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2"/>
  </p:notesMasterIdLst>
  <p:sldIdLst>
    <p:sldId id="256" r:id="rId6"/>
    <p:sldId id="257" r:id="rId7"/>
    <p:sldId id="258" r:id="rId8"/>
    <p:sldId id="259" r:id="rId9"/>
    <p:sldId id="260" r:id="rId10"/>
  </p:sldIdLst>
  <p:sldSz cx="18288000" cy="10287000"/>
  <p:notesSz cx="6858000" cy="9144000"/>
  <p:embeddedFontLst>
    <p:embeddedFont>
      <p:font typeface="Trade Gothic Bold" charset="1" panose="020B0803040303020004"/>
      <p:regular r:id="rId11"/>
    </p:embeddedFont>
    <p:embeddedFont>
      <p:font typeface="Calibri (MS) Bold" charset="1" panose="020F0702030404030204"/>
      <p:regular r:id="rId15"/>
    </p:embeddedFont>
    <p:embeddedFont>
      <p:font typeface="Calibri (MS)" charset="1" panose="020F0502020204030204"/>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theme" Target="theme/theme2.xml"/><Relationship Id="rId18" Type="http://schemas.openxmlformats.org/officeDocument/2006/relationships/notesSlide" Target="notesSlides/notesSlide3.xml"/><Relationship Id="rId8" Type="http://schemas.openxmlformats.org/officeDocument/2006/relationships/slide" Target="slides/slide3.xml"/><Relationship Id="rId3" Type="http://schemas.openxmlformats.org/officeDocument/2006/relationships/viewProps" Target="viewProps.xml"/><Relationship Id="rId21" Type="http://schemas.openxmlformats.org/officeDocument/2006/relationships/customXml" Target="../customXml/item2.xml"/><Relationship Id="rId12" Type="http://schemas.openxmlformats.org/officeDocument/2006/relationships/notesMaster" Target="notesMasters/notesMaster1.xml"/><Relationship Id="rId17" Type="http://schemas.openxmlformats.org/officeDocument/2006/relationships/notesSlide" Target="notesSlides/notesSlide2.xml"/><Relationship Id="rId7" Type="http://schemas.openxmlformats.org/officeDocument/2006/relationships/slide" Target="slides/slide2.xml"/><Relationship Id="rId16" Type="http://schemas.openxmlformats.org/officeDocument/2006/relationships/font" Target="fonts/font16.fntdata"/><Relationship Id="rId2"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11" Type="http://schemas.openxmlformats.org/officeDocument/2006/relationships/font" Target="fonts/font11.fntdata"/><Relationship Id="rId6" Type="http://schemas.openxmlformats.org/officeDocument/2006/relationships/slide" Target="slides/slide1.xml"/><Relationship Id="rId15" Type="http://schemas.openxmlformats.org/officeDocument/2006/relationships/font" Target="fonts/font15.fntdata"/><Relationship Id="rId5"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Slide" Target="notesSlides/notesSlide4.xml"/><Relationship Id="rId14" Type="http://schemas.openxmlformats.org/officeDocument/2006/relationships/notesSlide" Target="notesSlides/notesSlide1.xml"/><Relationship Id="rId4" Type="http://schemas.openxmlformats.org/officeDocument/2006/relationships/theme" Target="theme/theme1.xml"/><Relationship Id="rId9" Type="http://schemas.openxmlformats.org/officeDocument/2006/relationships/slide" Target="slides/slide4.xml"/><Relationship Id="rId22" Type="http://schemas.openxmlformats.org/officeDocument/2006/relationships/customXml" Target="../customXml/item3.xml"/></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Vertel</a:t>
            </a:r>
          </a:p>
          <a:p>
            <a:r>
              <a:rPr lang="en-US"/>
              <a:t>‘Nu jullie wat meer jobs hebben leren kennen, heb je misschien zelf al een idee wat bij je kan passen. Zoek een persoon die een job uitoefent die je zelf graag zou willen doen (een ouder, familielid, onbekende, …) en interview haar of hem. </a:t>
            </a:r>
          </a:p>
          <a:p>
            <a:r>
              <a:rPr lang="en-US"/>
              <a:t>We overlopen even de interviewfiche, zodat je alles goed kan voorbereiden.’</a:t>
            </a:r>
          </a:p>
          <a:p>
            <a:r>
              <a:rPr lang="en-US"/>
              <a:t/>
            </a:r>
          </a:p>
          <a:p>
            <a:r>
              <a:rPr lang="en-US"/>
              <a:t>(Details: zie lesvoorbereiding)</a:t>
            </a:r>
          </a:p>
          <a:p>
            <a:r>
              <a:rPr lang="en-US"/>
              <a:t/>
            </a:r>
          </a:p>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Vertel</a:t>
            </a:r>
          </a:p>
          <a:p>
            <a:r>
              <a:rPr lang="en-US"/>
              <a:t>‘Nu jullie wat meer jobs hebben leren kennen, heb je misschien zelf al een idee wat bij je kan passen. Zoek een persoon die een job uitoefent die je zelf graag zou willen doen (een ouder, familielid, onbekende, …) en interview haar of hem. </a:t>
            </a:r>
          </a:p>
          <a:p>
            <a:r>
              <a:rPr lang="en-US"/>
              <a:t>We overlopen even de interviewfiche, zodat je alles goed kan voorbereiden.’</a:t>
            </a:r>
          </a:p>
          <a:p>
            <a:r>
              <a:rPr lang="en-US"/>
              <a:t/>
            </a:r>
          </a:p>
          <a:p>
            <a:r>
              <a:rPr lang="en-US"/>
              <a:t>(Details: zie lesvoorbereiding)</a:t>
            </a:r>
          </a:p>
          <a:p>
            <a:r>
              <a:rPr lang="en-US"/>
              <a:t/>
            </a:r>
          </a:p>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Vertel</a:t>
            </a:r>
          </a:p>
          <a:p>
            <a:r>
              <a:rPr lang="en-US"/>
              <a:t>‘Nu jullie wat meer jobs hebben leren kennen, heb je misschien zelf al een idee wat bij je kan passen. Zoek een persoon die een job uitoefent die je zelf graag zou willen doen (een ouder, familielid, onbekende, …) en interview haar of hem. </a:t>
            </a:r>
          </a:p>
          <a:p>
            <a:r>
              <a:rPr lang="en-US"/>
              <a:t>We overlopen even de interviewfiche, zodat je alles goed kan voorbereiden.’</a:t>
            </a:r>
          </a:p>
          <a:p>
            <a:r>
              <a:rPr lang="en-US"/>
              <a:t/>
            </a:r>
          </a:p>
          <a:p>
            <a:r>
              <a:rPr lang="en-US"/>
              <a:t>(Details: zie lesvoorbereiding)</a:t>
            </a:r>
          </a:p>
          <a:p>
            <a:r>
              <a:rPr lang="en-US"/>
              <a:t/>
            </a:r>
          </a:p>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Vertel</a:t>
            </a:r>
          </a:p>
          <a:p>
            <a:r>
              <a:rPr lang="en-US"/>
              <a:t>‘Het interview is nu al goed voorbereid. Naast een degelijke voorbereiding zijn er ook nog andere zaken belangrijk om een zo volledig mogelijk en geslaagd interview te kunnen afnemen. In jullie werkbundel vinden jullie daarvoor acht tips.’ </a:t>
            </a:r>
          </a:p>
          <a:p>
            <a:r>
              <a:rPr lang="en-US"/>
              <a:t> </a:t>
            </a:r>
          </a:p>
          <a:p>
            <a:r>
              <a:rPr lang="en-US"/>
              <a:t>Lees de acht tips met de leerlingen. Ze markeren eventueel waarop ze extra zullen letten, wat voor hen een extra aandachtspunt kan zijn.</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6.jpe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1.png" Type="http://schemas.openxmlformats.org/officeDocument/2006/relationships/image"/><Relationship Id="rId7"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1.png" Type="http://schemas.openxmlformats.org/officeDocument/2006/relationships/image"/><Relationship Id="rId7" Target="../media/image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 Id="rId5" Target="../media/image10.png" Type="http://schemas.openxmlformats.org/officeDocument/2006/relationships/image"/><Relationship Id="rId6" Target="../media/image1.png" Type="http://schemas.openxmlformats.org/officeDocument/2006/relationships/image"/><Relationship Id="rId7" Target="../media/image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6.jpe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1.png" Type="http://schemas.openxmlformats.org/officeDocument/2006/relationships/image"/><Relationship Id="rId7"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15323" y="8529845"/>
            <a:ext cx="2296494" cy="1622964"/>
          </a:xfrm>
          <a:custGeom>
            <a:avLst/>
            <a:gdLst/>
            <a:ahLst/>
            <a:cxnLst/>
            <a:rect r="r" b="b" t="t" l="l"/>
            <a:pathLst>
              <a:path h="1622964" w="2296494">
                <a:moveTo>
                  <a:pt x="0" y="0"/>
                </a:moveTo>
                <a:lnTo>
                  <a:pt x="2296494" y="0"/>
                </a:lnTo>
                <a:lnTo>
                  <a:pt x="2296494" y="1622964"/>
                </a:lnTo>
                <a:lnTo>
                  <a:pt x="0" y="1622964"/>
                </a:lnTo>
                <a:lnTo>
                  <a:pt x="0" y="0"/>
                </a:lnTo>
                <a:close/>
              </a:path>
            </a:pathLst>
          </a:custGeom>
          <a:blipFill>
            <a:blip r:embed="rId2"/>
            <a:stretch>
              <a:fillRect l="0" t="0" r="0" b="0"/>
            </a:stretch>
          </a:blipFill>
        </p:spPr>
      </p:sp>
      <p:sp>
        <p:nvSpPr>
          <p:cNvPr name="Freeform 3" id="3"/>
          <p:cNvSpPr/>
          <p:nvPr/>
        </p:nvSpPr>
        <p:spPr>
          <a:xfrm flipH="false" flipV="false" rot="-250854">
            <a:off x="13550593" y="-1928664"/>
            <a:ext cx="5152907" cy="7569687"/>
          </a:xfrm>
          <a:custGeom>
            <a:avLst/>
            <a:gdLst/>
            <a:ahLst/>
            <a:cxnLst/>
            <a:rect r="r" b="b" t="t" l="l"/>
            <a:pathLst>
              <a:path h="7569687" w="5152907">
                <a:moveTo>
                  <a:pt x="0" y="0"/>
                </a:moveTo>
                <a:lnTo>
                  <a:pt x="5152907" y="0"/>
                </a:lnTo>
                <a:lnTo>
                  <a:pt x="5152907" y="7569687"/>
                </a:lnTo>
                <a:lnTo>
                  <a:pt x="0" y="7569687"/>
                </a:lnTo>
                <a:lnTo>
                  <a:pt x="0" y="0"/>
                </a:lnTo>
                <a:close/>
              </a:path>
            </a:pathLst>
          </a:custGeom>
          <a:blipFill>
            <a:blip r:embed="rId3"/>
            <a:stretch>
              <a:fillRect l="0" t="0" r="0" b="0"/>
            </a:stretch>
          </a:blipFill>
        </p:spPr>
      </p:sp>
      <p:sp>
        <p:nvSpPr>
          <p:cNvPr name="Freeform 4" id="4"/>
          <p:cNvSpPr/>
          <p:nvPr/>
        </p:nvSpPr>
        <p:spPr>
          <a:xfrm flipH="false" flipV="false" rot="0">
            <a:off x="13669119" y="-703421"/>
            <a:ext cx="3803740" cy="2559600"/>
          </a:xfrm>
          <a:custGeom>
            <a:avLst/>
            <a:gdLst/>
            <a:ahLst/>
            <a:cxnLst/>
            <a:rect r="r" b="b" t="t" l="l"/>
            <a:pathLst>
              <a:path h="2559600" w="3803740">
                <a:moveTo>
                  <a:pt x="0" y="0"/>
                </a:moveTo>
                <a:lnTo>
                  <a:pt x="3803740" y="0"/>
                </a:lnTo>
                <a:lnTo>
                  <a:pt x="3803740" y="2559600"/>
                </a:lnTo>
                <a:lnTo>
                  <a:pt x="0" y="2559600"/>
                </a:lnTo>
                <a:lnTo>
                  <a:pt x="0" y="0"/>
                </a:lnTo>
                <a:close/>
              </a:path>
            </a:pathLst>
          </a:custGeom>
          <a:blipFill>
            <a:blip r:embed="rId4"/>
            <a:stretch>
              <a:fillRect l="0" t="0" r="0" b="0"/>
            </a:stretch>
          </a:blipFill>
        </p:spPr>
      </p:sp>
      <p:sp>
        <p:nvSpPr>
          <p:cNvPr name="Freeform 5" id="5"/>
          <p:cNvSpPr/>
          <p:nvPr/>
        </p:nvSpPr>
        <p:spPr>
          <a:xfrm flipH="false" flipV="false" rot="0">
            <a:off x="4677617" y="4440787"/>
            <a:ext cx="8736791" cy="2979433"/>
          </a:xfrm>
          <a:custGeom>
            <a:avLst/>
            <a:gdLst/>
            <a:ahLst/>
            <a:cxnLst/>
            <a:rect r="r" b="b" t="t" l="l"/>
            <a:pathLst>
              <a:path h="2979433" w="8736791">
                <a:moveTo>
                  <a:pt x="0" y="0"/>
                </a:moveTo>
                <a:lnTo>
                  <a:pt x="8736791" y="0"/>
                </a:lnTo>
                <a:lnTo>
                  <a:pt x="8736791" y="2979433"/>
                </a:lnTo>
                <a:lnTo>
                  <a:pt x="0" y="2979433"/>
                </a:lnTo>
                <a:lnTo>
                  <a:pt x="0" y="0"/>
                </a:lnTo>
                <a:close/>
              </a:path>
            </a:pathLst>
          </a:custGeom>
          <a:blipFill>
            <a:blip r:embed="rId5">
              <a:alphaModFix amt="50000"/>
            </a:blip>
            <a:stretch>
              <a:fillRect l="-23900" t="0" r="-23900" b="0"/>
            </a:stretch>
          </a:blipFill>
        </p:spPr>
      </p:sp>
      <p:sp>
        <p:nvSpPr>
          <p:cNvPr name="TextBox 6" id="6"/>
          <p:cNvSpPr txBox="true"/>
          <p:nvPr/>
        </p:nvSpPr>
        <p:spPr>
          <a:xfrm rot="0">
            <a:off x="4192425" y="4914900"/>
            <a:ext cx="9707175" cy="2250486"/>
          </a:xfrm>
          <a:prstGeom prst="rect">
            <a:avLst/>
          </a:prstGeom>
        </p:spPr>
        <p:txBody>
          <a:bodyPr anchor="t" rtlCol="false" tIns="0" lIns="0" bIns="0" rIns="0">
            <a:spAutoFit/>
          </a:bodyPr>
          <a:lstStyle/>
          <a:p>
            <a:pPr algn="ctr">
              <a:lnSpc>
                <a:spcPts val="8572"/>
              </a:lnSpc>
              <a:spcBef>
                <a:spcPct val="0"/>
              </a:spcBef>
            </a:pPr>
            <a:r>
              <a:rPr lang="en-US" b="true" sz="6123">
                <a:solidFill>
                  <a:srgbClr val="000000"/>
                </a:solidFill>
                <a:latin typeface="Trade Gothic Bold"/>
                <a:ea typeface="Trade Gothic Bold"/>
                <a:cs typeface="Trade Gothic Bold"/>
                <a:sym typeface="Trade Gothic Bold"/>
              </a:rPr>
              <a:t>INTERVIEW MET EEN BEROEPSEXPERT</a:t>
            </a:r>
          </a:p>
        </p:txBody>
      </p:sp>
      <p:sp>
        <p:nvSpPr>
          <p:cNvPr name="Freeform 7" id="7"/>
          <p:cNvSpPr/>
          <p:nvPr/>
        </p:nvSpPr>
        <p:spPr>
          <a:xfrm flipH="false" flipV="false" rot="0">
            <a:off x="2511817" y="8857070"/>
            <a:ext cx="968514" cy="968514"/>
          </a:xfrm>
          <a:custGeom>
            <a:avLst/>
            <a:gdLst/>
            <a:ahLst/>
            <a:cxnLst/>
            <a:rect r="r" b="b" t="t" l="l"/>
            <a:pathLst>
              <a:path h="968514" w="968514">
                <a:moveTo>
                  <a:pt x="0" y="0"/>
                </a:moveTo>
                <a:lnTo>
                  <a:pt x="968513" y="0"/>
                </a:lnTo>
                <a:lnTo>
                  <a:pt x="968513" y="968514"/>
                </a:lnTo>
                <a:lnTo>
                  <a:pt x="0" y="968514"/>
                </a:lnTo>
                <a:lnTo>
                  <a:pt x="0" y="0"/>
                </a:lnTo>
                <a:close/>
              </a:path>
            </a:pathLst>
          </a:custGeom>
          <a:blipFill>
            <a:blip r:embed="rId6"/>
            <a:stretch>
              <a:fillRect l="0" t="0" r="0" b="0"/>
            </a:stretch>
          </a:blipFill>
        </p:spPr>
      </p:sp>
      <p:grpSp>
        <p:nvGrpSpPr>
          <p:cNvPr name="Group 8" id="8"/>
          <p:cNvGrpSpPr/>
          <p:nvPr/>
        </p:nvGrpSpPr>
        <p:grpSpPr>
          <a:xfrm rot="0">
            <a:off x="4416113" y="2724406"/>
            <a:ext cx="8998295" cy="1503281"/>
            <a:chOff x="0" y="0"/>
            <a:chExt cx="11997727" cy="2004375"/>
          </a:xfrm>
        </p:grpSpPr>
        <p:sp>
          <p:nvSpPr>
            <p:cNvPr name="Freeform 9" id="9"/>
            <p:cNvSpPr/>
            <p:nvPr/>
          </p:nvSpPr>
          <p:spPr>
            <a:xfrm flipH="false" flipV="false" rot="0">
              <a:off x="1688131" y="0"/>
              <a:ext cx="8621465" cy="2004375"/>
            </a:xfrm>
            <a:custGeom>
              <a:avLst/>
              <a:gdLst/>
              <a:ahLst/>
              <a:cxnLst/>
              <a:rect r="r" b="b" t="t" l="l"/>
              <a:pathLst>
                <a:path h="2004375" w="8621465">
                  <a:moveTo>
                    <a:pt x="0" y="0"/>
                  </a:moveTo>
                  <a:lnTo>
                    <a:pt x="8621465" y="0"/>
                  </a:lnTo>
                  <a:lnTo>
                    <a:pt x="8621465" y="2004375"/>
                  </a:lnTo>
                  <a:lnTo>
                    <a:pt x="0" y="2004375"/>
                  </a:lnTo>
                  <a:lnTo>
                    <a:pt x="0" y="0"/>
                  </a:lnTo>
                  <a:close/>
                </a:path>
              </a:pathLst>
            </a:custGeom>
            <a:blipFill>
              <a:blip r:embed="rId5"/>
              <a:stretch>
                <a:fillRect l="-380" t="0" r="-380" b="0"/>
              </a:stretch>
            </a:blipFill>
            <a:ln cap="sq">
              <a:noFill/>
              <a:prstDash val="solid"/>
              <a:miter/>
            </a:ln>
          </p:spPr>
        </p:sp>
        <p:sp>
          <p:nvSpPr>
            <p:cNvPr name="TextBox 10" id="10"/>
            <p:cNvSpPr txBox="true"/>
            <p:nvPr/>
          </p:nvSpPr>
          <p:spPr>
            <a:xfrm rot="0">
              <a:off x="0" y="193026"/>
              <a:ext cx="11997727" cy="1615636"/>
            </a:xfrm>
            <a:prstGeom prst="rect">
              <a:avLst/>
            </a:prstGeom>
          </p:spPr>
          <p:txBody>
            <a:bodyPr anchor="t" rtlCol="false" tIns="0" lIns="0" bIns="0" rIns="0">
              <a:spAutoFit/>
            </a:bodyPr>
            <a:lstStyle/>
            <a:p>
              <a:pPr algn="ctr">
                <a:lnSpc>
                  <a:spcPts val="9376"/>
                </a:lnSpc>
                <a:spcBef>
                  <a:spcPct val="0"/>
                </a:spcBef>
              </a:pPr>
              <a:r>
                <a:rPr lang="en-US" b="true" sz="6697">
                  <a:solidFill>
                    <a:srgbClr val="000000"/>
                  </a:solidFill>
                  <a:latin typeface="Trade Gothic Bold"/>
                  <a:ea typeface="Trade Gothic Bold"/>
                  <a:cs typeface="Trade Gothic Bold"/>
                  <a:sym typeface="Trade Gothic Bold"/>
                </a:rPr>
                <a:t>STEMKRACHT</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57300" y="547688"/>
            <a:ext cx="15773400" cy="1988344"/>
            <a:chOff x="0" y="0"/>
            <a:chExt cx="21031200" cy="2651125"/>
          </a:xfrm>
        </p:grpSpPr>
        <p:sp>
          <p:nvSpPr>
            <p:cNvPr name="Freeform 3" id="3"/>
            <p:cNvSpPr/>
            <p:nvPr/>
          </p:nvSpPr>
          <p:spPr>
            <a:xfrm flipH="false" flipV="false" rot="0">
              <a:off x="0" y="0"/>
              <a:ext cx="21031200" cy="2651126"/>
            </a:xfrm>
            <a:custGeom>
              <a:avLst/>
              <a:gdLst/>
              <a:ahLst/>
              <a:cxnLst/>
              <a:rect r="r" b="b" t="t" l="l"/>
              <a:pathLst>
                <a:path h="2651126" w="21031200">
                  <a:moveTo>
                    <a:pt x="0" y="0"/>
                  </a:moveTo>
                  <a:lnTo>
                    <a:pt x="21031200" y="0"/>
                  </a:lnTo>
                  <a:lnTo>
                    <a:pt x="21031200" y="2651126"/>
                  </a:lnTo>
                  <a:lnTo>
                    <a:pt x="0" y="2651126"/>
                  </a:lnTo>
                  <a:close/>
                </a:path>
              </a:pathLst>
            </a:custGeom>
            <a:blipFill>
              <a:blip r:embed="rId3">
                <a:alphaModFix amt="0"/>
              </a:blip>
              <a:stretch>
                <a:fillRect l="0" t="-104573" r="0" b="-104573"/>
              </a:stretch>
            </a:blipFill>
          </p:spPr>
        </p:sp>
        <p:sp>
          <p:nvSpPr>
            <p:cNvPr name="TextBox 4" id="4"/>
            <p:cNvSpPr txBox="true"/>
            <p:nvPr/>
          </p:nvSpPr>
          <p:spPr>
            <a:xfrm>
              <a:off x="0" y="-104775"/>
              <a:ext cx="21031200" cy="2755900"/>
            </a:xfrm>
            <a:prstGeom prst="rect">
              <a:avLst/>
            </a:prstGeom>
          </p:spPr>
          <p:txBody>
            <a:bodyPr anchor="ctr" rtlCol="false" tIns="0" lIns="0" bIns="0" rIns="0"/>
            <a:lstStyle/>
            <a:p>
              <a:pPr algn="l">
                <a:lnSpc>
                  <a:spcPts val="12960"/>
                </a:lnSpc>
              </a:pPr>
              <a:r>
                <a:rPr lang="en-US" sz="12000" b="true">
                  <a:solidFill>
                    <a:srgbClr val="C00000"/>
                  </a:solidFill>
                  <a:latin typeface="Calibri (MS) Bold"/>
                  <a:ea typeface="Calibri (MS) Bold"/>
                  <a:cs typeface="Calibri (MS) Bold"/>
                  <a:sym typeface="Calibri (MS) Bold"/>
                </a:rPr>
                <a:t>Interview </a:t>
              </a:r>
            </a:p>
          </p:txBody>
        </p:sp>
      </p:grpSp>
      <p:sp>
        <p:nvSpPr>
          <p:cNvPr name="TextBox 5" id="5"/>
          <p:cNvSpPr txBox="true"/>
          <p:nvPr/>
        </p:nvSpPr>
        <p:spPr>
          <a:xfrm rot="0">
            <a:off x="1517898" y="2915567"/>
            <a:ext cx="13268255" cy="4691634"/>
          </a:xfrm>
          <a:prstGeom prst="rect">
            <a:avLst/>
          </a:prstGeom>
        </p:spPr>
        <p:txBody>
          <a:bodyPr anchor="t" rtlCol="false" tIns="0" lIns="0" bIns="0" rIns="0">
            <a:spAutoFit/>
          </a:bodyPr>
          <a:lstStyle/>
          <a:p>
            <a:pPr algn="l">
              <a:lnSpc>
                <a:spcPts val="7128"/>
              </a:lnSpc>
            </a:pPr>
            <a:r>
              <a:rPr lang="en-US" sz="6600">
                <a:solidFill>
                  <a:srgbClr val="000000"/>
                </a:solidFill>
                <a:latin typeface="Calibri (MS)"/>
                <a:ea typeface="Calibri (MS)"/>
                <a:cs typeface="Calibri (MS)"/>
                <a:sym typeface="Calibri (MS)"/>
              </a:rPr>
              <a:t>1. Persoon</a:t>
            </a:r>
          </a:p>
          <a:p>
            <a:pPr algn="l">
              <a:lnSpc>
                <a:spcPts val="7128"/>
              </a:lnSpc>
            </a:pPr>
            <a:r>
              <a:rPr lang="en-US" sz="6600">
                <a:solidFill>
                  <a:srgbClr val="000000"/>
                </a:solidFill>
                <a:latin typeface="Calibri (MS)"/>
                <a:ea typeface="Calibri (MS)"/>
                <a:cs typeface="Calibri (MS)"/>
                <a:sym typeface="Calibri (MS)"/>
              </a:rPr>
              <a:t>2. Planning</a:t>
            </a:r>
          </a:p>
          <a:p>
            <a:pPr algn="l">
              <a:lnSpc>
                <a:spcPts val="7128"/>
              </a:lnSpc>
            </a:pPr>
            <a:r>
              <a:rPr lang="en-US" sz="6600">
                <a:solidFill>
                  <a:srgbClr val="000000"/>
                </a:solidFill>
                <a:latin typeface="Calibri (MS)"/>
                <a:ea typeface="Calibri (MS)"/>
                <a:cs typeface="Calibri (MS)"/>
                <a:sym typeface="Calibri (MS)"/>
              </a:rPr>
              <a:t>3. Interview</a:t>
            </a:r>
          </a:p>
          <a:p>
            <a:pPr algn="l">
              <a:lnSpc>
                <a:spcPts val="7128"/>
              </a:lnSpc>
            </a:pPr>
            <a:r>
              <a:rPr lang="en-US" sz="6600">
                <a:solidFill>
                  <a:srgbClr val="000000"/>
                </a:solidFill>
                <a:latin typeface="Calibri (MS)"/>
                <a:ea typeface="Calibri (MS)"/>
                <a:cs typeface="Calibri (MS)"/>
                <a:sym typeface="Calibri (MS)"/>
              </a:rPr>
              <a:t>4. Tips</a:t>
            </a:r>
          </a:p>
          <a:p>
            <a:pPr algn="l">
              <a:lnSpc>
                <a:spcPts val="7128"/>
              </a:lnSpc>
            </a:pPr>
            <a:r>
              <a:rPr lang="en-US" sz="6600">
                <a:solidFill>
                  <a:srgbClr val="000000"/>
                </a:solidFill>
                <a:latin typeface="Calibri (MS)"/>
                <a:ea typeface="Calibri (MS)"/>
                <a:cs typeface="Calibri (MS)"/>
                <a:sym typeface="Calibri (MS)"/>
              </a:rPr>
              <a:t>5. Presenteer</a:t>
            </a:r>
          </a:p>
        </p:txBody>
      </p:sp>
      <p:grpSp>
        <p:nvGrpSpPr>
          <p:cNvPr name="Group 6" id="6"/>
          <p:cNvGrpSpPr/>
          <p:nvPr/>
        </p:nvGrpSpPr>
        <p:grpSpPr>
          <a:xfrm rot="0">
            <a:off x="15840742" y="-9611"/>
            <a:ext cx="2446677" cy="4736735"/>
            <a:chOff x="0" y="0"/>
            <a:chExt cx="3262236" cy="6315646"/>
          </a:xfrm>
        </p:grpSpPr>
        <p:sp>
          <p:nvSpPr>
            <p:cNvPr name="Freeform 7" id="7"/>
            <p:cNvSpPr/>
            <p:nvPr/>
          </p:nvSpPr>
          <p:spPr>
            <a:xfrm flipH="false" flipV="false" rot="0">
              <a:off x="0" y="0"/>
              <a:ext cx="3262249" cy="6315583"/>
            </a:xfrm>
            <a:custGeom>
              <a:avLst/>
              <a:gdLst/>
              <a:ahLst/>
              <a:cxnLst/>
              <a:rect r="r" b="b" t="t" l="l"/>
              <a:pathLst>
                <a:path h="6315583" w="3262249">
                  <a:moveTo>
                    <a:pt x="0" y="0"/>
                  </a:moveTo>
                  <a:lnTo>
                    <a:pt x="3262249" y="0"/>
                  </a:lnTo>
                  <a:lnTo>
                    <a:pt x="3262249" y="6315583"/>
                  </a:lnTo>
                  <a:lnTo>
                    <a:pt x="0" y="6315583"/>
                  </a:lnTo>
                  <a:lnTo>
                    <a:pt x="0" y="0"/>
                  </a:lnTo>
                  <a:close/>
                </a:path>
              </a:pathLst>
            </a:custGeom>
            <a:blipFill>
              <a:blip r:embed="rId4"/>
              <a:stretch>
                <a:fillRect l="-112" t="0" r="-112" b="-1"/>
              </a:stretch>
            </a:blipFill>
          </p:spPr>
        </p:sp>
      </p:grpSp>
      <p:grpSp>
        <p:nvGrpSpPr>
          <p:cNvPr name="Group 8" id="8"/>
          <p:cNvGrpSpPr/>
          <p:nvPr/>
        </p:nvGrpSpPr>
        <p:grpSpPr>
          <a:xfrm rot="0">
            <a:off x="16052959" y="-9611"/>
            <a:ext cx="2234460" cy="1511284"/>
            <a:chOff x="0" y="0"/>
            <a:chExt cx="2979280" cy="2015046"/>
          </a:xfrm>
        </p:grpSpPr>
        <p:sp>
          <p:nvSpPr>
            <p:cNvPr name="Freeform 9" id="9"/>
            <p:cNvSpPr/>
            <p:nvPr/>
          </p:nvSpPr>
          <p:spPr>
            <a:xfrm flipH="false" flipV="false" rot="0">
              <a:off x="0" y="0"/>
              <a:ext cx="2979293" cy="2014982"/>
            </a:xfrm>
            <a:custGeom>
              <a:avLst/>
              <a:gdLst/>
              <a:ahLst/>
              <a:cxnLst/>
              <a:rect r="r" b="b" t="t" l="l"/>
              <a:pathLst>
                <a:path h="2014982" w="2979293">
                  <a:moveTo>
                    <a:pt x="0" y="0"/>
                  </a:moveTo>
                  <a:lnTo>
                    <a:pt x="2979293" y="0"/>
                  </a:lnTo>
                  <a:lnTo>
                    <a:pt x="2979293" y="2014982"/>
                  </a:lnTo>
                  <a:lnTo>
                    <a:pt x="0" y="2014982"/>
                  </a:lnTo>
                  <a:lnTo>
                    <a:pt x="0" y="0"/>
                  </a:lnTo>
                  <a:close/>
                </a:path>
              </a:pathLst>
            </a:custGeom>
            <a:blipFill>
              <a:blip r:embed="rId5"/>
              <a:stretch>
                <a:fillRect l="-41" t="0" r="-40" b="-3"/>
              </a:stretch>
            </a:blipFill>
          </p:spPr>
        </p:sp>
      </p:grpSp>
      <p:sp>
        <p:nvSpPr>
          <p:cNvPr name="Freeform 10" id="10"/>
          <p:cNvSpPr/>
          <p:nvPr/>
        </p:nvSpPr>
        <p:spPr>
          <a:xfrm flipH="false" flipV="false" rot="0">
            <a:off x="215323" y="8529845"/>
            <a:ext cx="2296494" cy="1622964"/>
          </a:xfrm>
          <a:custGeom>
            <a:avLst/>
            <a:gdLst/>
            <a:ahLst/>
            <a:cxnLst/>
            <a:rect r="r" b="b" t="t" l="l"/>
            <a:pathLst>
              <a:path h="1622964" w="2296494">
                <a:moveTo>
                  <a:pt x="0" y="0"/>
                </a:moveTo>
                <a:lnTo>
                  <a:pt x="2296494" y="0"/>
                </a:lnTo>
                <a:lnTo>
                  <a:pt x="2296494" y="1622964"/>
                </a:lnTo>
                <a:lnTo>
                  <a:pt x="0" y="1622964"/>
                </a:lnTo>
                <a:lnTo>
                  <a:pt x="0" y="0"/>
                </a:lnTo>
                <a:close/>
              </a:path>
            </a:pathLst>
          </a:custGeom>
          <a:blipFill>
            <a:blip r:embed="rId6"/>
            <a:stretch>
              <a:fillRect l="0" t="0" r="0" b="0"/>
            </a:stretch>
          </a:blipFill>
        </p:spPr>
      </p:sp>
      <p:sp>
        <p:nvSpPr>
          <p:cNvPr name="Freeform 11" id="11"/>
          <p:cNvSpPr/>
          <p:nvPr/>
        </p:nvSpPr>
        <p:spPr>
          <a:xfrm flipH="false" flipV="false" rot="0">
            <a:off x="2511817" y="8857070"/>
            <a:ext cx="968514" cy="968514"/>
          </a:xfrm>
          <a:custGeom>
            <a:avLst/>
            <a:gdLst/>
            <a:ahLst/>
            <a:cxnLst/>
            <a:rect r="r" b="b" t="t" l="l"/>
            <a:pathLst>
              <a:path h="968514" w="968514">
                <a:moveTo>
                  <a:pt x="0" y="0"/>
                </a:moveTo>
                <a:lnTo>
                  <a:pt x="968513" y="0"/>
                </a:lnTo>
                <a:lnTo>
                  <a:pt x="968513" y="968514"/>
                </a:lnTo>
                <a:lnTo>
                  <a:pt x="0" y="968514"/>
                </a:lnTo>
                <a:lnTo>
                  <a:pt x="0" y="0"/>
                </a:lnTo>
                <a:close/>
              </a:path>
            </a:pathLst>
          </a:custGeom>
          <a:blipFill>
            <a:blip r:embed="rId7"/>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840742" y="-9611"/>
            <a:ext cx="2446677" cy="4736735"/>
            <a:chOff x="0" y="0"/>
            <a:chExt cx="3262236" cy="6315646"/>
          </a:xfrm>
        </p:grpSpPr>
        <p:sp>
          <p:nvSpPr>
            <p:cNvPr name="Freeform 3" id="3"/>
            <p:cNvSpPr/>
            <p:nvPr/>
          </p:nvSpPr>
          <p:spPr>
            <a:xfrm flipH="false" flipV="false" rot="0">
              <a:off x="0" y="0"/>
              <a:ext cx="3262249" cy="6315583"/>
            </a:xfrm>
            <a:custGeom>
              <a:avLst/>
              <a:gdLst/>
              <a:ahLst/>
              <a:cxnLst/>
              <a:rect r="r" b="b" t="t" l="l"/>
              <a:pathLst>
                <a:path h="6315583" w="3262249">
                  <a:moveTo>
                    <a:pt x="0" y="0"/>
                  </a:moveTo>
                  <a:lnTo>
                    <a:pt x="3262249" y="0"/>
                  </a:lnTo>
                  <a:lnTo>
                    <a:pt x="3262249" y="6315583"/>
                  </a:lnTo>
                  <a:lnTo>
                    <a:pt x="0" y="6315583"/>
                  </a:lnTo>
                  <a:lnTo>
                    <a:pt x="0" y="0"/>
                  </a:lnTo>
                  <a:close/>
                </a:path>
              </a:pathLst>
            </a:custGeom>
            <a:blipFill>
              <a:blip r:embed="rId3"/>
              <a:stretch>
                <a:fillRect l="-112" t="0" r="-112" b="-1"/>
              </a:stretch>
            </a:blipFill>
          </p:spPr>
        </p:sp>
      </p:grpSp>
      <p:grpSp>
        <p:nvGrpSpPr>
          <p:cNvPr name="Group 4" id="4"/>
          <p:cNvGrpSpPr/>
          <p:nvPr/>
        </p:nvGrpSpPr>
        <p:grpSpPr>
          <a:xfrm rot="0">
            <a:off x="16052959" y="-9611"/>
            <a:ext cx="2234460" cy="1511284"/>
            <a:chOff x="0" y="0"/>
            <a:chExt cx="2979280" cy="2015046"/>
          </a:xfrm>
        </p:grpSpPr>
        <p:sp>
          <p:nvSpPr>
            <p:cNvPr name="Freeform 5" id="5"/>
            <p:cNvSpPr/>
            <p:nvPr/>
          </p:nvSpPr>
          <p:spPr>
            <a:xfrm flipH="false" flipV="false" rot="0">
              <a:off x="0" y="0"/>
              <a:ext cx="2979293" cy="2014982"/>
            </a:xfrm>
            <a:custGeom>
              <a:avLst/>
              <a:gdLst/>
              <a:ahLst/>
              <a:cxnLst/>
              <a:rect r="r" b="b" t="t" l="l"/>
              <a:pathLst>
                <a:path h="2014982" w="2979293">
                  <a:moveTo>
                    <a:pt x="0" y="0"/>
                  </a:moveTo>
                  <a:lnTo>
                    <a:pt x="2979293" y="0"/>
                  </a:lnTo>
                  <a:lnTo>
                    <a:pt x="2979293" y="2014982"/>
                  </a:lnTo>
                  <a:lnTo>
                    <a:pt x="0" y="2014982"/>
                  </a:lnTo>
                  <a:lnTo>
                    <a:pt x="0" y="0"/>
                  </a:lnTo>
                  <a:close/>
                </a:path>
              </a:pathLst>
            </a:custGeom>
            <a:blipFill>
              <a:blip r:embed="rId4"/>
              <a:stretch>
                <a:fillRect l="-41" t="0" r="-40" b="-3"/>
              </a:stretch>
            </a:blipFill>
          </p:spPr>
        </p:sp>
      </p:grpSp>
      <p:sp>
        <p:nvSpPr>
          <p:cNvPr name="Freeform 6" id="6"/>
          <p:cNvSpPr/>
          <p:nvPr/>
        </p:nvSpPr>
        <p:spPr>
          <a:xfrm flipH="false" flipV="false" rot="0">
            <a:off x="1177679" y="1028700"/>
            <a:ext cx="14538339" cy="7490056"/>
          </a:xfrm>
          <a:custGeom>
            <a:avLst/>
            <a:gdLst/>
            <a:ahLst/>
            <a:cxnLst/>
            <a:rect r="r" b="b" t="t" l="l"/>
            <a:pathLst>
              <a:path h="7490056" w="14538339">
                <a:moveTo>
                  <a:pt x="0" y="0"/>
                </a:moveTo>
                <a:lnTo>
                  <a:pt x="14538338" y="0"/>
                </a:lnTo>
                <a:lnTo>
                  <a:pt x="14538338" y="7490056"/>
                </a:lnTo>
                <a:lnTo>
                  <a:pt x="0" y="7490056"/>
                </a:lnTo>
                <a:lnTo>
                  <a:pt x="0" y="0"/>
                </a:lnTo>
                <a:close/>
              </a:path>
            </a:pathLst>
          </a:custGeom>
          <a:blipFill>
            <a:blip r:embed="rId5"/>
            <a:stretch>
              <a:fillRect l="-144" t="-7486" r="-277" b="-3195"/>
            </a:stretch>
          </a:blipFill>
        </p:spPr>
      </p:sp>
      <p:sp>
        <p:nvSpPr>
          <p:cNvPr name="Freeform 7" id="7"/>
          <p:cNvSpPr/>
          <p:nvPr/>
        </p:nvSpPr>
        <p:spPr>
          <a:xfrm flipH="false" flipV="false" rot="0">
            <a:off x="215323" y="8529845"/>
            <a:ext cx="2296494" cy="1622964"/>
          </a:xfrm>
          <a:custGeom>
            <a:avLst/>
            <a:gdLst/>
            <a:ahLst/>
            <a:cxnLst/>
            <a:rect r="r" b="b" t="t" l="l"/>
            <a:pathLst>
              <a:path h="1622964" w="2296494">
                <a:moveTo>
                  <a:pt x="0" y="0"/>
                </a:moveTo>
                <a:lnTo>
                  <a:pt x="2296494" y="0"/>
                </a:lnTo>
                <a:lnTo>
                  <a:pt x="2296494" y="1622964"/>
                </a:lnTo>
                <a:lnTo>
                  <a:pt x="0" y="1622964"/>
                </a:lnTo>
                <a:lnTo>
                  <a:pt x="0" y="0"/>
                </a:lnTo>
                <a:close/>
              </a:path>
            </a:pathLst>
          </a:custGeom>
          <a:blipFill>
            <a:blip r:embed="rId6"/>
            <a:stretch>
              <a:fillRect l="0" t="0" r="0" b="0"/>
            </a:stretch>
          </a:blipFill>
        </p:spPr>
      </p:sp>
      <p:sp>
        <p:nvSpPr>
          <p:cNvPr name="Freeform 8" id="8"/>
          <p:cNvSpPr/>
          <p:nvPr/>
        </p:nvSpPr>
        <p:spPr>
          <a:xfrm flipH="false" flipV="false" rot="0">
            <a:off x="2511817" y="8857070"/>
            <a:ext cx="968514" cy="968514"/>
          </a:xfrm>
          <a:custGeom>
            <a:avLst/>
            <a:gdLst/>
            <a:ahLst/>
            <a:cxnLst/>
            <a:rect r="r" b="b" t="t" l="l"/>
            <a:pathLst>
              <a:path h="968514" w="968514">
                <a:moveTo>
                  <a:pt x="0" y="0"/>
                </a:moveTo>
                <a:lnTo>
                  <a:pt x="968513" y="0"/>
                </a:lnTo>
                <a:lnTo>
                  <a:pt x="968513" y="968514"/>
                </a:lnTo>
                <a:lnTo>
                  <a:pt x="0" y="968514"/>
                </a:lnTo>
                <a:lnTo>
                  <a:pt x="0" y="0"/>
                </a:lnTo>
                <a:close/>
              </a:path>
            </a:pathLst>
          </a:custGeom>
          <a:blipFill>
            <a:blip r:embed="rId7"/>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5840742" y="-9611"/>
            <a:ext cx="2446677" cy="4736735"/>
            <a:chOff x="0" y="0"/>
            <a:chExt cx="3262236" cy="6315646"/>
          </a:xfrm>
        </p:grpSpPr>
        <p:sp>
          <p:nvSpPr>
            <p:cNvPr name="Freeform 3" id="3"/>
            <p:cNvSpPr/>
            <p:nvPr/>
          </p:nvSpPr>
          <p:spPr>
            <a:xfrm flipH="false" flipV="false" rot="0">
              <a:off x="0" y="0"/>
              <a:ext cx="3262249" cy="6315583"/>
            </a:xfrm>
            <a:custGeom>
              <a:avLst/>
              <a:gdLst/>
              <a:ahLst/>
              <a:cxnLst/>
              <a:rect r="r" b="b" t="t" l="l"/>
              <a:pathLst>
                <a:path h="6315583" w="3262249">
                  <a:moveTo>
                    <a:pt x="0" y="0"/>
                  </a:moveTo>
                  <a:lnTo>
                    <a:pt x="3262249" y="0"/>
                  </a:lnTo>
                  <a:lnTo>
                    <a:pt x="3262249" y="6315583"/>
                  </a:lnTo>
                  <a:lnTo>
                    <a:pt x="0" y="6315583"/>
                  </a:lnTo>
                  <a:lnTo>
                    <a:pt x="0" y="0"/>
                  </a:lnTo>
                  <a:close/>
                </a:path>
              </a:pathLst>
            </a:custGeom>
            <a:blipFill>
              <a:blip r:embed="rId3"/>
              <a:stretch>
                <a:fillRect l="-112" t="0" r="-112" b="-1"/>
              </a:stretch>
            </a:blipFill>
          </p:spPr>
        </p:sp>
      </p:grpSp>
      <p:grpSp>
        <p:nvGrpSpPr>
          <p:cNvPr name="Group 4" id="4"/>
          <p:cNvGrpSpPr/>
          <p:nvPr/>
        </p:nvGrpSpPr>
        <p:grpSpPr>
          <a:xfrm rot="0">
            <a:off x="16052959" y="-9611"/>
            <a:ext cx="2234460" cy="1511284"/>
            <a:chOff x="0" y="0"/>
            <a:chExt cx="2979280" cy="2015046"/>
          </a:xfrm>
        </p:grpSpPr>
        <p:sp>
          <p:nvSpPr>
            <p:cNvPr name="Freeform 5" id="5"/>
            <p:cNvSpPr/>
            <p:nvPr/>
          </p:nvSpPr>
          <p:spPr>
            <a:xfrm flipH="false" flipV="false" rot="0">
              <a:off x="0" y="0"/>
              <a:ext cx="2979293" cy="2014982"/>
            </a:xfrm>
            <a:custGeom>
              <a:avLst/>
              <a:gdLst/>
              <a:ahLst/>
              <a:cxnLst/>
              <a:rect r="r" b="b" t="t" l="l"/>
              <a:pathLst>
                <a:path h="2014982" w="2979293">
                  <a:moveTo>
                    <a:pt x="0" y="0"/>
                  </a:moveTo>
                  <a:lnTo>
                    <a:pt x="2979293" y="0"/>
                  </a:lnTo>
                  <a:lnTo>
                    <a:pt x="2979293" y="2014982"/>
                  </a:lnTo>
                  <a:lnTo>
                    <a:pt x="0" y="2014982"/>
                  </a:lnTo>
                  <a:lnTo>
                    <a:pt x="0" y="0"/>
                  </a:lnTo>
                  <a:close/>
                </a:path>
              </a:pathLst>
            </a:custGeom>
            <a:blipFill>
              <a:blip r:embed="rId4"/>
              <a:stretch>
                <a:fillRect l="-41" t="0" r="-40" b="-3"/>
              </a:stretch>
            </a:blipFill>
          </p:spPr>
        </p:sp>
      </p:grpSp>
      <p:sp>
        <p:nvSpPr>
          <p:cNvPr name="Freeform 6" id="6"/>
          <p:cNvSpPr/>
          <p:nvPr/>
        </p:nvSpPr>
        <p:spPr>
          <a:xfrm flipH="false" flipV="false" rot="0">
            <a:off x="328658" y="157458"/>
            <a:ext cx="12412853" cy="8678478"/>
          </a:xfrm>
          <a:custGeom>
            <a:avLst/>
            <a:gdLst/>
            <a:ahLst/>
            <a:cxnLst/>
            <a:rect r="r" b="b" t="t" l="l"/>
            <a:pathLst>
              <a:path h="8678478" w="12412853">
                <a:moveTo>
                  <a:pt x="0" y="0"/>
                </a:moveTo>
                <a:lnTo>
                  <a:pt x="12412852" y="0"/>
                </a:lnTo>
                <a:lnTo>
                  <a:pt x="12412852" y="8678477"/>
                </a:lnTo>
                <a:lnTo>
                  <a:pt x="0" y="8678477"/>
                </a:lnTo>
                <a:lnTo>
                  <a:pt x="0" y="0"/>
                </a:lnTo>
                <a:close/>
              </a:path>
            </a:pathLst>
          </a:custGeom>
          <a:blipFill>
            <a:blip r:embed="rId5"/>
            <a:stretch>
              <a:fillRect l="0" t="0" r="0" b="0"/>
            </a:stretch>
          </a:blipFill>
        </p:spPr>
      </p:sp>
      <p:sp>
        <p:nvSpPr>
          <p:cNvPr name="Freeform 7" id="7"/>
          <p:cNvSpPr/>
          <p:nvPr/>
        </p:nvSpPr>
        <p:spPr>
          <a:xfrm flipH="false" flipV="false" rot="0">
            <a:off x="215323" y="8529845"/>
            <a:ext cx="2296494" cy="1622964"/>
          </a:xfrm>
          <a:custGeom>
            <a:avLst/>
            <a:gdLst/>
            <a:ahLst/>
            <a:cxnLst/>
            <a:rect r="r" b="b" t="t" l="l"/>
            <a:pathLst>
              <a:path h="1622964" w="2296494">
                <a:moveTo>
                  <a:pt x="0" y="0"/>
                </a:moveTo>
                <a:lnTo>
                  <a:pt x="2296494" y="0"/>
                </a:lnTo>
                <a:lnTo>
                  <a:pt x="2296494" y="1622964"/>
                </a:lnTo>
                <a:lnTo>
                  <a:pt x="0" y="1622964"/>
                </a:lnTo>
                <a:lnTo>
                  <a:pt x="0" y="0"/>
                </a:lnTo>
                <a:close/>
              </a:path>
            </a:pathLst>
          </a:custGeom>
          <a:blipFill>
            <a:blip r:embed="rId6"/>
            <a:stretch>
              <a:fillRect l="0" t="0" r="0" b="0"/>
            </a:stretch>
          </a:blipFill>
        </p:spPr>
      </p:sp>
      <p:sp>
        <p:nvSpPr>
          <p:cNvPr name="Freeform 8" id="8"/>
          <p:cNvSpPr/>
          <p:nvPr/>
        </p:nvSpPr>
        <p:spPr>
          <a:xfrm flipH="false" flipV="false" rot="0">
            <a:off x="2511817" y="8857070"/>
            <a:ext cx="968514" cy="968514"/>
          </a:xfrm>
          <a:custGeom>
            <a:avLst/>
            <a:gdLst/>
            <a:ahLst/>
            <a:cxnLst/>
            <a:rect r="r" b="b" t="t" l="l"/>
            <a:pathLst>
              <a:path h="968514" w="968514">
                <a:moveTo>
                  <a:pt x="0" y="0"/>
                </a:moveTo>
                <a:lnTo>
                  <a:pt x="968513" y="0"/>
                </a:lnTo>
                <a:lnTo>
                  <a:pt x="968513" y="968514"/>
                </a:lnTo>
                <a:lnTo>
                  <a:pt x="0" y="968514"/>
                </a:lnTo>
                <a:lnTo>
                  <a:pt x="0" y="0"/>
                </a:lnTo>
                <a:close/>
              </a:path>
            </a:pathLst>
          </a:custGeom>
          <a:blipFill>
            <a:blip r:embed="rId7"/>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57300" y="547688"/>
            <a:ext cx="15773400" cy="1988344"/>
            <a:chOff x="0" y="0"/>
            <a:chExt cx="21031200" cy="2651125"/>
          </a:xfrm>
        </p:grpSpPr>
        <p:sp>
          <p:nvSpPr>
            <p:cNvPr name="Freeform 3" id="3"/>
            <p:cNvSpPr/>
            <p:nvPr/>
          </p:nvSpPr>
          <p:spPr>
            <a:xfrm flipH="false" flipV="false" rot="0">
              <a:off x="0" y="0"/>
              <a:ext cx="21031200" cy="2651126"/>
            </a:xfrm>
            <a:custGeom>
              <a:avLst/>
              <a:gdLst/>
              <a:ahLst/>
              <a:cxnLst/>
              <a:rect r="r" b="b" t="t" l="l"/>
              <a:pathLst>
                <a:path h="2651126" w="21031200">
                  <a:moveTo>
                    <a:pt x="0" y="0"/>
                  </a:moveTo>
                  <a:lnTo>
                    <a:pt x="21031200" y="0"/>
                  </a:lnTo>
                  <a:lnTo>
                    <a:pt x="21031200" y="2651126"/>
                  </a:lnTo>
                  <a:lnTo>
                    <a:pt x="0" y="2651126"/>
                  </a:lnTo>
                  <a:close/>
                </a:path>
              </a:pathLst>
            </a:custGeom>
            <a:blipFill>
              <a:blip r:embed="rId3">
                <a:alphaModFix amt="0"/>
              </a:blip>
              <a:stretch>
                <a:fillRect l="0" t="-104573" r="0" b="-104573"/>
              </a:stretch>
            </a:blipFill>
          </p:spPr>
        </p:sp>
        <p:sp>
          <p:nvSpPr>
            <p:cNvPr name="TextBox 4" id="4"/>
            <p:cNvSpPr txBox="true"/>
            <p:nvPr/>
          </p:nvSpPr>
          <p:spPr>
            <a:xfrm>
              <a:off x="0" y="-104775"/>
              <a:ext cx="21031200" cy="2755900"/>
            </a:xfrm>
            <a:prstGeom prst="rect">
              <a:avLst/>
            </a:prstGeom>
          </p:spPr>
          <p:txBody>
            <a:bodyPr anchor="ctr" rtlCol="false" tIns="0" lIns="0" bIns="0" rIns="0"/>
            <a:lstStyle/>
            <a:p>
              <a:pPr algn="l">
                <a:lnSpc>
                  <a:spcPts val="12960"/>
                </a:lnSpc>
              </a:pPr>
              <a:r>
                <a:rPr lang="en-US" sz="12000" b="true">
                  <a:solidFill>
                    <a:srgbClr val="C00000"/>
                  </a:solidFill>
                  <a:latin typeface="Calibri (MS) Bold"/>
                  <a:ea typeface="Calibri (MS) Bold"/>
                  <a:cs typeface="Calibri (MS) Bold"/>
                  <a:sym typeface="Calibri (MS) Bold"/>
                </a:rPr>
                <a:t>Interviewtips</a:t>
              </a:r>
            </a:p>
          </p:txBody>
        </p:sp>
      </p:grpSp>
      <p:sp>
        <p:nvSpPr>
          <p:cNvPr name="TextBox 5" id="5"/>
          <p:cNvSpPr txBox="true"/>
          <p:nvPr/>
        </p:nvSpPr>
        <p:spPr>
          <a:xfrm rot="0">
            <a:off x="1257300" y="2784386"/>
            <a:ext cx="13263848" cy="4714875"/>
          </a:xfrm>
          <a:prstGeom prst="rect">
            <a:avLst/>
          </a:prstGeom>
        </p:spPr>
        <p:txBody>
          <a:bodyPr anchor="t" rtlCol="false" tIns="0" lIns="0" bIns="0" rIns="0">
            <a:spAutoFit/>
          </a:bodyPr>
          <a:lstStyle/>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Kom op tijd.</a:t>
            </a:r>
          </a:p>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Materiaal: vragen, notitieblok, schrijfgerei, bandopnemer, smartphone, … </a:t>
            </a:r>
          </a:p>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Opnemen? Toestemming vragen. </a:t>
            </a:r>
          </a:p>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Toon interesse.</a:t>
            </a:r>
          </a:p>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Noteer eerst op een kladblad.</a:t>
            </a:r>
          </a:p>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Durf afwijken van je vragen. </a:t>
            </a:r>
          </a:p>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Vraag of je een foto mag nemen. </a:t>
            </a:r>
          </a:p>
          <a:p>
            <a:pPr algn="l" marL="678656" indent="-339328" lvl="1">
              <a:lnSpc>
                <a:spcPts val="4050"/>
              </a:lnSpc>
              <a:buAutoNum type="arabicPeriod" startAt="1"/>
            </a:pPr>
            <a:r>
              <a:rPr lang="en-US" sz="3750">
                <a:solidFill>
                  <a:srgbClr val="000000"/>
                </a:solidFill>
                <a:latin typeface="Calibri (MS)"/>
                <a:ea typeface="Calibri (MS)"/>
                <a:cs typeface="Calibri (MS)"/>
                <a:sym typeface="Calibri (MS)"/>
              </a:rPr>
              <a:t>Wees beleefd. </a:t>
            </a:r>
          </a:p>
        </p:txBody>
      </p:sp>
      <p:grpSp>
        <p:nvGrpSpPr>
          <p:cNvPr name="Group 6" id="6"/>
          <p:cNvGrpSpPr/>
          <p:nvPr/>
        </p:nvGrpSpPr>
        <p:grpSpPr>
          <a:xfrm rot="0">
            <a:off x="15840742" y="-9611"/>
            <a:ext cx="2446677" cy="4736735"/>
            <a:chOff x="0" y="0"/>
            <a:chExt cx="3262236" cy="6315646"/>
          </a:xfrm>
        </p:grpSpPr>
        <p:sp>
          <p:nvSpPr>
            <p:cNvPr name="Freeform 7" id="7"/>
            <p:cNvSpPr/>
            <p:nvPr/>
          </p:nvSpPr>
          <p:spPr>
            <a:xfrm flipH="false" flipV="false" rot="0">
              <a:off x="0" y="0"/>
              <a:ext cx="3262249" cy="6315583"/>
            </a:xfrm>
            <a:custGeom>
              <a:avLst/>
              <a:gdLst/>
              <a:ahLst/>
              <a:cxnLst/>
              <a:rect r="r" b="b" t="t" l="l"/>
              <a:pathLst>
                <a:path h="6315583" w="3262249">
                  <a:moveTo>
                    <a:pt x="0" y="0"/>
                  </a:moveTo>
                  <a:lnTo>
                    <a:pt x="3262249" y="0"/>
                  </a:lnTo>
                  <a:lnTo>
                    <a:pt x="3262249" y="6315583"/>
                  </a:lnTo>
                  <a:lnTo>
                    <a:pt x="0" y="6315583"/>
                  </a:lnTo>
                  <a:lnTo>
                    <a:pt x="0" y="0"/>
                  </a:lnTo>
                  <a:close/>
                </a:path>
              </a:pathLst>
            </a:custGeom>
            <a:blipFill>
              <a:blip r:embed="rId4"/>
              <a:stretch>
                <a:fillRect l="-112" t="0" r="-112" b="-1"/>
              </a:stretch>
            </a:blipFill>
          </p:spPr>
        </p:sp>
      </p:grpSp>
      <p:grpSp>
        <p:nvGrpSpPr>
          <p:cNvPr name="Group 8" id="8"/>
          <p:cNvGrpSpPr/>
          <p:nvPr/>
        </p:nvGrpSpPr>
        <p:grpSpPr>
          <a:xfrm rot="0">
            <a:off x="16052959" y="-9611"/>
            <a:ext cx="2234460" cy="1511284"/>
            <a:chOff x="0" y="0"/>
            <a:chExt cx="2979280" cy="2015046"/>
          </a:xfrm>
        </p:grpSpPr>
        <p:sp>
          <p:nvSpPr>
            <p:cNvPr name="Freeform 9" id="9"/>
            <p:cNvSpPr/>
            <p:nvPr/>
          </p:nvSpPr>
          <p:spPr>
            <a:xfrm flipH="false" flipV="false" rot="0">
              <a:off x="0" y="0"/>
              <a:ext cx="2979293" cy="2014982"/>
            </a:xfrm>
            <a:custGeom>
              <a:avLst/>
              <a:gdLst/>
              <a:ahLst/>
              <a:cxnLst/>
              <a:rect r="r" b="b" t="t" l="l"/>
              <a:pathLst>
                <a:path h="2014982" w="2979293">
                  <a:moveTo>
                    <a:pt x="0" y="0"/>
                  </a:moveTo>
                  <a:lnTo>
                    <a:pt x="2979293" y="0"/>
                  </a:lnTo>
                  <a:lnTo>
                    <a:pt x="2979293" y="2014982"/>
                  </a:lnTo>
                  <a:lnTo>
                    <a:pt x="0" y="2014982"/>
                  </a:lnTo>
                  <a:lnTo>
                    <a:pt x="0" y="0"/>
                  </a:lnTo>
                  <a:close/>
                </a:path>
              </a:pathLst>
            </a:custGeom>
            <a:blipFill>
              <a:blip r:embed="rId5"/>
              <a:stretch>
                <a:fillRect l="-41" t="0" r="-40" b="-3"/>
              </a:stretch>
            </a:blipFill>
          </p:spPr>
        </p:sp>
      </p:grpSp>
      <p:sp>
        <p:nvSpPr>
          <p:cNvPr name="Freeform 10" id="10"/>
          <p:cNvSpPr/>
          <p:nvPr/>
        </p:nvSpPr>
        <p:spPr>
          <a:xfrm flipH="false" flipV="false" rot="0">
            <a:off x="215323" y="8529845"/>
            <a:ext cx="2296494" cy="1622964"/>
          </a:xfrm>
          <a:custGeom>
            <a:avLst/>
            <a:gdLst/>
            <a:ahLst/>
            <a:cxnLst/>
            <a:rect r="r" b="b" t="t" l="l"/>
            <a:pathLst>
              <a:path h="1622964" w="2296494">
                <a:moveTo>
                  <a:pt x="0" y="0"/>
                </a:moveTo>
                <a:lnTo>
                  <a:pt x="2296494" y="0"/>
                </a:lnTo>
                <a:lnTo>
                  <a:pt x="2296494" y="1622964"/>
                </a:lnTo>
                <a:lnTo>
                  <a:pt x="0" y="1622964"/>
                </a:lnTo>
                <a:lnTo>
                  <a:pt x="0" y="0"/>
                </a:lnTo>
                <a:close/>
              </a:path>
            </a:pathLst>
          </a:custGeom>
          <a:blipFill>
            <a:blip r:embed="rId6"/>
            <a:stretch>
              <a:fillRect l="0" t="0" r="0" b="0"/>
            </a:stretch>
          </a:blipFill>
        </p:spPr>
      </p:sp>
      <p:sp>
        <p:nvSpPr>
          <p:cNvPr name="Freeform 11" id="11"/>
          <p:cNvSpPr/>
          <p:nvPr/>
        </p:nvSpPr>
        <p:spPr>
          <a:xfrm flipH="false" flipV="false" rot="0">
            <a:off x="2511817" y="8857070"/>
            <a:ext cx="968514" cy="968514"/>
          </a:xfrm>
          <a:custGeom>
            <a:avLst/>
            <a:gdLst/>
            <a:ahLst/>
            <a:cxnLst/>
            <a:rect r="r" b="b" t="t" l="l"/>
            <a:pathLst>
              <a:path h="968514" w="968514">
                <a:moveTo>
                  <a:pt x="0" y="0"/>
                </a:moveTo>
                <a:lnTo>
                  <a:pt x="968513" y="0"/>
                </a:lnTo>
                <a:lnTo>
                  <a:pt x="968513" y="968514"/>
                </a:lnTo>
                <a:lnTo>
                  <a:pt x="0" y="968514"/>
                </a:lnTo>
                <a:lnTo>
                  <a:pt x="0" y="0"/>
                </a:lnTo>
                <a:close/>
              </a:path>
            </a:pathLst>
          </a:custGeom>
          <a:blipFill>
            <a:blip r:embed="rId7"/>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E30115B33C54D8D5A7997CDFE96DC" ma:contentTypeVersion="3" ma:contentTypeDescription="Een nieuw document maken." ma:contentTypeScope="" ma:versionID="9c8f8af420e29a13efa009a2d247c5b2">
  <xsd:schema xmlns:xsd="http://www.w3.org/2001/XMLSchema" xmlns:xs="http://www.w3.org/2001/XMLSchema" xmlns:p="http://schemas.microsoft.com/office/2006/metadata/properties" xmlns:ns2="29a00bb7-c956-4a4e-b110-39503b6790c5" targetNamespace="http://schemas.microsoft.com/office/2006/metadata/properties" ma:root="true" ma:fieldsID="8c4feace6aceaa4752e5678cc63c961b" ns2:_="">
    <xsd:import namespace="29a00bb7-c956-4a4e-b110-39503b6790c5"/>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a00bb7-c956-4a4e-b110-39503b6790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0A33412-860F-4A9F-8D67-B04BC21213DC}"/>
</file>

<file path=customXml/itemProps2.xml><?xml version="1.0" encoding="utf-8"?>
<ds:datastoreItem xmlns:ds="http://schemas.openxmlformats.org/officeDocument/2006/customXml" ds:itemID="{99A02DE1-C9FA-4476-8B15-172A5751C665}"/>
</file>

<file path=customXml/itemProps3.xml><?xml version="1.0" encoding="utf-8"?>
<ds:datastoreItem xmlns:ds="http://schemas.openxmlformats.org/officeDocument/2006/customXml" ds:itemID="{EC1D2B29-2D4B-406F-9A0F-7DFE0FCC73C9}"/>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 met een beroepsexpert.pptx</dc:title>
  <cp:revision>1</cp:revision>
  <dcterms:created xsi:type="dcterms:W3CDTF">2006-08-16T00:00:00Z</dcterms:created>
  <dcterms:modified xsi:type="dcterms:W3CDTF">2011-08-01T06:04:30Z</dcterms:modified>
  <dc:identifier>DAHKAfUQUhQ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0x010100C99E30115B33C54D8D5A7997CDFE96DC</vt:lpwstr>
  </property>
</Properties>
</file>