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96" r:id="rId4"/>
    <p:sldMasterId id="2147483708" r:id="rId5"/>
  </p:sldMasterIdLst>
  <p:notesMasterIdLst>
    <p:notesMasterId r:id="rId76"/>
  </p:notesMasterIdLst>
  <p:sldIdLst>
    <p:sldId id="256" r:id="rId6"/>
    <p:sldId id="258" r:id="rId7"/>
    <p:sldId id="264" r:id="rId8"/>
    <p:sldId id="267" r:id="rId9"/>
    <p:sldId id="266" r:id="rId10"/>
    <p:sldId id="263" r:id="rId11"/>
    <p:sldId id="268" r:id="rId12"/>
    <p:sldId id="269" r:id="rId13"/>
    <p:sldId id="270" r:id="rId14"/>
    <p:sldId id="271" r:id="rId15"/>
    <p:sldId id="319" r:id="rId16"/>
    <p:sldId id="320" r:id="rId17"/>
    <p:sldId id="318" r:id="rId18"/>
    <p:sldId id="323" r:id="rId19"/>
    <p:sldId id="325" r:id="rId20"/>
    <p:sldId id="272" r:id="rId21"/>
    <p:sldId id="273" r:id="rId22"/>
    <p:sldId id="277" r:id="rId23"/>
    <p:sldId id="329" r:id="rId24"/>
    <p:sldId id="276"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3"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22" r:id="rId64"/>
    <p:sldId id="330" r:id="rId65"/>
    <p:sldId id="335" r:id="rId66"/>
    <p:sldId id="331" r:id="rId67"/>
    <p:sldId id="259" r:id="rId68"/>
    <p:sldId id="260" r:id="rId69"/>
    <p:sldId id="261" r:id="rId70"/>
    <p:sldId id="262" r:id="rId71"/>
    <p:sldId id="332" r:id="rId72"/>
    <p:sldId id="333" r:id="rId73"/>
    <p:sldId id="265" r:id="rId74"/>
    <p:sldId id="334" r:id="rId75"/>
  </p:sldIdLst>
  <p:sldSz cx="21374100" cy="15113000"/>
  <p:notesSz cx="6886575" cy="10018713"/>
  <p:embeddedFontLst>
    <p:embeddedFont>
      <p:font typeface="Open Sans" panose="020B0606030504020204" pitchFamily="34" charset="0"/>
      <p:regular r:id="rId77"/>
      <p:bold r:id="rId78"/>
      <p:italic r:id="rId79"/>
      <p:boldItalic r:id="rId80"/>
    </p:embeddedFont>
    <p:embeddedFont>
      <p:font typeface="Segoe UI" panose="020B0502040204020203" pitchFamily="34" charset="0"/>
      <p:regular r:id="rId81"/>
      <p:bold r:id="rId82"/>
      <p:italic r:id="rId83"/>
      <p:boldItalic r:id="rId84"/>
    </p:embeddedFont>
    <p:embeddedFont>
      <p:font typeface="Trade Gothic" panose="020B0503040303020004" pitchFamily="34" charset="77"/>
      <p:regular r:id="rId85"/>
    </p:embeddedFont>
    <p:embeddedFont>
      <p:font typeface="Trade Gothic Bold" panose="020B0803040303020004" pitchFamily="34" charset="77"/>
      <p:regular r:id="rId86"/>
      <p:bold r:id="rId87"/>
    </p:embeddedFont>
    <p:embeddedFont>
      <p:font typeface="Trade Gothic Next" panose="020B0503040303020004" pitchFamily="34" charset="0"/>
      <p:regular r:id="rId88"/>
      <p:bold r:id="rId89"/>
      <p:italic r:id="rId90"/>
      <p:boldItalic r:id="rId91"/>
    </p:embeddedFont>
    <p:embeddedFont>
      <p:font typeface="Verdana" panose="020B0604030504040204" pitchFamily="34" charset="0"/>
      <p:regular r:id="rId92"/>
      <p:bold r:id="rId93"/>
      <p:italic r:id="rId94"/>
      <p:boldItalic r:id="rId9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4BADEA35-214D-461D-8109-09BD20B0AB3B}">
          <p14:sldIdLst>
            <p14:sldId id="256"/>
            <p14:sldId id="258"/>
            <p14:sldId id="264"/>
            <p14:sldId id="267"/>
            <p14:sldId id="266"/>
            <p14:sldId id="263"/>
            <p14:sldId id="268"/>
            <p14:sldId id="269"/>
            <p14:sldId id="270"/>
            <p14:sldId id="271"/>
            <p14:sldId id="319"/>
            <p14:sldId id="320"/>
            <p14:sldId id="318"/>
          </p14:sldIdLst>
        </p14:section>
        <p14:section name="Optie 1 - Talenten uitbeelden" id="{0E80C38B-0A5A-4930-9C01-265A1B879A5D}">
          <p14:sldIdLst>
            <p14:sldId id="323"/>
            <p14:sldId id="325"/>
          </p14:sldIdLst>
        </p14:section>
        <p14:section name="Optie 2 - Talentenspel" id="{3AD4D765-F7BA-42A7-A537-B4B867DC8264}">
          <p14:sldIdLst>
            <p14:sldId id="272"/>
            <p14:sldId id="273"/>
          </p14:sldIdLst>
        </p14:section>
        <p14:section name="Optie 3 - Doe/denkopdrachten" id="{3684A74F-2633-43DE-ADFA-BED5B59C44B7}">
          <p14:sldIdLst>
            <p14:sldId id="277"/>
            <p14:sldId id="329"/>
            <p14:sldId id="276"/>
            <p14:sldId id="278"/>
            <p14:sldId id="279"/>
            <p14:sldId id="280"/>
            <p14:sldId id="281"/>
            <p14:sldId id="282"/>
            <p14:sldId id="283"/>
            <p14:sldId id="284"/>
            <p14:sldId id="285"/>
            <p14:sldId id="286"/>
            <p14:sldId id="287"/>
            <p14:sldId id="288"/>
            <p14:sldId id="289"/>
            <p14:sldId id="290"/>
            <p14:sldId id="291"/>
            <p14:sldId id="292"/>
            <p14:sldId id="293"/>
            <p14:sldId id="294"/>
            <p14:sldId id="295"/>
            <p14:sldId id="296"/>
            <p14:sldId id="297"/>
            <p14:sldId id="298"/>
            <p14:sldId id="299"/>
          </p14:sldIdLst>
        </p14:section>
        <p14:section name="Vervolg" id="{9C6745F7-9683-46C4-8D81-463B0C3526D0}">
          <p14:sldIdLst>
            <p14:sldId id="300"/>
            <p14:sldId id="301"/>
            <p14:sldId id="303"/>
          </p14:sldIdLst>
        </p14:section>
        <p14:section name="Sectoren" id="{0D86F3F6-2E21-4EEB-9CC0-1866F7B1A1FA}">
          <p14:sldIdLst>
            <p14:sldId id="305"/>
          </p14:sldIdLst>
        </p14:section>
        <p14:section name="OPTIE 1/ ONLINE TOOL: SECTOREN/BEROEPEN" id="{53B035DB-04E5-41BC-B59D-028FE9E18E01}">
          <p14:sldIdLst>
            <p14:sldId id="306"/>
          </p14:sldIdLst>
        </p14:section>
        <p14:section name="OPTIE 2/ UITLEG SECTOREN" id="{A5154336-268E-4635-B4B2-84EA6EA37631}">
          <p14:sldIdLst>
            <p14:sldId id="307"/>
            <p14:sldId id="308"/>
            <p14:sldId id="309"/>
            <p14:sldId id="310"/>
            <p14:sldId id="311"/>
            <p14:sldId id="312"/>
            <p14:sldId id="313"/>
            <p14:sldId id="314"/>
            <p14:sldId id="315"/>
            <p14:sldId id="316"/>
            <p14:sldId id="317"/>
            <p14:sldId id="322"/>
            <p14:sldId id="330"/>
            <p14:sldId id="335"/>
            <p14:sldId id="331"/>
            <p14:sldId id="259"/>
            <p14:sldId id="260"/>
            <p14:sldId id="261"/>
            <p14:sldId id="262"/>
            <p14:sldId id="332"/>
            <p14:sldId id="333"/>
            <p14:sldId id="265"/>
            <p14:sldId id="33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26DDA05-4DA6-AC86-91DF-B3E193887087}" name="Yente" initials="Ye" userId="S::yente@beroepenhuis.be::8db8ddac-b12c-4f63-af7a-41a744d01b38" providerId="AD"/>
  <p188:author id="{21AD920F-95ED-0345-9DD0-B0CBA1442B7E}" name="Glen" initials="G" userId="S::glen@beroepenhuis.be::d36916cc-ae09-40b3-913c-9f41d781b75a" providerId="AD"/>
  <p188:author id="{540A3711-A56E-039B-641C-570DBFC0CC36}" name="Yentl" initials="YD" userId="S::yentl@beroepenhuis.be::057013da-a824-46f6-953d-d708e9fc577c" providerId="AD"/>
  <p188:author id="{3815213A-EE19-6302-956C-1B776BE5E1A4}" name="David" initials="Da" userId="S::david@beroepenhuis.be::7f17028f-fa36-404f-8702-3c1856e407ad" providerId="AD"/>
  <p188:author id="{17362961-04D7-9C35-FAC4-3754C6FBB6A0}" name="Nele" initials="N" userId="S::nele@beroepenhuis.be::c5b57e9b-1388-407c-acf1-388146c70a99" providerId="AD"/>
  <p188:author id="{CEFBB88E-7AC6-2CB7-E514-D9A8CE84D929}" name="Merel Testaert" initials="MT" userId="S::Merel.Testaert@UGent.be::c2bf77c7-64e4-437c-a4b0-fceb08c72a6b" providerId="AD"/>
  <p188:author id="{781FC5FD-8B4C-5F27-D3D5-8CDFF992E52A}" name="Oona Hoornaert" initials="" userId="S::oona.hoornaert@student.hogent.be::a7c150a1-95b4-41a9-bc12-09d0adf94c6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B32025"/>
    <a:srgbClr val="B62125"/>
    <a:srgbClr val="FAAE08"/>
    <a:srgbClr val="F77E05"/>
    <a:srgbClr val="DE5720"/>
    <a:srgbClr val="FFE2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5BFAA4-F8FD-7546-9BD9-497395C47A04}" v="1" dt="2025-08-29T11:34:22.886"/>
    <p1510:client id="{676DA0E3-C16D-47E9-83B8-1B7E8A1F2C2C}" v="3" dt="2025-08-29T09:22:42.4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655" autoAdjust="0"/>
    <p:restoredTop sz="79320" autoAdjust="0"/>
  </p:normalViewPr>
  <p:slideViewPr>
    <p:cSldViewPr snapToGrid="0">
      <p:cViewPr varScale="1">
        <p:scale>
          <a:sx n="45" d="100"/>
          <a:sy n="45" d="100"/>
        </p:scale>
        <p:origin x="2128" y="21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font" Target="fonts/font8.fntdata"/><Relationship Id="rId89" Type="http://schemas.openxmlformats.org/officeDocument/2006/relationships/font" Target="fonts/font13.fntdata"/><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font" Target="fonts/font3.fntdata"/><Relationship Id="rId5" Type="http://schemas.openxmlformats.org/officeDocument/2006/relationships/slideMaster" Target="slideMasters/slideMaster2.xml"/><Relationship Id="rId90" Type="http://schemas.openxmlformats.org/officeDocument/2006/relationships/font" Target="fonts/font14.fntdata"/><Relationship Id="rId95" Type="http://schemas.openxmlformats.org/officeDocument/2006/relationships/font" Target="fonts/font19.fntdata"/><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font" Target="fonts/font4.fntdata"/><Relationship Id="rId85" Type="http://schemas.openxmlformats.org/officeDocument/2006/relationships/font" Target="fonts/font9.fntdata"/><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font" Target="fonts/font7.fntdata"/><Relationship Id="rId88" Type="http://schemas.openxmlformats.org/officeDocument/2006/relationships/font" Target="fonts/font12.fntdata"/><Relationship Id="rId91" Type="http://schemas.openxmlformats.org/officeDocument/2006/relationships/font" Target="fonts/font15.fntdata"/><Relationship Id="rId9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font" Target="fonts/font2.fntdata"/><Relationship Id="rId81" Type="http://schemas.openxmlformats.org/officeDocument/2006/relationships/font" Target="fonts/font5.fntdata"/><Relationship Id="rId86" Type="http://schemas.openxmlformats.org/officeDocument/2006/relationships/font" Target="fonts/font10.fntdata"/><Relationship Id="rId94" Type="http://schemas.openxmlformats.org/officeDocument/2006/relationships/font" Target="fonts/font18.fntdata"/><Relationship Id="rId99" Type="http://schemas.openxmlformats.org/officeDocument/2006/relationships/tableStyles" Target="tableStyles.xml"/><Relationship Id="rId10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notesMaster" Target="notesMasters/notesMaster1.xml"/><Relationship Id="rId97"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font" Target="fonts/font16.fntdata"/><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font" Target="fonts/font11.fntdata"/><Relationship Id="rId61" Type="http://schemas.openxmlformats.org/officeDocument/2006/relationships/slide" Target="slides/slide56.xml"/><Relationship Id="rId82" Type="http://schemas.openxmlformats.org/officeDocument/2006/relationships/font" Target="fonts/font6.fntdata"/><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font" Target="fonts/font1.fntdata"/><Relationship Id="rId100"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font" Target="fonts/font17.fntdata"/><Relationship Id="rId98" Type="http://schemas.openxmlformats.org/officeDocument/2006/relationships/theme" Target="theme/theme1.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84183" cy="502676"/>
          </a:xfrm>
          <a:prstGeom prst="rect">
            <a:avLst/>
          </a:prstGeom>
        </p:spPr>
        <p:txBody>
          <a:bodyPr vert="horz" lIns="96597" tIns="48299" rIns="96597" bIns="48299" rtlCol="0"/>
          <a:lstStyle>
            <a:lvl1pPr algn="l">
              <a:defRPr sz="1300"/>
            </a:lvl1pPr>
          </a:lstStyle>
          <a:p>
            <a:endParaRPr lang="nl-BE"/>
          </a:p>
        </p:txBody>
      </p:sp>
      <p:sp>
        <p:nvSpPr>
          <p:cNvPr id="3" name="Tijdelijke aanduiding voor datum 2"/>
          <p:cNvSpPr>
            <a:spLocks noGrp="1"/>
          </p:cNvSpPr>
          <p:nvPr>
            <p:ph type="dt" idx="1"/>
          </p:nvPr>
        </p:nvSpPr>
        <p:spPr>
          <a:xfrm>
            <a:off x="3900799" y="0"/>
            <a:ext cx="2984183" cy="502676"/>
          </a:xfrm>
          <a:prstGeom prst="rect">
            <a:avLst/>
          </a:prstGeom>
        </p:spPr>
        <p:txBody>
          <a:bodyPr vert="horz" lIns="96597" tIns="48299" rIns="96597" bIns="48299" rtlCol="0"/>
          <a:lstStyle>
            <a:lvl1pPr algn="r">
              <a:defRPr sz="1300"/>
            </a:lvl1pPr>
          </a:lstStyle>
          <a:p>
            <a:fld id="{F939FFA4-D3B6-46B3-B353-67A42C74D2E8}" type="datetimeFigureOut">
              <a:rPr lang="nl-BE" smtClean="0"/>
              <a:t>29/08/2025</a:t>
            </a:fld>
            <a:endParaRPr lang="nl-BE"/>
          </a:p>
        </p:txBody>
      </p:sp>
      <p:sp>
        <p:nvSpPr>
          <p:cNvPr id="4" name="Tijdelijke aanduiding voor dia-afbeelding 3"/>
          <p:cNvSpPr>
            <a:spLocks noGrp="1" noRot="1" noChangeAspect="1"/>
          </p:cNvSpPr>
          <p:nvPr>
            <p:ph type="sldImg" idx="2"/>
          </p:nvPr>
        </p:nvSpPr>
        <p:spPr>
          <a:xfrm>
            <a:off x="1052513" y="1252538"/>
            <a:ext cx="4781550" cy="3381375"/>
          </a:xfrm>
          <a:prstGeom prst="rect">
            <a:avLst/>
          </a:prstGeom>
          <a:noFill/>
          <a:ln w="12700">
            <a:solidFill>
              <a:prstClr val="black"/>
            </a:solidFill>
          </a:ln>
        </p:spPr>
        <p:txBody>
          <a:bodyPr vert="horz" lIns="96597" tIns="48299" rIns="96597" bIns="48299" rtlCol="0" anchor="ctr"/>
          <a:lstStyle/>
          <a:p>
            <a:endParaRPr lang="nl-BE"/>
          </a:p>
        </p:txBody>
      </p:sp>
      <p:sp>
        <p:nvSpPr>
          <p:cNvPr id="5" name="Tijdelijke aanduiding voor notities 4"/>
          <p:cNvSpPr>
            <a:spLocks noGrp="1"/>
          </p:cNvSpPr>
          <p:nvPr>
            <p:ph type="body" sz="quarter" idx="3"/>
          </p:nvPr>
        </p:nvSpPr>
        <p:spPr>
          <a:xfrm>
            <a:off x="688658" y="4821506"/>
            <a:ext cx="5509260" cy="3944868"/>
          </a:xfrm>
          <a:prstGeom prst="rect">
            <a:avLst/>
          </a:prstGeom>
        </p:spPr>
        <p:txBody>
          <a:bodyPr vert="horz" lIns="96597" tIns="48299" rIns="96597" bIns="48299"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516039"/>
            <a:ext cx="2984183" cy="502674"/>
          </a:xfrm>
          <a:prstGeom prst="rect">
            <a:avLst/>
          </a:prstGeom>
        </p:spPr>
        <p:txBody>
          <a:bodyPr vert="horz" lIns="96597" tIns="48299" rIns="96597" bIns="48299" rtlCol="0" anchor="b"/>
          <a:lstStyle>
            <a:lvl1pPr algn="l">
              <a:defRPr sz="1300"/>
            </a:lvl1pPr>
          </a:lstStyle>
          <a:p>
            <a:endParaRPr lang="nl-BE"/>
          </a:p>
        </p:txBody>
      </p:sp>
      <p:sp>
        <p:nvSpPr>
          <p:cNvPr id="7" name="Tijdelijke aanduiding voor dianummer 6"/>
          <p:cNvSpPr>
            <a:spLocks noGrp="1"/>
          </p:cNvSpPr>
          <p:nvPr>
            <p:ph type="sldNum" sz="quarter" idx="5"/>
          </p:nvPr>
        </p:nvSpPr>
        <p:spPr>
          <a:xfrm>
            <a:off x="3900799" y="9516039"/>
            <a:ext cx="2984183" cy="502674"/>
          </a:xfrm>
          <a:prstGeom prst="rect">
            <a:avLst/>
          </a:prstGeom>
        </p:spPr>
        <p:txBody>
          <a:bodyPr vert="horz" lIns="96597" tIns="48299" rIns="96597" bIns="48299" rtlCol="0" anchor="b"/>
          <a:lstStyle>
            <a:lvl1pPr algn="r">
              <a:defRPr sz="1300"/>
            </a:lvl1pPr>
          </a:lstStyle>
          <a:p>
            <a:fld id="{4249E27F-5467-4231-8AC3-9E8D2AB2F5E0}" type="slidenum">
              <a:rPr lang="nl-BE" smtClean="0"/>
              <a:t>‹nr.›</a:t>
            </a:fld>
            <a:endParaRPr lang="nl-BE"/>
          </a:p>
        </p:txBody>
      </p:sp>
    </p:spTree>
    <p:extLst>
      <p:ext uri="{BB962C8B-B14F-4D97-AF65-F5344CB8AC3E}">
        <p14:creationId xmlns:p14="http://schemas.microsoft.com/office/powerpoint/2010/main" val="2454807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youtube.com/watch?v=Uv-MdaBfk8U"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youtube.com/watch?v=pisDAw3CbAs"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learningapps.org/display?v=pwian6gjn25"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65972">
              <a:defRPr/>
            </a:pPr>
            <a:r>
              <a:rPr lang="nl-NL" sz="1900">
                <a:latin typeface="Trade Gothic Next" panose="020B0503040303020004" pitchFamily="34" charset="0"/>
                <a:ea typeface="Yu Mincho" panose="02020400000000000000" pitchFamily="18" charset="-128"/>
                <a:cs typeface="Arial" panose="020B0604020202020204" pitchFamily="34" charset="0"/>
              </a:rPr>
              <a:t>We gaan </a:t>
            </a:r>
            <a:r>
              <a:rPr lang="nl-NL" sz="1900">
                <a:latin typeface="Trade Gothic Next" panose="020B0503040303020004" pitchFamily="34" charset="0"/>
                <a:ea typeface="Yu Mincho" panose="02020400000000000000" pitchFamily="18" charset="-128"/>
                <a:cs typeface="Calibri" panose="020F0502020204030204" pitchFamily="34" charset="0"/>
              </a:rPr>
              <a:t>binnenkort</a:t>
            </a:r>
            <a:r>
              <a:rPr lang="nl-NL" sz="1900">
                <a:latin typeface="Trade Gothic Next" panose="020B0503040303020004" pitchFamily="34" charset="0"/>
                <a:ea typeface="Yu Mincho" panose="02020400000000000000" pitchFamily="18" charset="-128"/>
                <a:cs typeface="Arial" panose="020B0604020202020204" pitchFamily="34" charset="0"/>
              </a:rPr>
              <a:t> naar Het Beroepenhuis. Daar leren we beroepen kennen en ontdekken we onze talenten</a:t>
            </a:r>
            <a:r>
              <a:rPr lang="nl-BE" sz="1900">
                <a:latin typeface="Trade Gothic Next" panose="020B0503040303020004" pitchFamily="34" charset="0"/>
                <a:ea typeface="Yu Mincho" panose="02020400000000000000" pitchFamily="18" charset="-128"/>
                <a:cs typeface="Arial" panose="020B0604020202020204" pitchFamily="34" charset="0"/>
              </a:rPr>
              <a:t>.</a:t>
            </a:r>
            <a:endParaRPr lang="nl-BE" sz="3000"/>
          </a:p>
        </p:txBody>
      </p:sp>
      <p:sp>
        <p:nvSpPr>
          <p:cNvPr id="4" name="Tijdelijke aanduiding voor dianummer 3"/>
          <p:cNvSpPr>
            <a:spLocks noGrp="1"/>
          </p:cNvSpPr>
          <p:nvPr>
            <p:ph type="sldNum" sz="quarter" idx="5"/>
          </p:nvPr>
        </p:nvSpPr>
        <p:spPr/>
        <p:txBody>
          <a:bodyPr/>
          <a:lstStyle/>
          <a:p>
            <a:fld id="{4249E27F-5467-4231-8AC3-9E8D2AB2F5E0}" type="slidenum">
              <a:rPr lang="nl-BE" smtClean="0"/>
              <a:t>1</a:t>
            </a:fld>
            <a:endParaRPr lang="nl-BE"/>
          </a:p>
        </p:txBody>
      </p:sp>
    </p:spTree>
    <p:extLst>
      <p:ext uri="{BB962C8B-B14F-4D97-AF65-F5344CB8AC3E}">
        <p14:creationId xmlns:p14="http://schemas.microsoft.com/office/powerpoint/2010/main" val="3637059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1FBAE-84BE-B21A-53FC-CF912C3DD87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61CDB70-8C91-ADC3-091C-6AE74E46FC4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96AADEC-9390-32C1-44CB-BD6EEF1A8F61}"/>
              </a:ext>
            </a:extLst>
          </p:cNvPr>
          <p:cNvSpPr>
            <a:spLocks noGrp="1"/>
          </p:cNvSpPr>
          <p:nvPr>
            <p:ph type="body" idx="1"/>
          </p:nvPr>
        </p:nvSpPr>
        <p:spPr/>
        <p:txBody>
          <a:bodyPr/>
          <a:lstStyle/>
          <a:p>
            <a:r>
              <a:rPr lang="nl-BE" sz="1300"/>
              <a:t>Ook het bezoek aan Het Beroepenhuis zal je helpen om je interesses te ontdekken. In het filmpje zien we wat we daar gaan doen.</a:t>
            </a:r>
            <a:endParaRPr lang="nl-BE">
              <a:effectLst/>
            </a:endParaRPr>
          </a:p>
          <a:p>
            <a:endParaRPr lang="nl-BE" sz="1300"/>
          </a:p>
          <a:p>
            <a:r>
              <a:rPr lang="nl-BE" sz="1300"/>
              <a:t>Filmpje (1 minuten 36 seconden)</a:t>
            </a:r>
            <a:r>
              <a:rPr lang="nl-BE">
                <a:effectLst/>
              </a:rPr>
              <a:t> </a:t>
            </a:r>
          </a:p>
          <a:p>
            <a:endParaRPr lang="nl-BE">
              <a:effectLst/>
            </a:endParaRPr>
          </a:p>
          <a:p>
            <a:r>
              <a:rPr lang="nl-BE" b="1">
                <a:effectLst/>
              </a:rPr>
              <a:t>Klik op het symbool </a:t>
            </a:r>
            <a:r>
              <a:rPr lang="nl-BE">
                <a:effectLst/>
              </a:rPr>
              <a:t>voor het filmpje (je wordt naar YouTube geleid) of kopieer en plak deze link in je browser: https://www.youtube.com/watch?v=IjR8tjbSAUo </a:t>
            </a:r>
          </a:p>
          <a:p>
            <a:r>
              <a:rPr lang="nl-BE">
                <a:effectLst/>
              </a:rPr>
              <a:t>Kom daarna terug naar de PowerPointpresentatie.</a:t>
            </a:r>
          </a:p>
          <a:p>
            <a:endParaRPr lang="nl-NL"/>
          </a:p>
          <a:p>
            <a:endParaRPr lang="nl-BE"/>
          </a:p>
          <a:p>
            <a:endParaRPr lang="nl-BE"/>
          </a:p>
        </p:txBody>
      </p:sp>
      <p:sp>
        <p:nvSpPr>
          <p:cNvPr id="4" name="Tijdelijke aanduiding voor dianummer 3">
            <a:extLst>
              <a:ext uri="{FF2B5EF4-FFF2-40B4-BE49-F238E27FC236}">
                <a16:creationId xmlns:a16="http://schemas.microsoft.com/office/drawing/2014/main" id="{2E82C335-361C-646F-EB98-D25E20C8B55C}"/>
              </a:ext>
            </a:extLst>
          </p:cNvPr>
          <p:cNvSpPr>
            <a:spLocks noGrp="1"/>
          </p:cNvSpPr>
          <p:nvPr>
            <p:ph type="sldNum" sz="quarter" idx="5"/>
          </p:nvPr>
        </p:nvSpPr>
        <p:spPr/>
        <p:txBody>
          <a:bodyPr/>
          <a:lstStyle/>
          <a:p>
            <a:fld id="{4249E27F-5467-4231-8AC3-9E8D2AB2F5E0}" type="slidenum">
              <a:rPr lang="nl-BE" smtClean="0"/>
              <a:t>10</a:t>
            </a:fld>
            <a:endParaRPr lang="nl-BE"/>
          </a:p>
        </p:txBody>
      </p:sp>
    </p:spTree>
    <p:extLst>
      <p:ext uri="{BB962C8B-B14F-4D97-AF65-F5344CB8AC3E}">
        <p14:creationId xmlns:p14="http://schemas.microsoft.com/office/powerpoint/2010/main" val="1859419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In het eerste talentenatelier kunnen jullie 6 beroepen testen en een opdracht doen passend bij elk van deze beroepen. </a:t>
            </a:r>
          </a:p>
          <a:p>
            <a:endParaRPr lang="nl-BE"/>
          </a:p>
          <a:p>
            <a:r>
              <a:rPr lang="nl-BE"/>
              <a:t>(Op iedere poster staat ook welke talenten de leerlingen kunnen gebruiken bij deze activiteiten.)</a:t>
            </a:r>
          </a:p>
          <a:p>
            <a:endParaRPr lang="nl-BE"/>
          </a:p>
          <a:p>
            <a:pPr defTabSz="965972">
              <a:defRPr/>
            </a:pPr>
            <a:r>
              <a:rPr lang="nl-BE" sz="1900">
                <a:latin typeface="Calibri" panose="020F0502020204030204" pitchFamily="34" charset="0"/>
                <a:ea typeface="Yu Mincho" panose="020B0400000000000000" pitchFamily="18" charset="-128"/>
                <a:cs typeface="Arial" panose="020B0604020202020204" pitchFamily="34" charset="0"/>
              </a:rPr>
              <a:t>Optie: Vraag de leerlingen welke talenten ze denken te hebben, en welke niet. </a:t>
            </a:r>
          </a:p>
          <a:p>
            <a:endParaRPr lang="nl-BE"/>
          </a:p>
          <a:p>
            <a:pPr defTabSz="965972">
              <a:defRPr/>
            </a:pPr>
            <a:r>
              <a:rPr lang="nl-BE" b="1" i="1"/>
              <a:t>Deze activiteiten gaan door in schooljaar 2025-2026 </a:t>
            </a:r>
          </a:p>
          <a:p>
            <a:endParaRPr lang="nl-BE"/>
          </a:p>
          <a:p>
            <a:r>
              <a:rPr lang="nl-BE"/>
              <a:t>*Mogelijks passen we het aanbod wat aan voor OKAN- en </a:t>
            </a:r>
            <a:r>
              <a:rPr lang="nl-BE" err="1"/>
              <a:t>BuO</a:t>
            </a:r>
            <a:r>
              <a:rPr lang="nl-BE"/>
              <a:t>-klassen</a:t>
            </a:r>
          </a:p>
        </p:txBody>
      </p:sp>
      <p:sp>
        <p:nvSpPr>
          <p:cNvPr id="4" name="Tijdelijke aanduiding voor dianummer 3"/>
          <p:cNvSpPr>
            <a:spLocks noGrp="1"/>
          </p:cNvSpPr>
          <p:nvPr>
            <p:ph type="sldNum" sz="quarter" idx="5"/>
          </p:nvPr>
        </p:nvSpPr>
        <p:spPr/>
        <p:txBody>
          <a:bodyPr/>
          <a:lstStyle/>
          <a:p>
            <a:fld id="{4249E27F-5467-4231-8AC3-9E8D2AB2F5E0}" type="slidenum">
              <a:rPr lang="nl-BE" smtClean="0"/>
              <a:t>11</a:t>
            </a:fld>
            <a:endParaRPr lang="nl-BE"/>
          </a:p>
        </p:txBody>
      </p:sp>
    </p:spTree>
    <p:extLst>
      <p:ext uri="{BB962C8B-B14F-4D97-AF65-F5344CB8AC3E}">
        <p14:creationId xmlns:p14="http://schemas.microsoft.com/office/powerpoint/2010/main" val="935483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65972">
              <a:defRPr/>
            </a:pPr>
            <a:r>
              <a:rPr lang="nl-BE"/>
              <a:t>In het tweede talentenatelier kunnen jullie 5 beroepen testen en een opdracht doen passend bij elk van deze beroepen.  </a:t>
            </a:r>
          </a:p>
          <a:p>
            <a:endParaRPr lang="nl-BE"/>
          </a:p>
          <a:p>
            <a:pPr defTabSz="965972">
              <a:defRPr/>
            </a:pPr>
            <a:r>
              <a:rPr lang="nl-BE"/>
              <a:t>(Op iedere poster staat ook welke talenten de leerlingen kunnen gebruiken bij deze activiteiten.)</a:t>
            </a:r>
          </a:p>
          <a:p>
            <a:pPr defTabSz="965972">
              <a:defRPr/>
            </a:pPr>
            <a:endParaRPr lang="nl-BE"/>
          </a:p>
          <a:p>
            <a:pPr defTabSz="965972">
              <a:defRPr/>
            </a:pPr>
            <a:r>
              <a:rPr lang="nl-BE" sz="1900">
                <a:latin typeface="Calibri" panose="020F0502020204030204" pitchFamily="34" charset="0"/>
                <a:ea typeface="Yu Mincho" panose="020B0400000000000000" pitchFamily="18" charset="-128"/>
                <a:cs typeface="Arial" panose="020B0604020202020204" pitchFamily="34" charset="0"/>
              </a:rPr>
              <a:t>Optie: Vraag de leerlingen welke talenten ze denken te hebben, en welke niet. </a:t>
            </a:r>
          </a:p>
          <a:p>
            <a:pPr defTabSz="965972">
              <a:defRPr/>
            </a:pPr>
            <a:endParaRPr lang="nl-BE"/>
          </a:p>
          <a:p>
            <a:pPr defTabSz="965972">
              <a:defRPr/>
            </a:pPr>
            <a:r>
              <a:rPr lang="nl-BE" b="1" i="1"/>
              <a:t>Deze activiteiten gaan door in schooljaar 2025-2026 </a:t>
            </a:r>
          </a:p>
          <a:p>
            <a:endParaRPr lang="nl-BE"/>
          </a:p>
          <a:p>
            <a:pPr defTabSz="965972"/>
            <a:r>
              <a:rPr lang="nl-BE"/>
              <a:t>*Mogelijks passen we het aanbod wat aan voor OKAN- en </a:t>
            </a:r>
            <a:r>
              <a:rPr lang="nl-BE" err="1"/>
              <a:t>BuO</a:t>
            </a:r>
            <a:r>
              <a:rPr lang="nl-BE"/>
              <a:t>-klassen</a:t>
            </a:r>
          </a:p>
          <a:p>
            <a:endParaRPr lang="nl-BE"/>
          </a:p>
        </p:txBody>
      </p:sp>
      <p:sp>
        <p:nvSpPr>
          <p:cNvPr id="4" name="Tijdelijke aanduiding voor dianummer 3"/>
          <p:cNvSpPr>
            <a:spLocks noGrp="1"/>
          </p:cNvSpPr>
          <p:nvPr>
            <p:ph type="sldNum" sz="quarter" idx="5"/>
          </p:nvPr>
        </p:nvSpPr>
        <p:spPr/>
        <p:txBody>
          <a:bodyPr/>
          <a:lstStyle/>
          <a:p>
            <a:fld id="{4249E27F-5467-4231-8AC3-9E8D2AB2F5E0}" type="slidenum">
              <a:rPr lang="nl-BE" smtClean="0"/>
              <a:t>12</a:t>
            </a:fld>
            <a:endParaRPr lang="nl-BE"/>
          </a:p>
        </p:txBody>
      </p:sp>
    </p:spTree>
    <p:extLst>
      <p:ext uri="{BB962C8B-B14F-4D97-AF65-F5344CB8AC3E}">
        <p14:creationId xmlns:p14="http://schemas.microsoft.com/office/powerpoint/2010/main" val="23168428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8C26C-B405-BEA6-3D70-B7DA7F67446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2D247A8-1BF3-C983-D21B-ECD402BFBDB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0C8557A-BCCF-9127-B174-FAF2EDE2EFEB}"/>
              </a:ext>
            </a:extLst>
          </p:cNvPr>
          <p:cNvSpPr>
            <a:spLocks noGrp="1"/>
          </p:cNvSpPr>
          <p:nvPr>
            <p:ph type="body" idx="1"/>
          </p:nvPr>
        </p:nvSpPr>
        <p:spPr/>
        <p:txBody>
          <a:bodyPr/>
          <a:lstStyle/>
          <a:p>
            <a:r>
              <a:rPr lang="nl-NL" sz="1200" kern="1200">
                <a:solidFill>
                  <a:schemeClr val="tx1"/>
                </a:solidFill>
                <a:effectLst/>
                <a:latin typeface="+mn-lt"/>
                <a:ea typeface="+mn-ea"/>
                <a:cs typeface="+mn-cs"/>
              </a:rPr>
              <a:t>Hier kies je één van de opties, om de talentenkaart van Het Beroepenhuis te verkennen.</a:t>
            </a:r>
            <a:endParaRPr lang="nl-BE" sz="1200" kern="1200">
              <a:solidFill>
                <a:schemeClr val="tx1"/>
              </a:solidFill>
              <a:effectLst/>
              <a:latin typeface="+mn-lt"/>
              <a:ea typeface="+mn-ea"/>
              <a:cs typeface="+mn-cs"/>
            </a:endParaRPr>
          </a:p>
          <a:p>
            <a:endParaRPr lang="nl-NL"/>
          </a:p>
          <a:p>
            <a:r>
              <a:rPr lang="nl-BE" sz="1300" b="1"/>
              <a:t>OPTIE 1 (= +- 30 minuten)</a:t>
            </a:r>
            <a:endParaRPr lang="nl-BE" sz="1300"/>
          </a:p>
          <a:p>
            <a:r>
              <a:rPr lang="nl-BE" sz="1300"/>
              <a:t>Verknip de talentenkaart en deel de talenten uit aan de leerlingen. Vraag hen om het talent dat ze gekregen hebben, uit te beelden. De andere leerlingen proberen te raden welk talent ze uitbeelden. Blijf de talentenkaart (volgende slide) projecteren, ter ondersteuning.</a:t>
            </a:r>
          </a:p>
          <a:p>
            <a:pPr defTabSz="965972"/>
            <a:br>
              <a:rPr lang="nl-BE" sz="1300" b="1"/>
            </a:br>
            <a:r>
              <a:rPr lang="nl-BE" sz="1300" b="1"/>
              <a:t>OPTIE 2 (= +-20 minuten) Talentenspel</a:t>
            </a:r>
          </a:p>
          <a:p>
            <a:pPr defTabSz="965972"/>
            <a:r>
              <a:rPr lang="nl-NL"/>
              <a:t>Speel het Talentenspel in groepjes van vier/klassikaal (aanpasbaar). Gebruik het digibord of </a:t>
            </a:r>
            <a:r>
              <a:rPr lang="nl-NL" err="1"/>
              <a:t>devices</a:t>
            </a:r>
            <a:r>
              <a:rPr lang="nl-NL"/>
              <a:t>. Elke leerling krijgt een Talentenkaart. Draai aan het rad en bespreek wie het talent het best bezit. Die leerling “verkoopt” zichzelf. Is de groep het eens? Dan kleurt hij/zij dat talent volledig in. Nadien vult iedereen zijn kaart verder aan.</a:t>
            </a:r>
          </a:p>
          <a:p>
            <a:pPr defTabSz="965972"/>
            <a:endParaRPr lang="nl-BE" sz="1300"/>
          </a:p>
          <a:p>
            <a:r>
              <a:rPr lang="nl-BE" sz="1300" b="1"/>
              <a:t>OPTIE 3 (= +- 50 minuten)</a:t>
            </a:r>
            <a:endParaRPr lang="nl-BE" sz="1300"/>
          </a:p>
          <a:p>
            <a:r>
              <a:rPr lang="nl-BE" sz="1300"/>
              <a:t>Bespreek elk talent apart, aan de hand van verschillende vragen/opdrachtjes. Gebruik hiervoor de slides in sectie ‘OPTIE 3’. In de notities van de </a:t>
            </a:r>
            <a:r>
              <a:rPr lang="nl-BE" sz="1300" err="1"/>
              <a:t>Powerpoint</a:t>
            </a:r>
            <a:r>
              <a:rPr lang="nl-BE" sz="1300"/>
              <a:t> staat extra uitleg per talent. </a:t>
            </a:r>
            <a:endParaRPr lang="nl-NL"/>
          </a:p>
          <a:p>
            <a:endParaRPr lang="nl-BE"/>
          </a:p>
        </p:txBody>
      </p:sp>
      <p:sp>
        <p:nvSpPr>
          <p:cNvPr id="4" name="Tijdelijke aanduiding voor dianummer 3">
            <a:extLst>
              <a:ext uri="{FF2B5EF4-FFF2-40B4-BE49-F238E27FC236}">
                <a16:creationId xmlns:a16="http://schemas.microsoft.com/office/drawing/2014/main" id="{C2CBE809-4DD5-CFB9-F6A5-E404DC2466D3}"/>
              </a:ext>
            </a:extLst>
          </p:cNvPr>
          <p:cNvSpPr>
            <a:spLocks noGrp="1"/>
          </p:cNvSpPr>
          <p:nvPr>
            <p:ph type="sldNum" sz="quarter" idx="5"/>
          </p:nvPr>
        </p:nvSpPr>
        <p:spPr/>
        <p:txBody>
          <a:bodyPr/>
          <a:lstStyle/>
          <a:p>
            <a:fld id="{4249E27F-5467-4231-8AC3-9E8D2AB2F5E0}" type="slidenum">
              <a:rPr lang="nl-BE" smtClean="0"/>
              <a:t>13</a:t>
            </a:fld>
            <a:endParaRPr lang="nl-BE"/>
          </a:p>
        </p:txBody>
      </p:sp>
    </p:spTree>
    <p:extLst>
      <p:ext uri="{BB962C8B-B14F-4D97-AF65-F5344CB8AC3E}">
        <p14:creationId xmlns:p14="http://schemas.microsoft.com/office/powerpoint/2010/main" val="19163272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50000"/>
              </a:lnSpc>
              <a:spcAft>
                <a:spcPts val="1056"/>
              </a:spcAft>
            </a:pPr>
            <a:r>
              <a:rPr lang="nl-BE" sz="1900" b="1">
                <a:latin typeface="Trade Gothic Next" panose="020B0503040303020004" pitchFamily="34" charset="0"/>
                <a:ea typeface="Yu Mincho" panose="02020400000000000000" pitchFamily="18" charset="-128"/>
                <a:cs typeface="Arial" panose="020B0604020202020204" pitchFamily="34" charset="0"/>
              </a:rPr>
              <a:t>OPTIE 1: TALENTEN UITBEELDEN</a:t>
            </a:r>
            <a:br>
              <a:rPr lang="nl-BE" sz="1900">
                <a:latin typeface="Trade Gothic Next" panose="020B0503040303020004" pitchFamily="34" charset="0"/>
                <a:ea typeface="Yu Mincho" panose="02020400000000000000" pitchFamily="18" charset="-128"/>
                <a:cs typeface="Arial" panose="020B0604020202020204" pitchFamily="34" charset="0"/>
              </a:rPr>
            </a:br>
            <a:r>
              <a:rPr lang="nl-BE" sz="1900">
                <a:latin typeface="Trade Gothic Next" panose="020B0503040303020004" pitchFamily="34" charset="0"/>
                <a:ea typeface="Yu Mincho" panose="02020400000000000000" pitchFamily="18" charset="-128"/>
                <a:cs typeface="Arial" panose="020B0604020202020204" pitchFamily="34" charset="0"/>
              </a:rPr>
              <a:t>Verknip de Talentenkaart en deel de 23 talenten uit aan de leerlingen. Vraag hen om het talent dat ze gekregen hebben, elk om de beurt, zo goed mogelijk uit te beelden. De andere leerlingen proberen te raden welk talent wordt uitgebeeld. Blijf de Talentenkaart (volgende slide) projecteren, ter ondersteuning.</a:t>
            </a:r>
          </a:p>
          <a:p>
            <a:pPr>
              <a:lnSpc>
                <a:spcPct val="150000"/>
              </a:lnSpc>
              <a:spcAft>
                <a:spcPts val="1056"/>
              </a:spcAft>
            </a:pPr>
            <a:r>
              <a:rPr lang="nl-BE" sz="1900">
                <a:latin typeface="Trade Gothic Next" panose="020B0503040303020004" pitchFamily="34" charset="0"/>
                <a:ea typeface="Yu Mincho" panose="02020400000000000000" pitchFamily="18" charset="-128"/>
                <a:cs typeface="Arial" panose="020B0604020202020204" pitchFamily="34" charset="0"/>
              </a:rPr>
              <a:t>Mocht een leerling inspiratieloos zijn voor het uitbeelden van een talent, dan kan je vragen om de afbeelding van het talent uit te beelden (bijvoorbeeld: talent ‘initiatief nemen’ = de mouwen oprollen). Ook kunnen de leerlingen de zinnen onder het talent proberen uitbeelden. </a:t>
            </a:r>
          </a:p>
          <a:p>
            <a:endParaRPr lang="nl-BE"/>
          </a:p>
        </p:txBody>
      </p:sp>
      <p:sp>
        <p:nvSpPr>
          <p:cNvPr id="4" name="Tijdelijke aanduiding voor dianummer 3"/>
          <p:cNvSpPr>
            <a:spLocks noGrp="1"/>
          </p:cNvSpPr>
          <p:nvPr>
            <p:ph type="sldNum" sz="quarter" idx="5"/>
          </p:nvPr>
        </p:nvSpPr>
        <p:spPr/>
        <p:txBody>
          <a:bodyPr/>
          <a:lstStyle/>
          <a:p>
            <a:fld id="{4249E27F-5467-4231-8AC3-9E8D2AB2F5E0}" type="slidenum">
              <a:rPr lang="nl-BE" smtClean="0"/>
              <a:t>14</a:t>
            </a:fld>
            <a:endParaRPr lang="nl-BE"/>
          </a:p>
        </p:txBody>
      </p:sp>
    </p:spTree>
    <p:extLst>
      <p:ext uri="{BB962C8B-B14F-4D97-AF65-F5344CB8AC3E}">
        <p14:creationId xmlns:p14="http://schemas.microsoft.com/office/powerpoint/2010/main" val="1005864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65972">
              <a:defRPr/>
            </a:pPr>
            <a:r>
              <a:rPr lang="nl-BE" sz="1300">
                <a:latin typeface="Trade Gothic Next" panose="020B0503040303020004" pitchFamily="34" charset="0"/>
                <a:ea typeface="Yu Mincho" panose="02020400000000000000" pitchFamily="18" charset="-128"/>
                <a:cs typeface="Arial" panose="020B0604020202020204" pitchFamily="34" charset="0"/>
              </a:rPr>
              <a:t>Blijf de Talentenkaart projecteren, ter ondersteuning tijdens het uitbeelden en raden. </a:t>
            </a:r>
          </a:p>
          <a:p>
            <a:endParaRPr lang="nl-BE"/>
          </a:p>
          <a:p>
            <a:pPr defTabSz="965972">
              <a:defRPr/>
            </a:pPr>
            <a:r>
              <a:rPr lang="nl-NL"/>
              <a:t>Optie: Na elk geraden talent duiden de leerlingen dit voor zichzelf aan op de Talentenkaart. Zo vullen ze geleidelijk alle 23 talenten in en denken ze intussen na over hun eigen talenten.</a:t>
            </a:r>
            <a:endParaRPr lang="nl-BE"/>
          </a:p>
          <a:p>
            <a:pPr defTabSz="965972">
              <a:defRPr/>
            </a:pPr>
            <a:r>
              <a:rPr lang="nl-BE" sz="1300"/>
              <a:t>Als je het niet goed weet, laat je de batterij leeg.</a:t>
            </a:r>
            <a:r>
              <a:rPr lang="nl-BE">
                <a:effectLst/>
              </a:rPr>
              <a:t> </a:t>
            </a:r>
          </a:p>
          <a:p>
            <a:pPr defTabSz="965972">
              <a:defRPr/>
            </a:pPr>
            <a:endParaRPr lang="nl-BE">
              <a:effectLst/>
            </a:endParaRPr>
          </a:p>
          <a:p>
            <a:pPr defTabSz="965972">
              <a:defRPr/>
            </a:pPr>
            <a:r>
              <a:rPr lang="nl-BE" sz="1300" i="1"/>
              <a:t>Deel de talentenkaart (zie document </a:t>
            </a:r>
            <a:r>
              <a:rPr lang="nl-BE" sz="1300" i="1" err="1"/>
              <a:t>Bijlage_OpBezoekNaarHetBeroepenhuis</a:t>
            </a:r>
            <a:r>
              <a:rPr lang="nl-BE" sz="1300" i="1"/>
              <a:t>, pagina 1/2) uit.</a:t>
            </a:r>
            <a:endParaRPr lang="nl-NL"/>
          </a:p>
          <a:p>
            <a:endParaRPr lang="nl-BE"/>
          </a:p>
        </p:txBody>
      </p:sp>
      <p:sp>
        <p:nvSpPr>
          <p:cNvPr id="4" name="Tijdelijke aanduiding voor dianummer 3"/>
          <p:cNvSpPr>
            <a:spLocks noGrp="1"/>
          </p:cNvSpPr>
          <p:nvPr>
            <p:ph type="sldNum" sz="quarter" idx="5"/>
          </p:nvPr>
        </p:nvSpPr>
        <p:spPr/>
        <p:txBody>
          <a:bodyPr/>
          <a:lstStyle/>
          <a:p>
            <a:fld id="{4249E27F-5467-4231-8AC3-9E8D2AB2F5E0}" type="slidenum">
              <a:rPr lang="nl-BE" smtClean="0"/>
              <a:t>15</a:t>
            </a:fld>
            <a:endParaRPr lang="nl-BE"/>
          </a:p>
        </p:txBody>
      </p:sp>
    </p:spTree>
    <p:extLst>
      <p:ext uri="{BB962C8B-B14F-4D97-AF65-F5344CB8AC3E}">
        <p14:creationId xmlns:p14="http://schemas.microsoft.com/office/powerpoint/2010/main" val="29227203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164E6-BBF2-049B-1006-97FA6414ACA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3E6B303-0688-E1CD-3ADF-6566F64C15C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08E1C4F-0FA7-A2CB-9C2C-4C5B22F51C72}"/>
              </a:ext>
            </a:extLst>
          </p:cNvPr>
          <p:cNvSpPr>
            <a:spLocks noGrp="1"/>
          </p:cNvSpPr>
          <p:nvPr>
            <p:ph type="body" idx="1"/>
          </p:nvPr>
        </p:nvSpPr>
        <p:spPr/>
        <p:txBody>
          <a:bodyPr/>
          <a:lstStyle/>
          <a:p>
            <a:r>
              <a:rPr lang="nl-BE" sz="1300" b="1">
                <a:latin typeface="Trade Gothic Next" panose="020B0503040303020004" pitchFamily="34" charset="0"/>
                <a:ea typeface="Yu Mincho" panose="02020400000000000000" pitchFamily="18" charset="-128"/>
                <a:cs typeface="Arial" panose="020B0604020202020204" pitchFamily="34" charset="0"/>
              </a:rPr>
              <a:t>OPTIE 2: TALENTENSPEL </a:t>
            </a:r>
          </a:p>
          <a:p>
            <a:endParaRPr lang="nl-BE" sz="1300" b="1" kern="100">
              <a:latin typeface="Trade Gothic Next" panose="020B0503040303020004" pitchFamily="34" charset="0"/>
              <a:ea typeface="Yu Mincho" panose="02020400000000000000" pitchFamily="18" charset="-128"/>
              <a:cs typeface="Arial" panose="020B0604020202020204" pitchFamily="34" charset="0"/>
            </a:endParaRPr>
          </a:p>
          <a:p>
            <a:r>
              <a:rPr lang="nl-BE" sz="1900" b="1" kern="100">
                <a:latin typeface="Aptos" panose="020B0004020202020204" pitchFamily="34" charset="0"/>
                <a:ea typeface="Aptos" panose="020B0004020202020204" pitchFamily="34" charset="0"/>
                <a:cs typeface="Times New Roman" panose="02020603050405020304" pitchFamily="18" charset="0"/>
              </a:rPr>
              <a:t>Vooraf</a:t>
            </a:r>
            <a:endParaRPr lang="nl-BE" sz="1900" kern="100">
              <a:latin typeface="Aptos" panose="020B0004020202020204" pitchFamily="34" charset="0"/>
              <a:ea typeface="Aptos" panose="020B0004020202020204" pitchFamily="34" charset="0"/>
              <a:cs typeface="Times New Roman" panose="02020603050405020304" pitchFamily="18" charset="0"/>
            </a:endParaRPr>
          </a:p>
          <a:p>
            <a:pPr marL="362240" indent="-362240">
              <a:lnSpc>
                <a:spcPct val="107000"/>
              </a:lnSpc>
              <a:spcAft>
                <a:spcPts val="845"/>
              </a:spcAft>
              <a:buSzPts val="1000"/>
              <a:buFont typeface="Symbol" panose="05050102010706020507" pitchFamily="18" charset="2"/>
              <a:buChar char=""/>
              <a:tabLst>
                <a:tab pos="482986" algn="l"/>
              </a:tabLst>
            </a:pPr>
            <a:r>
              <a:rPr lang="nl-BE" sz="1900" kern="100">
                <a:latin typeface="Aptos" panose="020B0004020202020204" pitchFamily="34" charset="0"/>
                <a:ea typeface="Aptos" panose="020B0004020202020204" pitchFamily="34" charset="0"/>
                <a:cs typeface="Times New Roman" panose="02020603050405020304" pitchFamily="18" charset="0"/>
              </a:rPr>
              <a:t>Verdeel de klas in groepjes van 4 (pas aan naar gelang de klasgrootte) of werk klassikaal </a:t>
            </a:r>
          </a:p>
          <a:p>
            <a:pPr marL="362240" indent="-362240">
              <a:lnSpc>
                <a:spcPct val="107000"/>
              </a:lnSpc>
              <a:spcAft>
                <a:spcPts val="845"/>
              </a:spcAft>
              <a:buSzPts val="1000"/>
              <a:buFont typeface="Symbol" panose="05050102010706020507" pitchFamily="18" charset="2"/>
              <a:buChar char=""/>
              <a:tabLst>
                <a:tab pos="482986" algn="l"/>
              </a:tabLst>
            </a:pPr>
            <a:r>
              <a:rPr lang="nl-BE" sz="1900" kern="100">
                <a:latin typeface="Aptos" panose="020B0004020202020204" pitchFamily="34" charset="0"/>
                <a:ea typeface="Aptos" panose="020B0004020202020204" pitchFamily="34" charset="0"/>
                <a:cs typeface="Times New Roman" panose="02020603050405020304" pitchFamily="18" charset="0"/>
              </a:rPr>
              <a:t>Kies: speel je het spel klassikaal op het digibord, of laat je elk groepje spelen op een device?</a:t>
            </a:r>
          </a:p>
          <a:p>
            <a:pPr marL="362240" indent="-362240" defTabSz="965972">
              <a:lnSpc>
                <a:spcPct val="107000"/>
              </a:lnSpc>
              <a:spcAft>
                <a:spcPts val="845"/>
              </a:spcAft>
              <a:buSzPts val="1000"/>
              <a:buFont typeface="Symbol" panose="05050102010706020507" pitchFamily="18" charset="2"/>
              <a:buChar char=""/>
              <a:tabLst>
                <a:tab pos="482986" algn="l"/>
              </a:tabLst>
              <a:defRPr/>
            </a:pPr>
            <a:r>
              <a:rPr lang="nl-BE" sz="1900"/>
              <a:t>Deel de talentenkaart </a:t>
            </a:r>
            <a:r>
              <a:rPr lang="nl-BE" sz="1900" i="1"/>
              <a:t>(zie document </a:t>
            </a:r>
            <a:r>
              <a:rPr lang="nl-BE" sz="1900" i="1" err="1"/>
              <a:t>Bijlage_OpBezoekNaarHetBeroepenhuis</a:t>
            </a:r>
            <a:r>
              <a:rPr lang="nl-BE" sz="1900" i="1"/>
              <a:t>, pagina 1/2) </a:t>
            </a:r>
            <a:r>
              <a:rPr lang="nl-BE" sz="1900"/>
              <a:t>aan elke leerling uit. </a:t>
            </a:r>
          </a:p>
          <a:p>
            <a:pPr defTabSz="965972">
              <a:lnSpc>
                <a:spcPct val="107000"/>
              </a:lnSpc>
              <a:spcAft>
                <a:spcPts val="845"/>
              </a:spcAft>
              <a:buSzPts val="1000"/>
              <a:tabLst>
                <a:tab pos="482986" algn="l"/>
              </a:tabLst>
              <a:defRPr/>
            </a:pPr>
            <a:endParaRPr lang="nl-BE" sz="1900" kern="10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45"/>
              </a:spcAft>
            </a:pPr>
            <a:r>
              <a:rPr lang="nl-BE" sz="1900" b="1" kern="100">
                <a:latin typeface="Aptos" panose="020B0004020202020204" pitchFamily="34" charset="0"/>
                <a:ea typeface="Aptos" panose="020B0004020202020204" pitchFamily="34" charset="0"/>
                <a:cs typeface="Times New Roman" panose="02020603050405020304" pitchFamily="18" charset="0"/>
              </a:rPr>
              <a:t>Zo werkt het spel</a:t>
            </a:r>
            <a:endParaRPr lang="nl-BE" sz="1900" kern="100">
              <a:latin typeface="Aptos" panose="020B0004020202020204" pitchFamily="34" charset="0"/>
              <a:ea typeface="Aptos" panose="020B0004020202020204" pitchFamily="34" charset="0"/>
              <a:cs typeface="Times New Roman" panose="02020603050405020304" pitchFamily="18" charset="0"/>
            </a:endParaRPr>
          </a:p>
          <a:p>
            <a:pPr marL="362240" indent="-362240">
              <a:lnSpc>
                <a:spcPct val="107000"/>
              </a:lnSpc>
              <a:spcAft>
                <a:spcPts val="845"/>
              </a:spcAft>
              <a:buFont typeface="+mj-lt"/>
              <a:buAutoNum type="arabicPeriod"/>
              <a:tabLst>
                <a:tab pos="482986" algn="l"/>
              </a:tabLst>
            </a:pPr>
            <a:r>
              <a:rPr lang="nl-BE" sz="1900" kern="100">
                <a:latin typeface="Aptos" panose="020B0004020202020204" pitchFamily="34" charset="0"/>
                <a:ea typeface="Aptos" panose="020B0004020202020204" pitchFamily="34" charset="0"/>
                <a:cs typeface="Times New Roman" panose="02020603050405020304" pitchFamily="18" charset="0"/>
              </a:rPr>
              <a:t>Draai aan het virtuele rad → er verschijnt een talent.</a:t>
            </a:r>
          </a:p>
          <a:p>
            <a:pPr marL="362240" indent="-362240">
              <a:lnSpc>
                <a:spcPct val="107000"/>
              </a:lnSpc>
              <a:spcAft>
                <a:spcPts val="845"/>
              </a:spcAft>
              <a:buFont typeface="+mj-lt"/>
              <a:buAutoNum type="arabicPeriod"/>
              <a:tabLst>
                <a:tab pos="482986" algn="l"/>
              </a:tabLst>
            </a:pPr>
            <a:r>
              <a:rPr lang="nl-BE" sz="1900" kern="100">
                <a:latin typeface="Aptos" panose="020B0004020202020204" pitchFamily="34" charset="0"/>
                <a:ea typeface="Aptos" panose="020B0004020202020204" pitchFamily="34" charset="0"/>
                <a:cs typeface="Times New Roman" panose="02020603050405020304" pitchFamily="18" charset="0"/>
              </a:rPr>
              <a:t>Laat de groepjes bespreken – open het klasgesprek:</a:t>
            </a:r>
            <a:br>
              <a:rPr lang="nl-BE" sz="1900" kern="100">
                <a:latin typeface="Aptos" panose="020B0004020202020204" pitchFamily="34" charset="0"/>
                <a:ea typeface="Aptos" panose="020B0004020202020204" pitchFamily="34" charset="0"/>
                <a:cs typeface="Times New Roman" panose="02020603050405020304" pitchFamily="18" charset="0"/>
              </a:rPr>
            </a:br>
            <a:r>
              <a:rPr lang="nl-BE" sz="1900" i="1" kern="100">
                <a:latin typeface="Aptos" panose="020B0004020202020204" pitchFamily="34" charset="0"/>
                <a:ea typeface="Aptos" panose="020B0004020202020204" pitchFamily="34" charset="0"/>
                <a:cs typeface="Times New Roman" panose="02020603050405020304" pitchFamily="18" charset="0"/>
              </a:rPr>
              <a:t>Wie in de groep/klas heeft dit talent echt als toptalent?</a:t>
            </a:r>
            <a:br>
              <a:rPr lang="nl-BE" sz="1900" kern="100">
                <a:latin typeface="Aptos" panose="020B0004020202020204" pitchFamily="34" charset="0"/>
                <a:ea typeface="Aptos" panose="020B0004020202020204" pitchFamily="34" charset="0"/>
                <a:cs typeface="Times New Roman" panose="02020603050405020304" pitchFamily="18" charset="0"/>
              </a:rPr>
            </a:br>
            <a:r>
              <a:rPr lang="nl-BE" sz="1900" kern="100">
                <a:latin typeface="Aptos" panose="020B0004020202020204" pitchFamily="34" charset="0"/>
                <a:ea typeface="Aptos" panose="020B0004020202020204" pitchFamily="34" charset="0"/>
                <a:cs typeface="Times New Roman" panose="02020603050405020304" pitchFamily="18" charset="0"/>
              </a:rPr>
              <a:t>Iedereen mag zichzelf “verkopen”, de rest luistert en beslist mee.</a:t>
            </a:r>
          </a:p>
          <a:p>
            <a:pPr marL="362240" indent="-362240">
              <a:lnSpc>
                <a:spcPct val="107000"/>
              </a:lnSpc>
              <a:spcAft>
                <a:spcPts val="845"/>
              </a:spcAft>
              <a:buFont typeface="+mj-lt"/>
              <a:buAutoNum type="arabicPeriod"/>
              <a:tabLst>
                <a:tab pos="482986" algn="l"/>
              </a:tabLst>
            </a:pPr>
            <a:r>
              <a:rPr lang="nl-BE" sz="1900" kern="100">
                <a:latin typeface="Aptos" panose="020B0004020202020204" pitchFamily="34" charset="0"/>
                <a:ea typeface="Aptos" panose="020B0004020202020204" pitchFamily="34" charset="0"/>
                <a:cs typeface="Times New Roman" panose="02020603050405020304" pitchFamily="18" charset="0"/>
              </a:rPr>
              <a:t>Is de groep/klas het eens? Dan mag die leerling het talent inkleuren op zijn/haar kaart (batterij volledig inkleuren) – </a:t>
            </a:r>
            <a:r>
              <a:rPr lang="nl-BE" sz="1900" b="1" kern="100">
                <a:latin typeface="Aptos" panose="020B0004020202020204" pitchFamily="34" charset="0"/>
                <a:ea typeface="Aptos" panose="020B0004020202020204" pitchFamily="34" charset="0"/>
                <a:cs typeface="Times New Roman" panose="02020603050405020304" pitchFamily="18" charset="0"/>
              </a:rPr>
              <a:t>er mogen natuurlijk meerdere leerlingen het talent aanduiden als dit écht hun toptalent is! </a:t>
            </a:r>
          </a:p>
          <a:p>
            <a:pPr marL="362240" indent="-362240">
              <a:lnSpc>
                <a:spcPct val="107000"/>
              </a:lnSpc>
              <a:spcAft>
                <a:spcPts val="845"/>
              </a:spcAft>
              <a:buFont typeface="+mj-lt"/>
              <a:buAutoNum type="arabicPeriod"/>
              <a:tabLst>
                <a:tab pos="482986" algn="l"/>
              </a:tabLst>
            </a:pPr>
            <a:r>
              <a:rPr lang="nl-BE" sz="1900" kern="100">
                <a:latin typeface="Aptos" panose="020B0004020202020204" pitchFamily="34" charset="0"/>
                <a:ea typeface="Aptos" panose="020B0004020202020204" pitchFamily="34" charset="0"/>
                <a:cs typeface="Times New Roman" panose="02020603050405020304" pitchFamily="18" charset="0"/>
              </a:rPr>
              <a:t>Na elk talent vult iedereen zijn/haar eigen kaart individueel verder in.</a:t>
            </a:r>
          </a:p>
          <a:p>
            <a:endParaRPr lang="nl-BE"/>
          </a:p>
        </p:txBody>
      </p:sp>
      <p:sp>
        <p:nvSpPr>
          <p:cNvPr id="4" name="Tijdelijke aanduiding voor dianummer 3">
            <a:extLst>
              <a:ext uri="{FF2B5EF4-FFF2-40B4-BE49-F238E27FC236}">
                <a16:creationId xmlns:a16="http://schemas.microsoft.com/office/drawing/2014/main" id="{501D6602-AD11-7ABD-D144-BC37F40ED2CC}"/>
              </a:ext>
            </a:extLst>
          </p:cNvPr>
          <p:cNvSpPr>
            <a:spLocks noGrp="1"/>
          </p:cNvSpPr>
          <p:nvPr>
            <p:ph type="sldNum" sz="quarter" idx="5"/>
          </p:nvPr>
        </p:nvSpPr>
        <p:spPr/>
        <p:txBody>
          <a:bodyPr/>
          <a:lstStyle/>
          <a:p>
            <a:fld id="{4249E27F-5467-4231-8AC3-9E8D2AB2F5E0}" type="slidenum">
              <a:rPr lang="nl-BE" smtClean="0"/>
              <a:t>16</a:t>
            </a:fld>
            <a:endParaRPr lang="nl-BE"/>
          </a:p>
        </p:txBody>
      </p:sp>
    </p:spTree>
    <p:extLst>
      <p:ext uri="{BB962C8B-B14F-4D97-AF65-F5344CB8AC3E}">
        <p14:creationId xmlns:p14="http://schemas.microsoft.com/office/powerpoint/2010/main" val="7358502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B9962-E779-1DDC-3783-01A3A973CC5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86023BD-7697-9053-CAB1-095F8F28B43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6DE1EDB-ED71-07ED-B392-520D59B560D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a:t>Link naar digitale tool: https://pickerwheel.com/rig?id=q23eG</a:t>
            </a:r>
          </a:p>
          <a:p>
            <a:endParaRPr lang="nl-BE"/>
          </a:p>
          <a:p>
            <a:r>
              <a:rPr lang="nl-NL" b="1"/>
              <a:t>Belangrijk:</a:t>
            </a:r>
            <a:r>
              <a:rPr lang="nl-NL"/>
              <a:t> Speel je het spel klassikaal of in groepjes? Klik na elk talent op </a:t>
            </a:r>
            <a:r>
              <a:rPr lang="nl-NL" b="1"/>
              <a:t>‘</a:t>
            </a:r>
            <a:r>
              <a:rPr lang="nl-NL" b="1" err="1"/>
              <a:t>hide</a:t>
            </a:r>
            <a:r>
              <a:rPr lang="nl-NL" b="1"/>
              <a:t> </a:t>
            </a:r>
            <a:r>
              <a:rPr lang="nl-NL" b="1" err="1"/>
              <a:t>choice</a:t>
            </a:r>
            <a:r>
              <a:rPr lang="nl-NL" b="1"/>
              <a:t>’</a:t>
            </a:r>
            <a:r>
              <a:rPr lang="nl-NL"/>
              <a:t>. Zo verdwijnt het talent uit het rad en wordt het niet opnieuw getoond. Op die manier komen alle talenten één voor één aan bod.</a:t>
            </a:r>
          </a:p>
          <a:p>
            <a:endParaRPr lang="nl-NL"/>
          </a:p>
          <a:p>
            <a:pPr defTabSz="965972">
              <a:defRPr/>
            </a:pPr>
            <a:r>
              <a:rPr lang="nl-BE" b="1"/>
              <a:t>Vul de talentenkaart in:</a:t>
            </a:r>
          </a:p>
          <a:p>
            <a:pPr defTabSz="965972">
              <a:defRPr/>
            </a:pPr>
            <a:r>
              <a:rPr lang="nl-BE"/>
              <a:t> Je laat de leerlingen na elk besproken talent de talentenkaart aanvullen. </a:t>
            </a:r>
            <a:r>
              <a:rPr lang="nl-NL"/>
              <a:t>Zo vullen ze geleidelijk alle 23 talenten in en denken ze intussen na over hun eigen talenten.</a:t>
            </a:r>
          </a:p>
          <a:p>
            <a:endParaRPr lang="nl-BE"/>
          </a:p>
          <a:p>
            <a:r>
              <a:rPr lang="nl-BE" sz="1300"/>
              <a:t>Als je het niet goed weet, laat je de batterij leeg.</a:t>
            </a:r>
            <a:r>
              <a:rPr lang="nl-BE">
                <a:effectLst/>
              </a:rPr>
              <a:t> </a:t>
            </a:r>
          </a:p>
          <a:p>
            <a:endParaRPr lang="nl-NL"/>
          </a:p>
          <a:p>
            <a:endParaRPr lang="nl-NL"/>
          </a:p>
        </p:txBody>
      </p:sp>
      <p:sp>
        <p:nvSpPr>
          <p:cNvPr id="4" name="Tijdelijke aanduiding voor dianummer 3">
            <a:extLst>
              <a:ext uri="{FF2B5EF4-FFF2-40B4-BE49-F238E27FC236}">
                <a16:creationId xmlns:a16="http://schemas.microsoft.com/office/drawing/2014/main" id="{3F505BE6-F874-3C65-5D94-FD25C84AF057}"/>
              </a:ext>
            </a:extLst>
          </p:cNvPr>
          <p:cNvSpPr>
            <a:spLocks noGrp="1"/>
          </p:cNvSpPr>
          <p:nvPr>
            <p:ph type="sldNum" sz="quarter" idx="5"/>
          </p:nvPr>
        </p:nvSpPr>
        <p:spPr/>
        <p:txBody>
          <a:bodyPr/>
          <a:lstStyle/>
          <a:p>
            <a:fld id="{4249E27F-5467-4231-8AC3-9E8D2AB2F5E0}" type="slidenum">
              <a:rPr lang="nl-BE" smtClean="0"/>
              <a:t>17</a:t>
            </a:fld>
            <a:endParaRPr lang="nl-BE"/>
          </a:p>
        </p:txBody>
      </p:sp>
    </p:spTree>
    <p:extLst>
      <p:ext uri="{BB962C8B-B14F-4D97-AF65-F5344CB8AC3E}">
        <p14:creationId xmlns:p14="http://schemas.microsoft.com/office/powerpoint/2010/main" val="40213270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3B5BD-2E9D-9F9D-989C-F87DAFE49CF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7F28EB5-8AE5-2644-D32D-3DE942A0059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ED5C040-3F11-D6A1-8922-89F298A89CDD}"/>
              </a:ext>
            </a:extLst>
          </p:cNvPr>
          <p:cNvSpPr>
            <a:spLocks noGrp="1"/>
          </p:cNvSpPr>
          <p:nvPr>
            <p:ph type="body" idx="1"/>
          </p:nvPr>
        </p:nvSpPr>
        <p:spPr/>
        <p:txBody>
          <a:bodyPr/>
          <a:lstStyle/>
          <a:p>
            <a:pPr defTabSz="965972">
              <a:defRPr/>
            </a:pPr>
            <a:r>
              <a:rPr lang="nl-BE" sz="1300" b="1">
                <a:latin typeface="Trade Gothic Next" panose="020B0503040303020004" pitchFamily="34" charset="0"/>
                <a:ea typeface="Yu Mincho" panose="02020400000000000000" pitchFamily="18" charset="-128"/>
                <a:cs typeface="Arial" panose="020B0604020202020204" pitchFamily="34" charset="0"/>
              </a:rPr>
              <a:t>OPTIE 3: RAAD HET TALENT</a:t>
            </a:r>
            <a:endParaRPr lang="nl-BE"/>
          </a:p>
          <a:p>
            <a:endParaRPr lang="nl-BE"/>
          </a:p>
          <a:p>
            <a:r>
              <a:rPr lang="nl-BE"/>
              <a:t>Leerkracht: “Raad telkens over welk talent het gaat.” </a:t>
            </a:r>
          </a:p>
          <a:p>
            <a:endParaRPr lang="nl-BE"/>
          </a:p>
          <a:p>
            <a:r>
              <a:rPr lang="nl-BE"/>
              <a:t>Tip: Spreek af hoe de leerlingen mogen raden: hand opsteken, allemaal apart noteren en op het einde kijken of het juist is, allemaal tegelijk zeggen, …</a:t>
            </a:r>
          </a:p>
          <a:p>
            <a:r>
              <a:rPr lang="nl-BE"/>
              <a:t>Leerlingen hebben de talentenkaart (werkblaadje) al bij de hand om het raden te vergemakkelijken.</a:t>
            </a:r>
          </a:p>
          <a:p>
            <a:endParaRPr lang="nl-BE"/>
          </a:p>
        </p:txBody>
      </p:sp>
      <p:sp>
        <p:nvSpPr>
          <p:cNvPr id="4" name="Tijdelijke aanduiding voor dianummer 3">
            <a:extLst>
              <a:ext uri="{FF2B5EF4-FFF2-40B4-BE49-F238E27FC236}">
                <a16:creationId xmlns:a16="http://schemas.microsoft.com/office/drawing/2014/main" id="{D7B2053F-FAE0-DB67-75C3-FA59F8A06F67}"/>
              </a:ext>
            </a:extLst>
          </p:cNvPr>
          <p:cNvSpPr>
            <a:spLocks noGrp="1"/>
          </p:cNvSpPr>
          <p:nvPr>
            <p:ph type="sldNum" sz="quarter" idx="5"/>
          </p:nvPr>
        </p:nvSpPr>
        <p:spPr/>
        <p:txBody>
          <a:bodyPr/>
          <a:lstStyle/>
          <a:p>
            <a:fld id="{4249E27F-5467-4231-8AC3-9E8D2AB2F5E0}" type="slidenum">
              <a:rPr lang="nl-BE" smtClean="0"/>
              <a:t>18</a:t>
            </a:fld>
            <a:endParaRPr lang="nl-BE"/>
          </a:p>
        </p:txBody>
      </p:sp>
    </p:spTree>
    <p:extLst>
      <p:ext uri="{BB962C8B-B14F-4D97-AF65-F5344CB8AC3E}">
        <p14:creationId xmlns:p14="http://schemas.microsoft.com/office/powerpoint/2010/main" val="13164112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6FD16-E8FC-7C35-3E6D-340414CAD93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0FBDD2B-8AB2-022D-7D1B-E40AB5A4E22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913768B-0D40-6C63-765E-F0AEC8772855}"/>
              </a:ext>
            </a:extLst>
          </p:cNvPr>
          <p:cNvSpPr>
            <a:spLocks noGrp="1"/>
          </p:cNvSpPr>
          <p:nvPr>
            <p:ph type="body" idx="1"/>
          </p:nvPr>
        </p:nvSpPr>
        <p:spPr/>
        <p:txBody>
          <a:bodyPr/>
          <a:lstStyle/>
          <a:p>
            <a:r>
              <a:rPr lang="nl-NL"/>
              <a:t>Na elk geraden talent duiden de leerlingen dit voor zichzelf aan op de Talentenkaart. Zo vullen ze geleidelijk alle 23 talenten in en denken ze intussen na over hun eigen talenten.</a:t>
            </a:r>
          </a:p>
          <a:p>
            <a:endParaRPr lang="nl-BE"/>
          </a:p>
          <a:p>
            <a:r>
              <a:rPr lang="nl-BE" sz="1300"/>
              <a:t>Als je het niet goed weet, laat je de batterij leeg.</a:t>
            </a:r>
            <a:r>
              <a:rPr lang="nl-BE">
                <a:effectLst/>
              </a:rPr>
              <a:t> </a:t>
            </a:r>
          </a:p>
          <a:p>
            <a:endParaRPr lang="nl-BE" sz="1300"/>
          </a:p>
          <a:p>
            <a:r>
              <a:rPr lang="nl-BE" sz="1300" i="1"/>
              <a:t>Deel de talentenkaart (zie document </a:t>
            </a:r>
            <a:r>
              <a:rPr lang="nl-BE" sz="1300" i="1" err="1"/>
              <a:t>Bijlage_OpBezoekNaarHetBeroepenhuis</a:t>
            </a:r>
            <a:r>
              <a:rPr lang="nl-BE" sz="1300" i="1"/>
              <a:t>, pagina 1/2) uit.</a:t>
            </a:r>
            <a:endParaRPr lang="nl-NL"/>
          </a:p>
          <a:p>
            <a:endParaRPr lang="nl-BE"/>
          </a:p>
        </p:txBody>
      </p:sp>
      <p:sp>
        <p:nvSpPr>
          <p:cNvPr id="4" name="Tijdelijke aanduiding voor dianummer 3">
            <a:extLst>
              <a:ext uri="{FF2B5EF4-FFF2-40B4-BE49-F238E27FC236}">
                <a16:creationId xmlns:a16="http://schemas.microsoft.com/office/drawing/2014/main" id="{17948ED6-D69D-AB3F-5C86-98133B1376EF}"/>
              </a:ext>
            </a:extLst>
          </p:cNvPr>
          <p:cNvSpPr>
            <a:spLocks noGrp="1"/>
          </p:cNvSpPr>
          <p:nvPr>
            <p:ph type="sldNum" sz="quarter" idx="5"/>
          </p:nvPr>
        </p:nvSpPr>
        <p:spPr/>
        <p:txBody>
          <a:bodyPr/>
          <a:lstStyle/>
          <a:p>
            <a:fld id="{4249E27F-5467-4231-8AC3-9E8D2AB2F5E0}" type="slidenum">
              <a:rPr lang="nl-BE" smtClean="0"/>
              <a:t>19</a:t>
            </a:fld>
            <a:endParaRPr lang="nl-BE"/>
          </a:p>
        </p:txBody>
      </p:sp>
    </p:spTree>
    <p:extLst>
      <p:ext uri="{BB962C8B-B14F-4D97-AF65-F5344CB8AC3E}">
        <p14:creationId xmlns:p14="http://schemas.microsoft.com/office/powerpoint/2010/main" val="898908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50000"/>
              </a:lnSpc>
              <a:spcAft>
                <a:spcPts val="1056"/>
              </a:spcAft>
            </a:pPr>
            <a:r>
              <a:rPr lang="nl-NL" sz="1900">
                <a:latin typeface="Trade Gothic Next" panose="020B0503040303020004" pitchFamily="34" charset="0"/>
                <a:ea typeface="Yu Mincho" panose="02020400000000000000" pitchFamily="18" charset="-128"/>
                <a:cs typeface="Arial" panose="020B0604020202020204" pitchFamily="34" charset="0"/>
              </a:rPr>
              <a:t>“Waarom werken mensen?”</a:t>
            </a:r>
            <a:endParaRPr lang="nl-BE" sz="1900">
              <a:latin typeface="Trade Gothic Next" panose="020B0503040303020004" pitchFamily="34" charset="0"/>
              <a:ea typeface="Yu Mincho" panose="02020400000000000000" pitchFamily="18" charset="-128"/>
              <a:cs typeface="Arial" panose="020B0604020202020204" pitchFamily="34" charset="0"/>
            </a:endParaRPr>
          </a:p>
          <a:p>
            <a:pPr>
              <a:lnSpc>
                <a:spcPct val="150000"/>
              </a:lnSpc>
              <a:spcAft>
                <a:spcPts val="1056"/>
              </a:spcAft>
            </a:pPr>
            <a:r>
              <a:rPr lang="nl-NL" sz="1900">
                <a:latin typeface="Trade Gothic Next" panose="020B0503040303020004" pitchFamily="34" charset="0"/>
                <a:ea typeface="Yu Mincho" panose="02020400000000000000" pitchFamily="18" charset="-128"/>
                <a:cs typeface="Arial" panose="020B0604020202020204" pitchFamily="34" charset="0"/>
              </a:rPr>
              <a:t>De leerlingen geven suggesties.</a:t>
            </a:r>
          </a:p>
          <a:p>
            <a:pPr>
              <a:lnSpc>
                <a:spcPct val="150000"/>
              </a:lnSpc>
              <a:spcAft>
                <a:spcPts val="1056"/>
              </a:spcAft>
            </a:pPr>
            <a:endParaRPr lang="nl-BE" sz="1900">
              <a:latin typeface="Trade Gothic Next" panose="020B0503040303020004" pitchFamily="34" charset="0"/>
              <a:ea typeface="Yu Mincho" panose="02020400000000000000" pitchFamily="18" charset="-128"/>
              <a:cs typeface="Arial" panose="020B0604020202020204" pitchFamily="34" charset="0"/>
            </a:endParaRPr>
          </a:p>
          <a:p>
            <a:pPr>
              <a:lnSpc>
                <a:spcPct val="150000"/>
              </a:lnSpc>
              <a:spcAft>
                <a:spcPts val="1056"/>
              </a:spcAft>
            </a:pPr>
            <a:r>
              <a:rPr lang="nl-NL" sz="1900">
                <a:latin typeface="Trade Gothic Next" panose="020B0503040303020004" pitchFamily="34" charset="0"/>
                <a:ea typeface="Yu Mincho" panose="02020400000000000000" pitchFamily="18" charset="-128"/>
                <a:cs typeface="Arial" panose="020B0604020202020204" pitchFamily="34" charset="0"/>
              </a:rPr>
              <a:t>Toon nu de voorbeeldantwoorden. (1x klikken)</a:t>
            </a:r>
          </a:p>
          <a:p>
            <a:pPr>
              <a:lnSpc>
                <a:spcPct val="150000"/>
              </a:lnSpc>
              <a:spcAft>
                <a:spcPts val="1056"/>
              </a:spcAft>
            </a:pPr>
            <a:endParaRPr lang="nl-BE" sz="1900">
              <a:latin typeface="Trade Gothic Next" panose="020B0503040303020004" pitchFamily="34" charset="0"/>
              <a:ea typeface="Yu Mincho" panose="02020400000000000000" pitchFamily="18" charset="-128"/>
              <a:cs typeface="Arial" panose="020B0604020202020204" pitchFamily="34" charset="0"/>
            </a:endParaRPr>
          </a:p>
          <a:p>
            <a:pPr>
              <a:buNone/>
            </a:pPr>
            <a:r>
              <a:rPr lang="nl-NL" sz="1900">
                <a:latin typeface="Trade Gothic Next" panose="020B0503040303020004" pitchFamily="34" charset="0"/>
                <a:ea typeface="Yu Mincho" panose="02020400000000000000" pitchFamily="18" charset="-128"/>
                <a:cs typeface="Arial" panose="020B0604020202020204" pitchFamily="34" charset="0"/>
              </a:rPr>
              <a:t>“Er zijn veel redenen. Dit zijn drijfveren voor mensen om te werken. Daarom is het belangrijk dat je een beroep kiest dat goed bij jou en je talenten past.” </a:t>
            </a:r>
            <a:endParaRPr lang="nl-BE"/>
          </a:p>
        </p:txBody>
      </p:sp>
      <p:sp>
        <p:nvSpPr>
          <p:cNvPr id="4" name="Tijdelijke aanduiding voor dianummer 3"/>
          <p:cNvSpPr>
            <a:spLocks noGrp="1"/>
          </p:cNvSpPr>
          <p:nvPr>
            <p:ph type="sldNum" sz="quarter" idx="5"/>
          </p:nvPr>
        </p:nvSpPr>
        <p:spPr/>
        <p:txBody>
          <a:bodyPr/>
          <a:lstStyle/>
          <a:p>
            <a:fld id="{4249E27F-5467-4231-8AC3-9E8D2AB2F5E0}" type="slidenum">
              <a:rPr lang="nl-BE" smtClean="0"/>
              <a:t>2</a:t>
            </a:fld>
            <a:endParaRPr lang="nl-BE"/>
          </a:p>
        </p:txBody>
      </p:sp>
    </p:spTree>
    <p:extLst>
      <p:ext uri="{BB962C8B-B14F-4D97-AF65-F5344CB8AC3E}">
        <p14:creationId xmlns:p14="http://schemas.microsoft.com/office/powerpoint/2010/main" val="28417799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5928D-1FF6-1730-9B4F-551F4FBB5AF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40B2363-89A3-F43A-5DC9-EA49521C94C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7C7AFF4-179C-40D0-AB87-8EC472A777B4}"/>
              </a:ext>
            </a:extLst>
          </p:cNvPr>
          <p:cNvSpPr>
            <a:spLocks noGrp="1"/>
          </p:cNvSpPr>
          <p:nvPr>
            <p:ph type="body" idx="1"/>
          </p:nvPr>
        </p:nvSpPr>
        <p:spPr/>
        <p:txBody>
          <a:bodyPr/>
          <a:lstStyle/>
          <a:p>
            <a:r>
              <a:rPr lang="nl-BE"/>
              <a:t>“Wie zou niét op de knop ‘</a:t>
            </a:r>
            <a:r>
              <a:rPr lang="nl-BE" err="1"/>
              <a:t>Don’t</a:t>
            </a:r>
            <a:r>
              <a:rPr lang="nl-BE"/>
              <a:t> click here’ klikken?</a:t>
            </a:r>
            <a:r>
              <a:rPr lang="nl-BE" baseline="0"/>
              <a:t> Wie zou het niet kunnen laten en wil toch weten wat er achter schuilt?</a:t>
            </a:r>
          </a:p>
          <a:p>
            <a:r>
              <a:rPr lang="nl-NL"/>
              <a:t>Wie van jullie is benieuwd naar de activiteiten die jullie gaan doen? Wie gaat graag op ontdekking en leert graag nieuwe dingen bij?</a:t>
            </a:r>
            <a:r>
              <a:rPr lang="nl-BE" baseline="0"/>
              <a:t>”</a:t>
            </a:r>
            <a:br>
              <a:rPr lang="nl-BE" baseline="0"/>
            </a:br>
            <a:endParaRPr lang="nl-BE" baseline="0"/>
          </a:p>
          <a:p>
            <a:pPr defTabSz="965972">
              <a:defRPr/>
            </a:pPr>
            <a:r>
              <a:rPr lang="nl-BE" baseline="0"/>
              <a:t>Bij uitbreiding kan je ook 1 iemand laten kijken op je scherm of in een boek en vragen </a:t>
            </a:r>
            <a:r>
              <a:rPr lang="nl-BE"/>
              <a:t>welk gevoel de rest hierbij heeft dan?</a:t>
            </a:r>
            <a:r>
              <a:rPr lang="nl-BE" baseline="0"/>
              <a:t> </a:t>
            </a:r>
            <a:r>
              <a:rPr lang="nl-BE" baseline="0">
                <a:sym typeface="Wingdings" panose="05000000000000000000" pitchFamily="2" charset="2"/>
              </a:rPr>
              <a:t> </a:t>
            </a:r>
            <a:r>
              <a:rPr lang="nl-BE"/>
              <a:t>ook willen weten wat ze zien?</a:t>
            </a:r>
          </a:p>
          <a:p>
            <a:pPr defTabSz="965972">
              <a:defRPr/>
            </a:pPr>
            <a:endParaRPr lang="nl-BE">
              <a:sym typeface="Wingdings" panose="05000000000000000000" pitchFamily="2" charset="2"/>
            </a:endParaRPr>
          </a:p>
          <a:p>
            <a:pPr defTabSz="965972">
              <a:defRPr/>
            </a:pPr>
            <a:r>
              <a:rPr lang="nl-BE">
                <a:sym typeface="Wingdings" panose="05000000000000000000" pitchFamily="2" charset="2"/>
              </a:rPr>
              <a:t>Talent </a:t>
            </a:r>
            <a:r>
              <a:rPr lang="nl-BE" baseline="0">
                <a:sym typeface="Wingdings" panose="05000000000000000000" pitchFamily="2" charset="2"/>
              </a:rPr>
              <a:t> Leer</a:t>
            </a:r>
            <a:r>
              <a:rPr lang="nl-BE"/>
              <a:t>gierig</a:t>
            </a:r>
          </a:p>
          <a:p>
            <a:pPr defTabSz="965972">
              <a:defRPr/>
            </a:pPr>
            <a:endParaRPr lang="nl-BE"/>
          </a:p>
          <a:p>
            <a:r>
              <a:rPr lang="nl-NL" b="0"/>
              <a:t>“Proficiat, het eerste talent is geraden. Wie van jullie denkt dat hij of zij dit talent heeft? </a:t>
            </a:r>
          </a:p>
          <a:p>
            <a:r>
              <a:rPr lang="nl-NL" b="0"/>
              <a:t>Kijk je bv. naar het nieuws, lees je de krant? Ken je de nieuwste koppeltjes op school, wil je graag blijven bijleren?</a:t>
            </a:r>
          </a:p>
          <a:p>
            <a:r>
              <a:rPr lang="nl-NL" b="0"/>
              <a:t>Dat kan ook zijn: leren om zelf iets te kunnen maken of doen, bv. slijm, een batik-T-shirt, een eigen </a:t>
            </a:r>
            <a:r>
              <a:rPr lang="nl-NL" b="0" err="1"/>
              <a:t>TikTokfilmpje</a:t>
            </a:r>
            <a:r>
              <a:rPr lang="nl-NL" b="0"/>
              <a:t>, …”</a:t>
            </a:r>
            <a:endParaRPr lang="nl-BE"/>
          </a:p>
          <a:p>
            <a:pPr defTabSz="965972">
              <a:defRPr/>
            </a:pPr>
            <a:endParaRPr lang="nl-BE"/>
          </a:p>
        </p:txBody>
      </p:sp>
      <p:sp>
        <p:nvSpPr>
          <p:cNvPr id="4" name="Tijdelijke aanduiding voor dianummer 3">
            <a:extLst>
              <a:ext uri="{FF2B5EF4-FFF2-40B4-BE49-F238E27FC236}">
                <a16:creationId xmlns:a16="http://schemas.microsoft.com/office/drawing/2014/main" id="{444722DF-447F-5FED-52F8-56037872CD55}"/>
              </a:ext>
            </a:extLst>
          </p:cNvPr>
          <p:cNvSpPr>
            <a:spLocks noGrp="1"/>
          </p:cNvSpPr>
          <p:nvPr>
            <p:ph type="sldNum" sz="quarter" idx="5"/>
          </p:nvPr>
        </p:nvSpPr>
        <p:spPr/>
        <p:txBody>
          <a:bodyPr/>
          <a:lstStyle/>
          <a:p>
            <a:fld id="{4249E27F-5467-4231-8AC3-9E8D2AB2F5E0}" type="slidenum">
              <a:rPr lang="nl-BE" smtClean="0"/>
              <a:t>20</a:t>
            </a:fld>
            <a:endParaRPr lang="nl-BE"/>
          </a:p>
        </p:txBody>
      </p:sp>
    </p:spTree>
    <p:extLst>
      <p:ext uri="{BB962C8B-B14F-4D97-AF65-F5344CB8AC3E}">
        <p14:creationId xmlns:p14="http://schemas.microsoft.com/office/powerpoint/2010/main" val="19761108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FE17E-CA95-5257-1660-4681044F313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1BC87E8-9742-AEB5-0B88-1241EAB9196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8F6EC71-1F4F-0E9F-C085-A3DA3B0BCC1A}"/>
              </a:ext>
            </a:extLst>
          </p:cNvPr>
          <p:cNvSpPr>
            <a:spLocks noGrp="1"/>
          </p:cNvSpPr>
          <p:nvPr>
            <p:ph type="body" idx="1"/>
          </p:nvPr>
        </p:nvSpPr>
        <p:spPr/>
        <p:txBody>
          <a:bodyPr/>
          <a:lstStyle/>
          <a:p>
            <a:r>
              <a:rPr lang="nl-BE">
                <a:solidFill>
                  <a:srgbClr val="FF0000"/>
                </a:solidFill>
              </a:rPr>
              <a:t>“Los het raadsel op.” (Geef geen verdere uitleg)</a:t>
            </a:r>
            <a:br>
              <a:rPr lang="nl-BE">
                <a:solidFill>
                  <a:srgbClr val="FF0000"/>
                </a:solidFill>
              </a:rPr>
            </a:br>
            <a:endParaRPr lang="nl-BE" baseline="0">
              <a:solidFill>
                <a:srgbClr val="FF0000"/>
              </a:solidFill>
            </a:endParaRPr>
          </a:p>
          <a:p>
            <a:r>
              <a:rPr lang="nl-BE" baseline="0">
                <a:solidFill>
                  <a:srgbClr val="FF0000"/>
                </a:solidFill>
              </a:rPr>
              <a:t>(Antwoord: cirkel = 5 / vierkant = 2 / </a:t>
            </a:r>
            <a:r>
              <a:rPr lang="nl-BE" b="1" baseline="0">
                <a:solidFill>
                  <a:srgbClr val="FF0000"/>
                </a:solidFill>
              </a:rPr>
              <a:t>driehoek = 1 -&gt; bij klikken komt antwoord op scherm</a:t>
            </a:r>
            <a:r>
              <a:rPr lang="nl-BE" baseline="0">
                <a:solidFill>
                  <a:srgbClr val="FF0000"/>
                </a:solidFill>
              </a:rPr>
              <a:t>)</a:t>
            </a:r>
          </a:p>
          <a:p>
            <a:endParaRPr lang="nl-BE" baseline="0">
              <a:solidFill>
                <a:srgbClr val="FF0000"/>
              </a:solidFill>
            </a:endParaRPr>
          </a:p>
          <a:p>
            <a:pPr defTabSz="965972">
              <a:defRPr/>
            </a:pPr>
            <a:r>
              <a:rPr lang="nl-BE">
                <a:sym typeface="Wingdings" panose="05000000000000000000" pitchFamily="2" charset="2"/>
              </a:rPr>
              <a:t>Talent </a:t>
            </a:r>
            <a:r>
              <a:rPr lang="nl-BE" baseline="0">
                <a:sym typeface="Wingdings" panose="05000000000000000000" pitchFamily="2" charset="2"/>
              </a:rPr>
              <a:t></a:t>
            </a:r>
            <a:r>
              <a:rPr lang="nl-BE">
                <a:sym typeface="Wingdings" panose="05000000000000000000" pitchFamily="2" charset="2"/>
              </a:rPr>
              <a:t> W</a:t>
            </a:r>
            <a:r>
              <a:rPr lang="nl-BE"/>
              <a:t>iskundig</a:t>
            </a:r>
          </a:p>
          <a:p>
            <a:pPr defTabSz="965972">
              <a:defRPr/>
            </a:pPr>
            <a:endParaRPr lang="nl-BE"/>
          </a:p>
          <a:p>
            <a:r>
              <a:rPr lang="nl-NL" b="0"/>
              <a:t>“Dit talent, wiskundig, ken je al van op school natuurlijk. Maar ook buiten de school komt dit van pas: bij het berekenen van wisselgeld, hoeveel je kan kopen of nog moet sparen, hoeveel liter verf je nodig hebt om je kamer te schilderen …” </a:t>
            </a:r>
          </a:p>
          <a:p>
            <a:r>
              <a:rPr lang="nl-NL" b="0"/>
              <a:t>“Wiskundig zijn wil zeggen: het oplossen van wiskundige problemen, werken met getallen en meetkunde en uitvoeren van bewerkingen.”</a:t>
            </a:r>
          </a:p>
          <a:p>
            <a:r>
              <a:rPr lang="nl-NL" b="0"/>
              <a:t>“Wie van jullie denkt ‘ik kan goed wiskunde’ en wie ‘ik doe graag wiskunde’?”</a:t>
            </a:r>
          </a:p>
          <a:p>
            <a:pPr defTabSz="965972">
              <a:defRPr/>
            </a:pPr>
            <a:endParaRPr lang="nl-BE"/>
          </a:p>
          <a:p>
            <a:endParaRPr lang="nl-BE" baseline="0">
              <a:solidFill>
                <a:srgbClr val="FF0000"/>
              </a:solidFill>
            </a:endParaRPr>
          </a:p>
          <a:p>
            <a:endParaRPr lang="nl-BE"/>
          </a:p>
        </p:txBody>
      </p:sp>
      <p:sp>
        <p:nvSpPr>
          <p:cNvPr id="4" name="Tijdelijke aanduiding voor dianummer 3">
            <a:extLst>
              <a:ext uri="{FF2B5EF4-FFF2-40B4-BE49-F238E27FC236}">
                <a16:creationId xmlns:a16="http://schemas.microsoft.com/office/drawing/2014/main" id="{CC1F5967-E8B9-D453-0A6A-C1A4CC643947}"/>
              </a:ext>
            </a:extLst>
          </p:cNvPr>
          <p:cNvSpPr>
            <a:spLocks noGrp="1"/>
          </p:cNvSpPr>
          <p:nvPr>
            <p:ph type="sldNum" sz="quarter" idx="5"/>
          </p:nvPr>
        </p:nvSpPr>
        <p:spPr/>
        <p:txBody>
          <a:bodyPr/>
          <a:lstStyle/>
          <a:p>
            <a:fld id="{4249E27F-5467-4231-8AC3-9E8D2AB2F5E0}" type="slidenum">
              <a:rPr lang="nl-BE" smtClean="0"/>
              <a:t>21</a:t>
            </a:fld>
            <a:endParaRPr lang="nl-BE"/>
          </a:p>
        </p:txBody>
      </p:sp>
    </p:spTree>
    <p:extLst>
      <p:ext uri="{BB962C8B-B14F-4D97-AF65-F5344CB8AC3E}">
        <p14:creationId xmlns:p14="http://schemas.microsoft.com/office/powerpoint/2010/main" val="35795615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FF81A-F773-4594-B2BD-48D313AD6F4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D85753A-73C3-2404-2FB4-D4347D8D2EB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30A089C-9B06-4108-8017-E8C74EB30C22}"/>
              </a:ext>
            </a:extLst>
          </p:cNvPr>
          <p:cNvSpPr>
            <a:spLocks noGrp="1"/>
          </p:cNvSpPr>
          <p:nvPr>
            <p:ph type="body" idx="1"/>
          </p:nvPr>
        </p:nvSpPr>
        <p:spPr/>
        <p:txBody>
          <a:bodyPr/>
          <a:lstStyle/>
          <a:p>
            <a:r>
              <a:rPr lang="nl-BE"/>
              <a:t>Laat de</a:t>
            </a:r>
            <a:r>
              <a:rPr lang="nl-BE" baseline="0"/>
              <a:t> leerlingen het woord vinden.</a:t>
            </a:r>
          </a:p>
          <a:p>
            <a:r>
              <a:rPr lang="nl-BE" baseline="0"/>
              <a:t>(COM – MU – NI – CAT – IEF)</a:t>
            </a:r>
          </a:p>
          <a:p>
            <a:endParaRPr lang="nl-BE" baseline="0"/>
          </a:p>
          <a:p>
            <a:r>
              <a:rPr lang="nl-NL"/>
              <a:t>Eventuele opdracht: Kies 1 van volgende opdrachtjes om met de klas uit te voeren.</a:t>
            </a:r>
          </a:p>
          <a:p>
            <a:r>
              <a:rPr lang="nl-NL" b="1"/>
              <a:t>1. Raad het voorwerp: </a:t>
            </a:r>
            <a:r>
              <a:rPr lang="nl-NL"/>
              <a:t>2 leerlingen zitten rug aan rug. Geef leerling A een object om te beschrijven (uiteraard zonder expliciet te zeggen wat het object is) aan leerling B. De andere leerlingen moeten stil zijn. Leerling B moet op basis van deze beschrijving proberen raden welk voorwerp het is. (Dit kan een potlood, schaar, boek, oplaadkabeltje, toets, … zijn)</a:t>
            </a:r>
          </a:p>
          <a:p>
            <a:r>
              <a:rPr lang="nl-NL" b="1"/>
              <a:t>2. </a:t>
            </a:r>
            <a:r>
              <a:rPr lang="nl-NL" b="1" err="1"/>
              <a:t>Doorfluisteren</a:t>
            </a:r>
            <a:r>
              <a:rPr lang="nl-NL"/>
              <a:t>: De leerkracht fluistert iemand een zin in het oor. Hij/zij fluistert de zin door aan de rechterbuur. Zo gaan we de groep rond. De laatste van de groep zegt de zin luidop. (Vb. ‘Al deze talenten helpen ons onszelf beter te leren kennen.’ of ‘Weet je wat je graag doet en goed kan, dan ken je jezelf goed!’)</a:t>
            </a:r>
          </a:p>
          <a:p>
            <a:endParaRPr lang="nl-BE"/>
          </a:p>
          <a:p>
            <a:r>
              <a:rPr lang="nl-BE"/>
              <a:t>Talent </a:t>
            </a:r>
            <a:r>
              <a:rPr lang="nl-BE" baseline="0">
                <a:sym typeface="Wingdings" panose="05000000000000000000" pitchFamily="2" charset="2"/>
              </a:rPr>
              <a:t> Communicatief</a:t>
            </a:r>
          </a:p>
          <a:p>
            <a:endParaRPr lang="nl-BE" baseline="0">
              <a:sym typeface="Wingdings" panose="05000000000000000000" pitchFamily="2" charset="2"/>
            </a:endParaRPr>
          </a:p>
          <a:p>
            <a:r>
              <a:rPr lang="nl-NL"/>
              <a:t>“Wie van de klas zouden jullie als communicatief omschrijven? Wie praat er graag? Wie kan er vlot iets uitleggen aan een medeleerling? En kunnen ze dan ook goed luisteren?</a:t>
            </a:r>
          </a:p>
          <a:p>
            <a:r>
              <a:rPr lang="nl-NL"/>
              <a:t>Communicatief zijn is ook duidelijk je mening kunnen verwoorden of makkelijk kunnen uitleggen wat je precies bedoelt, of dat snel begrijpen van een ander.”</a:t>
            </a:r>
            <a:endParaRPr lang="nl-BE" baseline="0">
              <a:sym typeface="Wingdings" panose="05000000000000000000" pitchFamily="2" charset="2"/>
            </a:endParaRPr>
          </a:p>
          <a:p>
            <a:endParaRPr lang="nl-BE"/>
          </a:p>
        </p:txBody>
      </p:sp>
      <p:sp>
        <p:nvSpPr>
          <p:cNvPr id="4" name="Tijdelijke aanduiding voor dianummer 3">
            <a:extLst>
              <a:ext uri="{FF2B5EF4-FFF2-40B4-BE49-F238E27FC236}">
                <a16:creationId xmlns:a16="http://schemas.microsoft.com/office/drawing/2014/main" id="{2889A38D-4DCD-4F7C-96D1-89230E96500A}"/>
              </a:ext>
            </a:extLst>
          </p:cNvPr>
          <p:cNvSpPr>
            <a:spLocks noGrp="1"/>
          </p:cNvSpPr>
          <p:nvPr>
            <p:ph type="sldNum" sz="quarter" idx="5"/>
          </p:nvPr>
        </p:nvSpPr>
        <p:spPr/>
        <p:txBody>
          <a:bodyPr/>
          <a:lstStyle/>
          <a:p>
            <a:fld id="{4249E27F-5467-4231-8AC3-9E8D2AB2F5E0}" type="slidenum">
              <a:rPr lang="nl-BE" smtClean="0"/>
              <a:t>22</a:t>
            </a:fld>
            <a:endParaRPr lang="nl-BE"/>
          </a:p>
        </p:txBody>
      </p:sp>
    </p:spTree>
    <p:extLst>
      <p:ext uri="{BB962C8B-B14F-4D97-AF65-F5344CB8AC3E}">
        <p14:creationId xmlns:p14="http://schemas.microsoft.com/office/powerpoint/2010/main" val="17119548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806FD-7DE3-B76F-81AB-2BBAD2D6A74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0474EE4-A795-AF61-C3AC-8F0E66D89D3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73B766E-F7B5-8BA6-CA25-5A2186FC7FEA}"/>
              </a:ext>
            </a:extLst>
          </p:cNvPr>
          <p:cNvSpPr>
            <a:spLocks noGrp="1"/>
          </p:cNvSpPr>
          <p:nvPr>
            <p:ph type="body" idx="1"/>
          </p:nvPr>
        </p:nvSpPr>
        <p:spPr/>
        <p:txBody>
          <a:bodyPr/>
          <a:lstStyle/>
          <a:p>
            <a:pPr defTabSz="965972">
              <a:defRPr/>
            </a:pPr>
            <a:r>
              <a:rPr lang="nl-BE">
                <a:solidFill>
                  <a:schemeClr val="tx1"/>
                </a:solidFill>
              </a:rPr>
              <a:t>Leerkracht: ‘Dit is een kunstwerk van </a:t>
            </a:r>
            <a:r>
              <a:rPr lang="nl-BE" b="0" i="0">
                <a:effectLst/>
                <a:latin typeface="Segoe UI" panose="020B0502040204020203" pitchFamily="34" charset="0"/>
              </a:rPr>
              <a:t>Oleg </a:t>
            </a:r>
            <a:r>
              <a:rPr lang="nl-BE" b="0" i="0" err="1">
                <a:effectLst/>
                <a:latin typeface="Segoe UI" panose="020B0502040204020203" pitchFamily="34" charset="0"/>
              </a:rPr>
              <a:t>Shuplyak</a:t>
            </a:r>
            <a:r>
              <a:rPr lang="nl-BE" b="0" i="0">
                <a:effectLst/>
                <a:latin typeface="Segoe UI" panose="020B0502040204020203" pitchFamily="34" charset="0"/>
              </a:rPr>
              <a:t> (een olieschilder die optische illusies maakte).</a:t>
            </a:r>
          </a:p>
          <a:p>
            <a:pPr defTabSz="965972">
              <a:defRPr/>
            </a:pPr>
            <a:r>
              <a:rPr lang="nl-BE" b="0" i="0">
                <a:effectLst/>
                <a:latin typeface="Segoe UI" panose="020B0502040204020203" pitchFamily="34" charset="0"/>
              </a:rPr>
              <a:t>Zie jij het verborgen gezicht?</a:t>
            </a:r>
          </a:p>
          <a:p>
            <a:endParaRPr lang="nl-NL">
              <a:solidFill>
                <a:schemeClr val="tx1"/>
              </a:solidFill>
            </a:endParaRPr>
          </a:p>
          <a:p>
            <a:r>
              <a:rPr lang="nl-NL">
                <a:solidFill>
                  <a:schemeClr val="tx1"/>
                </a:solidFill>
              </a:rPr>
              <a:t>Welk talent werd door deze kunstenaar gebruikt?</a:t>
            </a:r>
            <a:br>
              <a:rPr lang="nl-NL">
                <a:solidFill>
                  <a:schemeClr val="tx1"/>
                </a:solidFill>
              </a:rPr>
            </a:br>
            <a:r>
              <a:rPr lang="nl-NL">
                <a:solidFill>
                  <a:schemeClr val="tx1"/>
                </a:solidFill>
              </a:rPr>
              <a:t>Tip: je moet een beetje ‘out of </a:t>
            </a:r>
            <a:r>
              <a:rPr lang="nl-NL" err="1">
                <a:solidFill>
                  <a:schemeClr val="tx1"/>
                </a:solidFill>
              </a:rPr>
              <a:t>the</a:t>
            </a:r>
            <a:r>
              <a:rPr lang="nl-NL">
                <a:solidFill>
                  <a:schemeClr val="tx1"/>
                </a:solidFill>
              </a:rPr>
              <a:t> box’ denken voor deze opdracht.</a:t>
            </a:r>
          </a:p>
          <a:p>
            <a:endParaRPr lang="nl-NL" baseline="0">
              <a:solidFill>
                <a:schemeClr val="tx1"/>
              </a:solidFill>
              <a:sym typeface="Wingdings" panose="05000000000000000000" pitchFamily="2" charset="2"/>
            </a:endParaRPr>
          </a:p>
          <a:p>
            <a:r>
              <a:rPr lang="nl-BE" baseline="0">
                <a:sym typeface="Wingdings" panose="05000000000000000000" pitchFamily="2" charset="2"/>
              </a:rPr>
              <a:t>Talent  </a:t>
            </a:r>
            <a:r>
              <a:rPr lang="nl-BE"/>
              <a:t>Creatief</a:t>
            </a:r>
          </a:p>
          <a:p>
            <a:endParaRPr lang="nl-BE"/>
          </a:p>
          <a:p>
            <a:r>
              <a:rPr lang="nl-BE"/>
              <a:t>“Het talent creatief wil zeggen dat je veel ideetjes hebt en veel fantasie, maar ook dat je graag mooie dingen maakt.</a:t>
            </a:r>
          </a:p>
          <a:p>
            <a:r>
              <a:rPr lang="nl-BE"/>
              <a:t>Even polsen of we veel creatief talent in de klas hebben: steek je hand op als het voor jou van toepassing is:</a:t>
            </a:r>
          </a:p>
          <a:p>
            <a:pPr marL="181120" indent="-181120">
              <a:buFontTx/>
              <a:buChar char="-"/>
            </a:pPr>
            <a:r>
              <a:rPr lang="nl-BE"/>
              <a:t>Ik vind zelf danspasjes uit</a:t>
            </a:r>
          </a:p>
          <a:p>
            <a:pPr marL="181120" indent="-181120">
              <a:buFontTx/>
              <a:buChar char="-"/>
            </a:pPr>
            <a:r>
              <a:rPr lang="nl-BE"/>
              <a:t>Ik speel graag toneel</a:t>
            </a:r>
          </a:p>
          <a:p>
            <a:pPr marL="181120" indent="-181120">
              <a:buFontTx/>
              <a:buChar char="-"/>
            </a:pPr>
            <a:r>
              <a:rPr lang="nl-BE"/>
              <a:t>Ik kan een muziekinstrument bespelen of zingen</a:t>
            </a:r>
          </a:p>
          <a:p>
            <a:pPr marL="181120" indent="-181120">
              <a:buFontTx/>
              <a:buChar char="-"/>
            </a:pPr>
            <a:r>
              <a:rPr lang="nl-BE"/>
              <a:t>Ik heb al eens iets uitgevonden (een verhaal, mopje, uitvinding, game, …</a:t>
            </a:r>
          </a:p>
          <a:p>
            <a:pPr marL="181120" indent="-181120">
              <a:buFontTx/>
              <a:buChar char="-"/>
            </a:pPr>
            <a:r>
              <a:rPr lang="nl-BE"/>
              <a:t>Ik kan nieuwe functies bedenken voor bestaande voorwerpen, bv. een lepel gebruiken als bladwijzer of als katapult, …”</a:t>
            </a:r>
          </a:p>
          <a:p>
            <a:endParaRPr lang="nl-BE"/>
          </a:p>
          <a:p>
            <a:endParaRPr lang="nl-BE"/>
          </a:p>
        </p:txBody>
      </p:sp>
      <p:sp>
        <p:nvSpPr>
          <p:cNvPr id="4" name="Tijdelijke aanduiding voor dianummer 3">
            <a:extLst>
              <a:ext uri="{FF2B5EF4-FFF2-40B4-BE49-F238E27FC236}">
                <a16:creationId xmlns:a16="http://schemas.microsoft.com/office/drawing/2014/main" id="{C9C86AE2-DF13-3C4E-EF74-33C3ABA5475D}"/>
              </a:ext>
            </a:extLst>
          </p:cNvPr>
          <p:cNvSpPr>
            <a:spLocks noGrp="1"/>
          </p:cNvSpPr>
          <p:nvPr>
            <p:ph type="sldNum" sz="quarter" idx="5"/>
          </p:nvPr>
        </p:nvSpPr>
        <p:spPr/>
        <p:txBody>
          <a:bodyPr/>
          <a:lstStyle/>
          <a:p>
            <a:fld id="{4249E27F-5467-4231-8AC3-9E8D2AB2F5E0}" type="slidenum">
              <a:rPr lang="nl-BE" smtClean="0"/>
              <a:t>23</a:t>
            </a:fld>
            <a:endParaRPr lang="nl-BE"/>
          </a:p>
        </p:txBody>
      </p:sp>
    </p:spTree>
    <p:extLst>
      <p:ext uri="{BB962C8B-B14F-4D97-AF65-F5344CB8AC3E}">
        <p14:creationId xmlns:p14="http://schemas.microsoft.com/office/powerpoint/2010/main" val="14310247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38FF1-27E5-4938-C987-6214E45A716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877B9AC-B87D-1C11-2790-D38282F68F0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28C27F8-AAA7-828C-9AD0-12A1E5353A86}"/>
              </a:ext>
            </a:extLst>
          </p:cNvPr>
          <p:cNvSpPr>
            <a:spLocks noGrp="1"/>
          </p:cNvSpPr>
          <p:nvPr>
            <p:ph type="body" idx="1"/>
          </p:nvPr>
        </p:nvSpPr>
        <p:spPr/>
        <p:txBody>
          <a:bodyPr/>
          <a:lstStyle/>
          <a:p>
            <a:pPr defTabSz="965972">
              <a:defRPr/>
            </a:pPr>
            <a:r>
              <a:rPr lang="nl-BE" baseline="0">
                <a:sym typeface="Wingdings" panose="05000000000000000000" pitchFamily="2" charset="2"/>
              </a:rPr>
              <a:t>Laat de leerlingen de cartoon lezen en raden welk woord er past.</a:t>
            </a:r>
          </a:p>
          <a:p>
            <a:pPr defTabSz="965972">
              <a:defRPr/>
            </a:pPr>
            <a:r>
              <a:rPr lang="nl-BE" baseline="0">
                <a:sym typeface="Wingdings" panose="05000000000000000000" pitchFamily="2" charset="2"/>
              </a:rPr>
              <a:t>Als ze het niet vinden kan je deze hint geven: “Als je je sterke punten maar ook je zwakke punten kent, heb je veel …..” </a:t>
            </a:r>
          </a:p>
          <a:p>
            <a:pPr defTabSz="965972">
              <a:defRPr/>
            </a:pPr>
            <a:r>
              <a:rPr lang="nl-NL" baseline="0">
                <a:sym typeface="Wingdings" panose="05000000000000000000" pitchFamily="2" charset="2"/>
              </a:rPr>
              <a:t>(Eventuele bijvraag: Om wie gaat het hier? Wat is er belangrijk om te weten hoe je overkomt bij anderen?)</a:t>
            </a:r>
          </a:p>
          <a:p>
            <a:pPr defTabSz="965972">
              <a:defRPr/>
            </a:pPr>
            <a:r>
              <a:rPr lang="nl-NL" baseline="0">
                <a:sym typeface="Wingdings" panose="05000000000000000000" pitchFamily="2" charset="2"/>
              </a:rPr>
              <a:t>Stel hen ook zélf de vraag om 1 toptalent van zichzelf te benoemen. Lukt dat makkelijk?</a:t>
            </a:r>
          </a:p>
          <a:p>
            <a:pPr defTabSz="965972">
              <a:defRPr/>
            </a:pPr>
            <a:r>
              <a:rPr lang="nl-BE" baseline="0">
                <a:sym typeface="Wingdings" panose="05000000000000000000" pitchFamily="2" charset="2"/>
              </a:rPr>
              <a:t>(zelfkennis </a:t>
            </a:r>
            <a:r>
              <a:rPr lang="nl-BE" b="1" baseline="0">
                <a:solidFill>
                  <a:srgbClr val="FF0000"/>
                </a:solidFill>
              </a:rPr>
              <a:t>-&gt; bij klikken komt antwoord op scherm</a:t>
            </a:r>
            <a:r>
              <a:rPr lang="nl-BE" baseline="0">
                <a:sym typeface="Wingdings" panose="05000000000000000000" pitchFamily="2" charset="2"/>
              </a:rPr>
              <a:t>).</a:t>
            </a:r>
          </a:p>
          <a:p>
            <a:endParaRPr lang="nl-BE"/>
          </a:p>
          <a:p>
            <a:r>
              <a:rPr lang="nl-BE"/>
              <a:t>Talent </a:t>
            </a:r>
            <a:r>
              <a:rPr lang="nl-BE" baseline="0">
                <a:sym typeface="Wingdings" panose="05000000000000000000" pitchFamily="2" charset="2"/>
              </a:rPr>
              <a:t> Zelfkennis</a:t>
            </a:r>
            <a:endParaRPr lang="nl-BE"/>
          </a:p>
          <a:p>
            <a:endParaRPr lang="nl-BE"/>
          </a:p>
          <a:p>
            <a:r>
              <a:rPr lang="nl-NL" b="0"/>
              <a:t>“Zelfkennis, dat wil zeggen dat je jezelf goed kan inschatten, je sterke en zwakkere kanten kent. Je weet hoe je overkomt bij anderen.</a:t>
            </a:r>
          </a:p>
          <a:p>
            <a:r>
              <a:rPr lang="nl-NL" b="0"/>
              <a:t>Niet iedereen heeft dezelfde talenten, maar je weet wel wat je toptalenten zijn en in welk talent je nog kan groeien.”</a:t>
            </a:r>
          </a:p>
          <a:p>
            <a:endParaRPr lang="nl-BE" sz="1300">
              <a:solidFill>
                <a:schemeClr val="accent5"/>
              </a:solidFill>
            </a:endParaRPr>
          </a:p>
          <a:p>
            <a:endParaRPr lang="nl-BE"/>
          </a:p>
          <a:p>
            <a:endParaRPr lang="nl-BE"/>
          </a:p>
        </p:txBody>
      </p:sp>
      <p:sp>
        <p:nvSpPr>
          <p:cNvPr id="4" name="Tijdelijke aanduiding voor dianummer 3">
            <a:extLst>
              <a:ext uri="{FF2B5EF4-FFF2-40B4-BE49-F238E27FC236}">
                <a16:creationId xmlns:a16="http://schemas.microsoft.com/office/drawing/2014/main" id="{A4513E71-58FE-D64F-5B76-DAADEC693F27}"/>
              </a:ext>
            </a:extLst>
          </p:cNvPr>
          <p:cNvSpPr>
            <a:spLocks noGrp="1"/>
          </p:cNvSpPr>
          <p:nvPr>
            <p:ph type="sldNum" sz="quarter" idx="5"/>
          </p:nvPr>
        </p:nvSpPr>
        <p:spPr/>
        <p:txBody>
          <a:bodyPr/>
          <a:lstStyle/>
          <a:p>
            <a:fld id="{4249E27F-5467-4231-8AC3-9E8D2AB2F5E0}" type="slidenum">
              <a:rPr lang="nl-BE" smtClean="0"/>
              <a:t>24</a:t>
            </a:fld>
            <a:endParaRPr lang="nl-BE"/>
          </a:p>
        </p:txBody>
      </p:sp>
    </p:spTree>
    <p:extLst>
      <p:ext uri="{BB962C8B-B14F-4D97-AF65-F5344CB8AC3E}">
        <p14:creationId xmlns:p14="http://schemas.microsoft.com/office/powerpoint/2010/main" val="4771916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256C9-7527-1C03-95FD-EE3F4B78926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A4103F0-63A3-8D00-8A42-60111C8C1AF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1036A04-281D-821B-B1A1-76EA28C37A11}"/>
              </a:ext>
            </a:extLst>
          </p:cNvPr>
          <p:cNvSpPr>
            <a:spLocks noGrp="1"/>
          </p:cNvSpPr>
          <p:nvPr>
            <p:ph type="body" idx="1"/>
          </p:nvPr>
        </p:nvSpPr>
        <p:spPr/>
        <p:txBody>
          <a:bodyPr/>
          <a:lstStyle/>
          <a:p>
            <a:r>
              <a:rPr lang="nl-NL"/>
              <a:t>“Wie van jullie kan een muziekinstrument bespelen? Of mooie kapsels maken? Zelf een voorwerp maken of herstellen?”</a:t>
            </a:r>
          </a:p>
          <a:p>
            <a:endParaRPr lang="nl-NL"/>
          </a:p>
          <a:p>
            <a:r>
              <a:rPr lang="nl-NL"/>
              <a:t>Extra doe-opdracht: Verduister je klas en probeer deze </a:t>
            </a:r>
            <a:r>
              <a:rPr lang="nl-NL" b="1"/>
              <a:t>schaduwdieren</a:t>
            </a:r>
            <a:r>
              <a:rPr lang="nl-NL"/>
              <a:t> zelf eens met hun handen uit te beelden</a:t>
            </a:r>
          </a:p>
          <a:p>
            <a:r>
              <a:rPr lang="nl-NL"/>
              <a:t>(link: </a:t>
            </a:r>
            <a:r>
              <a:rPr lang="nl-BE" sz="1300">
                <a:hlinkClick r:id="rId3"/>
              </a:rPr>
              <a:t>https://www.youtube.com/watch?v=Uv-MdaBfk8U</a:t>
            </a:r>
            <a:r>
              <a:rPr lang="nl-BE" sz="1300"/>
              <a:t> – 2 min.)</a:t>
            </a:r>
          </a:p>
          <a:p>
            <a:endParaRPr lang="nl-BE"/>
          </a:p>
          <a:p>
            <a:pPr defTabSz="965972">
              <a:defRPr/>
            </a:pPr>
            <a:r>
              <a:rPr lang="nl-BE" baseline="0">
                <a:sym typeface="Wingdings" panose="05000000000000000000" pitchFamily="2" charset="2"/>
              </a:rPr>
              <a:t>Talent  </a:t>
            </a:r>
            <a:r>
              <a:rPr lang="nl-BE"/>
              <a:t>Handig</a:t>
            </a:r>
            <a:br>
              <a:rPr lang="nl-BE"/>
            </a:br>
            <a:endParaRPr lang="nl-BE"/>
          </a:p>
          <a:p>
            <a:r>
              <a:rPr lang="nl-BE"/>
              <a:t>“Handig zijn kan op vele manieren ingevuld worden: </a:t>
            </a:r>
          </a:p>
          <a:p>
            <a:r>
              <a:rPr lang="nl-BE"/>
              <a:t>je kan bijvoorbeeld goed zijn in kapsels maken in iemands haar, maar ook in een bouwpakket in elkaar steken, knopen leggen, iets repareren, …”</a:t>
            </a:r>
          </a:p>
          <a:p>
            <a:r>
              <a:rPr lang="nl-BE"/>
              <a:t>“Sommigen zijn goed in zeer fijne handige dingen zoals breien of naaien, anderen zijn goed in de grotere handige zaken zoals volleybal spelen, bowlen, …”</a:t>
            </a:r>
          </a:p>
          <a:p>
            <a:endParaRPr lang="nl-BE"/>
          </a:p>
          <a:p>
            <a:pPr defTabSz="965972">
              <a:defRPr/>
            </a:pPr>
            <a:br>
              <a:rPr lang="nl-BE"/>
            </a:br>
            <a:endParaRPr lang="nl-BE"/>
          </a:p>
        </p:txBody>
      </p:sp>
      <p:sp>
        <p:nvSpPr>
          <p:cNvPr id="4" name="Tijdelijke aanduiding voor dianummer 3">
            <a:extLst>
              <a:ext uri="{FF2B5EF4-FFF2-40B4-BE49-F238E27FC236}">
                <a16:creationId xmlns:a16="http://schemas.microsoft.com/office/drawing/2014/main" id="{D173BEBE-551E-3009-1931-0C7DD6F4333C}"/>
              </a:ext>
            </a:extLst>
          </p:cNvPr>
          <p:cNvSpPr>
            <a:spLocks noGrp="1"/>
          </p:cNvSpPr>
          <p:nvPr>
            <p:ph type="sldNum" sz="quarter" idx="5"/>
          </p:nvPr>
        </p:nvSpPr>
        <p:spPr/>
        <p:txBody>
          <a:bodyPr/>
          <a:lstStyle/>
          <a:p>
            <a:fld id="{4249E27F-5467-4231-8AC3-9E8D2AB2F5E0}" type="slidenum">
              <a:rPr lang="nl-BE" smtClean="0"/>
              <a:t>25</a:t>
            </a:fld>
            <a:endParaRPr lang="nl-BE"/>
          </a:p>
        </p:txBody>
      </p:sp>
    </p:spTree>
    <p:extLst>
      <p:ext uri="{BB962C8B-B14F-4D97-AF65-F5344CB8AC3E}">
        <p14:creationId xmlns:p14="http://schemas.microsoft.com/office/powerpoint/2010/main" val="23076792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950B1-7884-4C5B-2C4B-A22EF8861A7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CE41B46-1733-0C0D-8CF3-D3F03014793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C30EEB0-1793-4709-0360-D2ECE4F91638}"/>
              </a:ext>
            </a:extLst>
          </p:cNvPr>
          <p:cNvSpPr>
            <a:spLocks noGrp="1"/>
          </p:cNvSpPr>
          <p:nvPr>
            <p:ph type="body" idx="1"/>
          </p:nvPr>
        </p:nvSpPr>
        <p:spPr/>
        <p:txBody>
          <a:bodyPr/>
          <a:lstStyle/>
          <a:p>
            <a:r>
              <a:rPr lang="nl-BE"/>
              <a:t>“Geloven jullie al deze reclames? Waarom wel of niet? Zouden zij de stelling ‘je moet altijd de waarheid spreken’ volgen?</a:t>
            </a:r>
          </a:p>
          <a:p>
            <a:r>
              <a:rPr lang="nl-BE"/>
              <a:t>Welk talent heb je nodig om niet zomaar alles te geloven?”</a:t>
            </a:r>
          </a:p>
          <a:p>
            <a:endParaRPr lang="nl-BE"/>
          </a:p>
          <a:p>
            <a:r>
              <a:rPr lang="nl-NL"/>
              <a:t>(Eventueel kan je een kort klasgesprekje hebben over de stelling ‘je moet altijd de waarheid spreken’. Maak duidelijk dat niet alles zwart-wit is en er op sommige momenten nuances moeten worden gemaakt. Denk bv. aan de </a:t>
            </a:r>
            <a:r>
              <a:rPr lang="nl-NL" err="1"/>
              <a:t>tandenfee</a:t>
            </a:r>
            <a:r>
              <a:rPr lang="nl-NL"/>
              <a:t>, of als ze leerden fietsen dat ouders zeiden dat ze jouw fiets nog vasthadden maar dat niet zo was, …)</a:t>
            </a:r>
            <a:endParaRPr lang="nl-BE"/>
          </a:p>
          <a:p>
            <a:endParaRPr lang="nl-BE"/>
          </a:p>
          <a:p>
            <a:pPr defTabSz="965972">
              <a:defRPr/>
            </a:pPr>
            <a:r>
              <a:rPr lang="nl-BE" baseline="0">
                <a:sym typeface="Wingdings" panose="05000000000000000000" pitchFamily="2" charset="2"/>
              </a:rPr>
              <a:t>Talent  Kritisch</a:t>
            </a:r>
          </a:p>
          <a:p>
            <a:endParaRPr lang="nl-BE"/>
          </a:p>
          <a:p>
            <a:pPr defTabSz="965972">
              <a:defRPr/>
            </a:pPr>
            <a:r>
              <a:rPr lang="nl-BE"/>
              <a:t>“Kritisch</a:t>
            </a:r>
            <a:r>
              <a:rPr lang="nl-BE" baseline="0"/>
              <a:t> zijn is belangrijk. Je mag niet altijd alles zomaar geloven, stel jezelf de vraag: kan dit wel, klopt dit wel?”</a:t>
            </a:r>
          </a:p>
          <a:p>
            <a:pPr defTabSz="965972">
              <a:defRPr/>
            </a:pPr>
            <a:r>
              <a:rPr lang="nl-BE" baseline="0"/>
              <a:t>Bedenk ook van wie de informatie komt en vanuit welk perspectief zij kijken.”</a:t>
            </a:r>
          </a:p>
          <a:p>
            <a:pPr defTabSz="965972">
              <a:defRPr/>
            </a:pPr>
            <a:r>
              <a:rPr lang="nl-BE" baseline="0"/>
              <a:t>“Denk bijvoorbeeld ook aan fake </a:t>
            </a:r>
            <a:r>
              <a:rPr lang="nl-BE" baseline="0" err="1"/>
              <a:t>news</a:t>
            </a:r>
            <a:r>
              <a:rPr lang="nl-BE" baseline="0"/>
              <a:t> dat je soms op internet tegenkomt, of een ruzie door een misverstand, of </a:t>
            </a:r>
            <a:r>
              <a:rPr lang="nl-BE" baseline="0" err="1"/>
              <a:t>verkoopstrucjes</a:t>
            </a:r>
            <a:r>
              <a:rPr lang="nl-BE" baseline="0"/>
              <a:t>.”</a:t>
            </a:r>
          </a:p>
          <a:p>
            <a:endParaRPr lang="nl-BE"/>
          </a:p>
          <a:p>
            <a:endParaRPr lang="nl-BE"/>
          </a:p>
        </p:txBody>
      </p:sp>
      <p:sp>
        <p:nvSpPr>
          <p:cNvPr id="4" name="Tijdelijke aanduiding voor dianummer 3">
            <a:extLst>
              <a:ext uri="{FF2B5EF4-FFF2-40B4-BE49-F238E27FC236}">
                <a16:creationId xmlns:a16="http://schemas.microsoft.com/office/drawing/2014/main" id="{F6C76FB8-F3F9-7DF9-1C40-2CE33148A7A6}"/>
              </a:ext>
            </a:extLst>
          </p:cNvPr>
          <p:cNvSpPr>
            <a:spLocks noGrp="1"/>
          </p:cNvSpPr>
          <p:nvPr>
            <p:ph type="sldNum" sz="quarter" idx="5"/>
          </p:nvPr>
        </p:nvSpPr>
        <p:spPr/>
        <p:txBody>
          <a:bodyPr/>
          <a:lstStyle/>
          <a:p>
            <a:fld id="{4249E27F-5467-4231-8AC3-9E8D2AB2F5E0}" type="slidenum">
              <a:rPr lang="nl-BE" smtClean="0"/>
              <a:t>26</a:t>
            </a:fld>
            <a:endParaRPr lang="nl-BE"/>
          </a:p>
        </p:txBody>
      </p:sp>
    </p:spTree>
    <p:extLst>
      <p:ext uri="{BB962C8B-B14F-4D97-AF65-F5344CB8AC3E}">
        <p14:creationId xmlns:p14="http://schemas.microsoft.com/office/powerpoint/2010/main" val="27347858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60219-F36F-51CC-98D1-DCBBDCC5DC3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5F63C4D-D367-7811-4ED3-9F98E9DB204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CCD9B81-497A-2CA3-E472-DB6349627D2C}"/>
              </a:ext>
            </a:extLst>
          </p:cNvPr>
          <p:cNvSpPr>
            <a:spLocks noGrp="1"/>
          </p:cNvSpPr>
          <p:nvPr>
            <p:ph type="body" idx="1"/>
          </p:nvPr>
        </p:nvSpPr>
        <p:spPr/>
        <p:txBody>
          <a:bodyPr/>
          <a:lstStyle/>
          <a:p>
            <a:r>
              <a:rPr lang="nl-BE"/>
              <a:t>“Wie kan deze stappen in de juiste volgorde plaatsen?”</a:t>
            </a:r>
          </a:p>
          <a:p>
            <a:r>
              <a:rPr lang="nl-BE"/>
              <a:t>“Dit talent komt van pas bij bv. het leren strikken van je schoenen, het wassen van je handen, een taak afwerken, ….”</a:t>
            </a:r>
          </a:p>
          <a:p>
            <a:r>
              <a:rPr lang="nl-BE"/>
              <a:t>(</a:t>
            </a:r>
            <a:r>
              <a:rPr lang="nl-BE" b="1"/>
              <a:t>Op de volgende slide staat de juiste volgorde</a:t>
            </a:r>
            <a:r>
              <a:rPr lang="nl-BE"/>
              <a:t>)</a:t>
            </a:r>
          </a:p>
          <a:p>
            <a:endParaRPr lang="nl-BE" baseline="0"/>
          </a:p>
          <a:p>
            <a:pPr defTabSz="965972">
              <a:defRPr/>
            </a:pPr>
            <a:r>
              <a:rPr lang="nl-BE" baseline="0">
                <a:sym typeface="Wingdings" panose="05000000000000000000" pitchFamily="2" charset="2"/>
              </a:rPr>
              <a:t>Talent  Planmatig</a:t>
            </a:r>
            <a:endParaRPr lang="nl-NL" baseline="0">
              <a:sym typeface="Wingdings" panose="05000000000000000000" pitchFamily="2" charset="2"/>
            </a:endParaRPr>
          </a:p>
          <a:p>
            <a:endParaRPr lang="nl-BE"/>
          </a:p>
          <a:p>
            <a:r>
              <a:rPr lang="nl-BE"/>
              <a:t>“Wie van jullie denkt: ik ben planmatig? Wie houdt er bijvoorbeeld goed in de agenda bij welke taken of toetsen de dag erna zijn? Wie kan ook thuis bijvoorbeeld stappenplannen volgen om dingen in elkaar te steken (legoconstructies, filmpjes, Ikeameubels, ....)?”</a:t>
            </a:r>
          </a:p>
          <a:p>
            <a:r>
              <a:rPr lang="nl-BE"/>
              <a:t>“En kan je dan ook een beetje inschatten hoe lang je aan iets zal werken? Of begin je er soms te laat aan?”</a:t>
            </a:r>
          </a:p>
          <a:p>
            <a:r>
              <a:rPr lang="nl-BE"/>
              <a:t>(Dat wil zeggen dat je ook even nadenkt vooraf wat er allemaal moet gebeuren en in welke volgorde best, en er niet meteen invliegt.)</a:t>
            </a:r>
          </a:p>
          <a:p>
            <a:endParaRPr lang="nl-BE"/>
          </a:p>
          <a:p>
            <a:endParaRPr lang="nl-BE"/>
          </a:p>
        </p:txBody>
      </p:sp>
      <p:sp>
        <p:nvSpPr>
          <p:cNvPr id="4" name="Tijdelijke aanduiding voor dianummer 3">
            <a:extLst>
              <a:ext uri="{FF2B5EF4-FFF2-40B4-BE49-F238E27FC236}">
                <a16:creationId xmlns:a16="http://schemas.microsoft.com/office/drawing/2014/main" id="{ABCCE28A-EA6B-61B6-004D-12DA29D97068}"/>
              </a:ext>
            </a:extLst>
          </p:cNvPr>
          <p:cNvSpPr>
            <a:spLocks noGrp="1"/>
          </p:cNvSpPr>
          <p:nvPr>
            <p:ph type="sldNum" sz="quarter" idx="5"/>
          </p:nvPr>
        </p:nvSpPr>
        <p:spPr/>
        <p:txBody>
          <a:bodyPr/>
          <a:lstStyle/>
          <a:p>
            <a:fld id="{4249E27F-5467-4231-8AC3-9E8D2AB2F5E0}" type="slidenum">
              <a:rPr lang="nl-BE" smtClean="0"/>
              <a:t>27</a:t>
            </a:fld>
            <a:endParaRPr lang="nl-BE"/>
          </a:p>
        </p:txBody>
      </p:sp>
    </p:spTree>
    <p:extLst>
      <p:ext uri="{BB962C8B-B14F-4D97-AF65-F5344CB8AC3E}">
        <p14:creationId xmlns:p14="http://schemas.microsoft.com/office/powerpoint/2010/main" val="4128018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38E8A-48E0-7A03-D2F4-0FC09399650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6EE4E91-6043-372D-0D11-7D0CE6425AE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E0BF943-0EA0-E77F-D25B-04511D037289}"/>
              </a:ext>
            </a:extLst>
          </p:cNvPr>
          <p:cNvSpPr>
            <a:spLocks noGrp="1"/>
          </p:cNvSpPr>
          <p:nvPr>
            <p:ph type="body" idx="1"/>
          </p:nvPr>
        </p:nvSpPr>
        <p:spPr/>
        <p:txBody>
          <a:bodyPr/>
          <a:lstStyle/>
          <a:p>
            <a:r>
              <a:rPr lang="nl-NL"/>
              <a:t>Klik op de foto en bekijk het filmpje over ‘</a:t>
            </a:r>
            <a:r>
              <a:rPr lang="nl-NL" err="1"/>
              <a:t>Ormie</a:t>
            </a:r>
            <a:r>
              <a:rPr lang="nl-NL"/>
              <a:t> </a:t>
            </a:r>
            <a:r>
              <a:rPr lang="nl-NL" err="1"/>
              <a:t>the</a:t>
            </a:r>
            <a:r>
              <a:rPr lang="nl-NL"/>
              <a:t> </a:t>
            </a:r>
            <a:r>
              <a:rPr lang="nl-NL" err="1"/>
              <a:t>pig</a:t>
            </a:r>
            <a:r>
              <a:rPr lang="nl-NL"/>
              <a:t>’. (of via de link: https://www.youtube.com/watch?v=Cpqq1Samfk4 </a:t>
            </a:r>
            <a:r>
              <a:rPr lang="nl-BE"/>
              <a:t>– 3 min zonder aftiteling</a:t>
            </a:r>
            <a:r>
              <a:rPr lang="nl-BE" baseline="0"/>
              <a:t>) </a:t>
            </a:r>
          </a:p>
          <a:p>
            <a:r>
              <a:rPr lang="nl-BE"/>
              <a:t>Vraag nadien </a:t>
            </a:r>
            <a:r>
              <a:rPr lang="nl-BE" baseline="0"/>
              <a:t>aan de kinderen: “Hoe zou jij dit probleem aanpakken?” </a:t>
            </a:r>
          </a:p>
          <a:p>
            <a:r>
              <a:rPr lang="nl-BE"/>
              <a:t>(Je kan dit ook écht laten</a:t>
            </a:r>
            <a:r>
              <a:rPr lang="nl-BE" baseline="0"/>
              <a:t> uitproberen in de klas met bv. iets op een hoge kast te leggen, of ze al zittend een constructie te laten maken om iets dat verder ligt te kunnen pakken, …)</a:t>
            </a:r>
            <a:endParaRPr lang="nl-BE"/>
          </a:p>
          <a:p>
            <a:endParaRPr lang="nl-BE" baseline="0"/>
          </a:p>
          <a:p>
            <a:r>
              <a:rPr lang="nl-BE" baseline="0">
                <a:sym typeface="Wingdings" panose="05000000000000000000" pitchFamily="2" charset="2"/>
              </a:rPr>
              <a:t>Talent  Probleemoplossend</a:t>
            </a:r>
            <a:endParaRPr lang="nl-BE" baseline="0"/>
          </a:p>
          <a:p>
            <a:endParaRPr lang="nl-BE"/>
          </a:p>
          <a:p>
            <a:r>
              <a:rPr lang="nl-BE"/>
              <a:t>“Iemand die probleemoplossend is, lost makkelijk moeilijke vraagstukken en problemen op. Zij of hij zoekt zelf een mogelijke oplossing of antwoord voor een probleem of als iets stuk is.”</a:t>
            </a:r>
          </a:p>
          <a:p>
            <a:r>
              <a:rPr lang="nl-BE" baseline="0"/>
              <a:t>“Wie van jullie zou bijvoorbeeld zoals de figuur op de tekening zélf een brug proberen bouwen over de rivier, in plaats van de rivier af te wandelen op zoek naar een oversteekplaats?”</a:t>
            </a:r>
          </a:p>
          <a:p>
            <a:r>
              <a:rPr lang="nl-BE" baseline="0"/>
              <a:t>“En wie wil graag helpen om ruzies om te lossen, of een fietsband te herstellen …?”</a:t>
            </a:r>
          </a:p>
          <a:p>
            <a:endParaRPr lang="nl-BE"/>
          </a:p>
        </p:txBody>
      </p:sp>
      <p:sp>
        <p:nvSpPr>
          <p:cNvPr id="4" name="Tijdelijke aanduiding voor dianummer 3">
            <a:extLst>
              <a:ext uri="{FF2B5EF4-FFF2-40B4-BE49-F238E27FC236}">
                <a16:creationId xmlns:a16="http://schemas.microsoft.com/office/drawing/2014/main" id="{3297D94F-8514-DDE9-9E99-D931A7FD2CC1}"/>
              </a:ext>
            </a:extLst>
          </p:cNvPr>
          <p:cNvSpPr>
            <a:spLocks noGrp="1"/>
          </p:cNvSpPr>
          <p:nvPr>
            <p:ph type="sldNum" sz="quarter" idx="5"/>
          </p:nvPr>
        </p:nvSpPr>
        <p:spPr/>
        <p:txBody>
          <a:bodyPr/>
          <a:lstStyle/>
          <a:p>
            <a:fld id="{4249E27F-5467-4231-8AC3-9E8D2AB2F5E0}" type="slidenum">
              <a:rPr lang="nl-BE" smtClean="0"/>
              <a:t>28</a:t>
            </a:fld>
            <a:endParaRPr lang="nl-BE"/>
          </a:p>
        </p:txBody>
      </p:sp>
    </p:spTree>
    <p:extLst>
      <p:ext uri="{BB962C8B-B14F-4D97-AF65-F5344CB8AC3E}">
        <p14:creationId xmlns:p14="http://schemas.microsoft.com/office/powerpoint/2010/main" val="22644712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38E8A-48E0-7A03-D2F4-0FC09399650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6EE4E91-6043-372D-0D11-7D0CE6425AE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E0BF943-0EA0-E77F-D25B-04511D037289}"/>
              </a:ext>
            </a:extLst>
          </p:cNvPr>
          <p:cNvSpPr>
            <a:spLocks noGrp="1"/>
          </p:cNvSpPr>
          <p:nvPr>
            <p:ph type="body" idx="1"/>
          </p:nvPr>
        </p:nvSpPr>
        <p:spPr/>
        <p:txBody>
          <a:bodyPr/>
          <a:lstStyle/>
          <a:p>
            <a:r>
              <a:rPr lang="nl-BE" baseline="0"/>
              <a:t>“Op de prenten lijken deze mensen stil te staan, maar ze doen natuurlijk iets. Welk talent herken je?”</a:t>
            </a:r>
          </a:p>
          <a:p>
            <a:endParaRPr lang="nl-BE" baseline="0"/>
          </a:p>
          <a:p>
            <a:r>
              <a:rPr lang="nl-BE" b="1" baseline="0"/>
              <a:t>Extra</a:t>
            </a:r>
            <a:r>
              <a:rPr lang="nl-BE" baseline="0"/>
              <a:t> opdracht eventueel: klik op het filmpje </a:t>
            </a:r>
            <a:r>
              <a:rPr lang="nl-BE" b="1" u="sng" baseline="0">
                <a:solidFill>
                  <a:srgbClr val="0070C0"/>
                </a:solidFill>
              </a:rPr>
              <a:t>https://www.youtube.com/watch?v=oc4QS2USKmk </a:t>
            </a:r>
            <a:r>
              <a:rPr lang="nl-BE" baseline="0"/>
              <a:t>(9 min – je kan als leerkracht pauzeren wanneer je wil)</a:t>
            </a:r>
          </a:p>
          <a:p>
            <a:r>
              <a:rPr lang="nl-BE"/>
              <a:t>“Stel je allemaal recht. Het is de bedoeling om alle bewegingen zo goed mogelijk na te doen. Wie houdt het vol?”</a:t>
            </a:r>
            <a:endParaRPr lang="nl-BE" baseline="0"/>
          </a:p>
          <a:p>
            <a:endParaRPr lang="nl-BE" baseline="0"/>
          </a:p>
          <a:p>
            <a:r>
              <a:rPr lang="nl-BE" baseline="0"/>
              <a:t>Talent </a:t>
            </a:r>
            <a:r>
              <a:rPr lang="nl-BE" baseline="0">
                <a:sym typeface="Wingdings" panose="05000000000000000000" pitchFamily="2" charset="2"/>
              </a:rPr>
              <a:t></a:t>
            </a:r>
            <a:r>
              <a:rPr lang="nl-BE" baseline="0"/>
              <a:t> Actief</a:t>
            </a:r>
          </a:p>
          <a:p>
            <a:endParaRPr lang="nl-BE"/>
          </a:p>
          <a:p>
            <a:pPr defTabSz="965972">
              <a:defRPr/>
            </a:pPr>
            <a:r>
              <a:rPr lang="nl-NL"/>
              <a:t>“Iemand die actief is, houdt van bewegen met het lichaam en is daardoor vaak ook snel. Denk even voor jezelf na of jij actief bent: bijvoorbeeld tijdens de speeltijd, of sporten in de vrije tijd, ook graag eens rondlopen in de klas, gebruik je ook je lichaamstaal om iets uit te leggen of te tonen, …?”</a:t>
            </a:r>
            <a:endParaRPr lang="nl-BE"/>
          </a:p>
        </p:txBody>
      </p:sp>
      <p:sp>
        <p:nvSpPr>
          <p:cNvPr id="4" name="Tijdelijke aanduiding voor dianummer 3">
            <a:extLst>
              <a:ext uri="{FF2B5EF4-FFF2-40B4-BE49-F238E27FC236}">
                <a16:creationId xmlns:a16="http://schemas.microsoft.com/office/drawing/2014/main" id="{3297D94F-8514-DDE9-9E99-D931A7FD2CC1}"/>
              </a:ext>
            </a:extLst>
          </p:cNvPr>
          <p:cNvSpPr>
            <a:spLocks noGrp="1"/>
          </p:cNvSpPr>
          <p:nvPr>
            <p:ph type="sldNum" sz="quarter" idx="5"/>
          </p:nvPr>
        </p:nvSpPr>
        <p:spPr/>
        <p:txBody>
          <a:bodyPr/>
          <a:lstStyle/>
          <a:p>
            <a:fld id="{4249E27F-5467-4231-8AC3-9E8D2AB2F5E0}" type="slidenum">
              <a:rPr lang="nl-BE" smtClean="0"/>
              <a:t>29</a:t>
            </a:fld>
            <a:endParaRPr lang="nl-BE"/>
          </a:p>
        </p:txBody>
      </p:sp>
    </p:spTree>
    <p:extLst>
      <p:ext uri="{BB962C8B-B14F-4D97-AF65-F5344CB8AC3E}">
        <p14:creationId xmlns:p14="http://schemas.microsoft.com/office/powerpoint/2010/main" val="3358538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98172B-EB70-AAEA-DB32-69336729496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3F0ACB4-B17F-7E07-B191-B2E58F387A4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C3D6933-16DE-D605-6156-8C5B2C001028}"/>
              </a:ext>
            </a:extLst>
          </p:cNvPr>
          <p:cNvSpPr>
            <a:spLocks noGrp="1"/>
          </p:cNvSpPr>
          <p:nvPr>
            <p:ph type="body" idx="1"/>
          </p:nvPr>
        </p:nvSpPr>
        <p:spPr/>
        <p:txBody>
          <a:bodyPr/>
          <a:lstStyle/>
          <a:p>
            <a:pPr>
              <a:lnSpc>
                <a:spcPct val="150000"/>
              </a:lnSpc>
              <a:spcAft>
                <a:spcPts val="1056"/>
              </a:spcAft>
            </a:pPr>
            <a:r>
              <a:rPr lang="nl-BE" sz="1900">
                <a:latin typeface="Trade Gothic Next" panose="020B0503040303020004" pitchFamily="34" charset="0"/>
                <a:ea typeface="Yu Mincho" panose="02020400000000000000" pitchFamily="18" charset="-128"/>
                <a:cs typeface="Arial" panose="020B0604020202020204" pitchFamily="34" charset="0"/>
              </a:rPr>
              <a:t>“Wat is dat eigenlijk, een talent?  </a:t>
            </a:r>
          </a:p>
          <a:p>
            <a:pPr>
              <a:lnSpc>
                <a:spcPct val="150000"/>
              </a:lnSpc>
              <a:spcAft>
                <a:spcPts val="1056"/>
              </a:spcAft>
            </a:pPr>
            <a:r>
              <a:rPr lang="nl-BE" sz="1900">
                <a:latin typeface="Trade Gothic Next" panose="020B0503040303020004" pitchFamily="34" charset="0"/>
                <a:ea typeface="Yu Mincho" panose="02020400000000000000" pitchFamily="18" charset="-128"/>
                <a:cs typeface="Arial" panose="020B0604020202020204" pitchFamily="34" charset="0"/>
              </a:rPr>
              <a:t>De leerlingen geven verschillende antwoorden.</a:t>
            </a:r>
          </a:p>
          <a:p>
            <a:pPr>
              <a:lnSpc>
                <a:spcPct val="150000"/>
              </a:lnSpc>
              <a:spcAft>
                <a:spcPts val="1056"/>
              </a:spcAft>
            </a:pPr>
            <a:endParaRPr lang="nl-BE" sz="1900">
              <a:latin typeface="Trade Gothic Next" panose="020B0503040303020004" pitchFamily="34" charset="0"/>
              <a:ea typeface="Yu Mincho" panose="02020400000000000000" pitchFamily="18" charset="-128"/>
              <a:cs typeface="Arial" panose="020B0604020202020204" pitchFamily="34" charset="0"/>
            </a:endParaRPr>
          </a:p>
          <a:p>
            <a:pPr>
              <a:lnSpc>
                <a:spcPct val="150000"/>
              </a:lnSpc>
              <a:spcAft>
                <a:spcPts val="1056"/>
              </a:spcAft>
            </a:pPr>
            <a:r>
              <a:rPr lang="nl-BE" sz="1900">
                <a:latin typeface="Trade Gothic Next" panose="020B0503040303020004" pitchFamily="34" charset="0"/>
                <a:ea typeface="Yu Mincho" panose="02020400000000000000" pitchFamily="18" charset="-128"/>
                <a:cs typeface="Arial" panose="020B0604020202020204" pitchFamily="34" charset="0"/>
              </a:rPr>
              <a:t>Toon nu de voorbeeldantwoorden. (1x klikken) </a:t>
            </a:r>
          </a:p>
          <a:p>
            <a:pPr>
              <a:lnSpc>
                <a:spcPct val="150000"/>
              </a:lnSpc>
              <a:spcAft>
                <a:spcPts val="1056"/>
              </a:spcAft>
            </a:pPr>
            <a:endParaRPr lang="nl-BE" sz="1900">
              <a:latin typeface="Trade Gothic Next" panose="020B0503040303020004" pitchFamily="34" charset="0"/>
              <a:ea typeface="Yu Mincho" panose="02020400000000000000" pitchFamily="18" charset="-128"/>
              <a:cs typeface="Arial" panose="020B0604020202020204" pitchFamily="34" charset="0"/>
            </a:endParaRPr>
          </a:p>
          <a:p>
            <a:pPr>
              <a:buNone/>
            </a:pPr>
            <a:r>
              <a:rPr lang="nl-BE" sz="1900">
                <a:latin typeface="Trade Gothic Next" panose="020B0503040303020004" pitchFamily="34" charset="0"/>
                <a:ea typeface="Yu Mincho" panose="02020400000000000000" pitchFamily="18" charset="-128"/>
                <a:cs typeface="Arial" panose="020B0604020202020204" pitchFamily="34" charset="0"/>
              </a:rPr>
              <a:t>Een talent is iets wat je misschien nog niet altijd kent, maar waarvoor je wel aanleg hebt. Het is iets waar je veel energie van krijgt (de tijd vliegt voorbij zonder dat je het beseft) en waar je heel goed in kan worden. </a:t>
            </a:r>
            <a:r>
              <a:rPr lang="nl-BE" sz="1300"/>
              <a:t>Bovendien is een talent ook iets dat je graag doet en dus leuk vindt. </a:t>
            </a:r>
            <a:endParaRPr lang="nl-BE"/>
          </a:p>
        </p:txBody>
      </p:sp>
      <p:sp>
        <p:nvSpPr>
          <p:cNvPr id="4" name="Tijdelijke aanduiding voor dianummer 3">
            <a:extLst>
              <a:ext uri="{FF2B5EF4-FFF2-40B4-BE49-F238E27FC236}">
                <a16:creationId xmlns:a16="http://schemas.microsoft.com/office/drawing/2014/main" id="{BC534935-C319-903B-2F06-34455BF09A73}"/>
              </a:ext>
            </a:extLst>
          </p:cNvPr>
          <p:cNvSpPr>
            <a:spLocks noGrp="1"/>
          </p:cNvSpPr>
          <p:nvPr>
            <p:ph type="sldNum" sz="quarter" idx="5"/>
          </p:nvPr>
        </p:nvSpPr>
        <p:spPr/>
        <p:txBody>
          <a:bodyPr/>
          <a:lstStyle/>
          <a:p>
            <a:fld id="{4249E27F-5467-4231-8AC3-9E8D2AB2F5E0}" type="slidenum">
              <a:rPr lang="nl-BE" smtClean="0"/>
              <a:t>3</a:t>
            </a:fld>
            <a:endParaRPr lang="nl-BE"/>
          </a:p>
        </p:txBody>
      </p:sp>
    </p:spTree>
    <p:extLst>
      <p:ext uri="{BB962C8B-B14F-4D97-AF65-F5344CB8AC3E}">
        <p14:creationId xmlns:p14="http://schemas.microsoft.com/office/powerpoint/2010/main" val="33357330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583C3-3540-1C03-7240-80A6ED016D7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6206B28-4B71-301E-9351-631BD0F832F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1BBED75-05DF-A07B-6C71-FCE438B4D3C1}"/>
              </a:ext>
            </a:extLst>
          </p:cNvPr>
          <p:cNvSpPr>
            <a:spLocks noGrp="1"/>
          </p:cNvSpPr>
          <p:nvPr>
            <p:ph type="body" idx="1"/>
          </p:nvPr>
        </p:nvSpPr>
        <p:spPr/>
        <p:txBody>
          <a:bodyPr/>
          <a:lstStyle/>
          <a:p>
            <a:pPr defTabSz="965972">
              <a:defRPr/>
            </a:pPr>
            <a:r>
              <a:rPr lang="nl-BE" baseline="0">
                <a:sym typeface="Wingdings" panose="05000000000000000000" pitchFamily="2" charset="2"/>
              </a:rPr>
              <a:t>“Welke sociale media herken je? (</a:t>
            </a:r>
            <a:r>
              <a:rPr lang="nl-BE"/>
              <a:t>X – Whatsapp – </a:t>
            </a:r>
            <a:r>
              <a:rPr lang="nl-BE" err="1"/>
              <a:t>TikTok</a:t>
            </a:r>
            <a:r>
              <a:rPr lang="nl-BE"/>
              <a:t> – </a:t>
            </a:r>
            <a:r>
              <a:rPr lang="nl-BE" err="1"/>
              <a:t>Spotify</a:t>
            </a:r>
            <a:r>
              <a:rPr lang="nl-BE"/>
              <a:t> - Pinterest – Instagram – Facebook – Snapchat)</a:t>
            </a:r>
            <a:br>
              <a:rPr lang="nl-BE" baseline="0">
                <a:sym typeface="Wingdings" panose="05000000000000000000" pitchFamily="2" charset="2"/>
              </a:rPr>
            </a:br>
            <a:br>
              <a:rPr lang="nl-BE" baseline="0">
                <a:sym typeface="Wingdings" panose="05000000000000000000" pitchFamily="2" charset="2"/>
              </a:rPr>
            </a:br>
            <a:r>
              <a:rPr lang="nl-BE" baseline="0">
                <a:sym typeface="Wingdings" panose="05000000000000000000" pitchFamily="2" charset="2"/>
              </a:rPr>
              <a:t>Post jij zomaar alles of denk je na over wat je post? Zijn er thuis regels rond bv. Tik Tok?”</a:t>
            </a:r>
          </a:p>
          <a:p>
            <a:r>
              <a:rPr lang="nl-BE" baseline="0">
                <a:sym typeface="Wingdings" panose="05000000000000000000" pitchFamily="2" charset="2"/>
              </a:rPr>
              <a:t>“Als je bewust bezig bent met sociale media, welk talent heb je dan?”</a:t>
            </a:r>
          </a:p>
          <a:p>
            <a:endParaRPr lang="nl-BE" baseline="0">
              <a:sym typeface="Wingdings" panose="05000000000000000000" pitchFamily="2" charset="2"/>
            </a:endParaRPr>
          </a:p>
          <a:p>
            <a:pPr defTabSz="965972">
              <a:defRPr/>
            </a:pPr>
            <a:r>
              <a:rPr lang="nl-BE"/>
              <a:t>Talent </a:t>
            </a:r>
            <a:r>
              <a:rPr lang="nl-BE" baseline="0">
                <a:sym typeface="Wingdings" panose="05000000000000000000" pitchFamily="2" charset="2"/>
              </a:rPr>
              <a:t> Digitaal inzicht</a:t>
            </a:r>
          </a:p>
          <a:p>
            <a:endParaRPr lang="nl-BE"/>
          </a:p>
          <a:p>
            <a:r>
              <a:rPr lang="nl-NL" b="0"/>
              <a:t>“Digitaal inzicht is een talent voor</a:t>
            </a:r>
            <a:r>
              <a:rPr lang="nl-NL" b="0" i="0" baseline="0"/>
              <a:t> wie goed en graag met computer, tablet, gsm enz. werkt. Bijvoorbeeld iemand die programmeert, een digitaal probleem kan oplossen, maar ook wie goed weet welke berichten en foto’s naar wie gestuurd mogen worden.” </a:t>
            </a:r>
          </a:p>
          <a:p>
            <a:r>
              <a:rPr lang="nl-NL" b="0" i="0" baseline="0"/>
              <a:t>“Of misschien begrijp je het wel zo goed dat je het vlot kan uitleggen aan bv. je ouders hoe </a:t>
            </a:r>
            <a:r>
              <a:rPr lang="nl-NL" b="0" i="0" baseline="0" err="1"/>
              <a:t>TikTok</a:t>
            </a:r>
            <a:r>
              <a:rPr lang="nl-NL" b="0" i="0" baseline="0"/>
              <a:t> werkt?”</a:t>
            </a:r>
            <a:endParaRPr lang="nl-BE"/>
          </a:p>
          <a:p>
            <a:endParaRPr lang="nl-BE"/>
          </a:p>
        </p:txBody>
      </p:sp>
      <p:sp>
        <p:nvSpPr>
          <p:cNvPr id="4" name="Tijdelijke aanduiding voor dianummer 3">
            <a:extLst>
              <a:ext uri="{FF2B5EF4-FFF2-40B4-BE49-F238E27FC236}">
                <a16:creationId xmlns:a16="http://schemas.microsoft.com/office/drawing/2014/main" id="{3A22927B-C5E8-6FA5-C779-A3F2484F2C00}"/>
              </a:ext>
            </a:extLst>
          </p:cNvPr>
          <p:cNvSpPr>
            <a:spLocks noGrp="1"/>
          </p:cNvSpPr>
          <p:nvPr>
            <p:ph type="sldNum" sz="quarter" idx="5"/>
          </p:nvPr>
        </p:nvSpPr>
        <p:spPr/>
        <p:txBody>
          <a:bodyPr/>
          <a:lstStyle/>
          <a:p>
            <a:fld id="{4249E27F-5467-4231-8AC3-9E8D2AB2F5E0}" type="slidenum">
              <a:rPr lang="nl-BE" smtClean="0"/>
              <a:t>30</a:t>
            </a:fld>
            <a:endParaRPr lang="nl-BE"/>
          </a:p>
        </p:txBody>
      </p:sp>
    </p:spTree>
    <p:extLst>
      <p:ext uri="{BB962C8B-B14F-4D97-AF65-F5344CB8AC3E}">
        <p14:creationId xmlns:p14="http://schemas.microsoft.com/office/powerpoint/2010/main" val="16206918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C1DA4-2711-FB43-E826-81898D33C8D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E1883FA-24EA-764B-2990-3B06376EB3C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2A6A128-B01E-3F6B-E7F4-1FFC931D426F}"/>
              </a:ext>
            </a:extLst>
          </p:cNvPr>
          <p:cNvSpPr>
            <a:spLocks noGrp="1"/>
          </p:cNvSpPr>
          <p:nvPr>
            <p:ph type="body" idx="1"/>
          </p:nvPr>
        </p:nvSpPr>
        <p:spPr/>
        <p:txBody>
          <a:bodyPr/>
          <a:lstStyle/>
          <a:p>
            <a:pPr algn="l"/>
            <a:r>
              <a:rPr lang="nl-NL"/>
              <a:t>Klik op de foto en bekijk het filmpje over ‘Power of </a:t>
            </a:r>
            <a:r>
              <a:rPr lang="nl-NL" err="1"/>
              <a:t>not</a:t>
            </a:r>
            <a:r>
              <a:rPr lang="nl-NL"/>
              <a:t> </a:t>
            </a:r>
            <a:r>
              <a:rPr lang="nl-NL" err="1"/>
              <a:t>giving</a:t>
            </a:r>
            <a:r>
              <a:rPr lang="nl-NL"/>
              <a:t> up’. (of via de link:</a:t>
            </a:r>
            <a:r>
              <a:rPr lang="nl-BE"/>
              <a:t> </a:t>
            </a:r>
            <a:r>
              <a:rPr lang="nl-BE">
                <a:hlinkClick r:id="rId3"/>
              </a:rPr>
              <a:t>https://www.youtube.com/watch?v=pisDAw3CbAs</a:t>
            </a:r>
            <a:r>
              <a:rPr lang="nl-BE"/>
              <a:t>– 1 min)</a:t>
            </a:r>
          </a:p>
          <a:p>
            <a:pPr algn="l"/>
            <a:r>
              <a:rPr lang="nl-NL"/>
              <a:t>“Ook al is het niet eenvoudig of ken je een beetje tegenslag, om iets te bereiken heb je … nodig?”</a:t>
            </a:r>
            <a:endParaRPr lang="nl-BE"/>
          </a:p>
          <a:p>
            <a:pPr algn="l"/>
            <a:endParaRPr lang="nl-BE"/>
          </a:p>
          <a:p>
            <a:pPr defTabSz="965972">
              <a:defRPr/>
            </a:pPr>
            <a:r>
              <a:rPr lang="nl-BE"/>
              <a:t>Talent </a:t>
            </a:r>
            <a:r>
              <a:rPr lang="nl-BE" baseline="0">
                <a:sym typeface="Wingdings" panose="05000000000000000000" pitchFamily="2" charset="2"/>
              </a:rPr>
              <a:t></a:t>
            </a:r>
            <a:r>
              <a:rPr lang="nl-BE"/>
              <a:t> Doorzettingsvermogen</a:t>
            </a:r>
          </a:p>
          <a:p>
            <a:endParaRPr lang="nl-BE"/>
          </a:p>
          <a:p>
            <a:pPr defTabSz="965972">
              <a:defRPr/>
            </a:pPr>
            <a:r>
              <a:rPr lang="nl-NL" b="0"/>
              <a:t>“</a:t>
            </a:r>
            <a:r>
              <a:rPr lang="nl-BE" sz="1300">
                <a:solidFill>
                  <a:schemeClr val="accent5"/>
                </a:solidFill>
              </a:rPr>
              <a:t>Kan je zelf een voorbeeldje geven waarbij je doorzettingsvermogen hebt gebruikt? Bv. in de turnles, bij het afwerken van een opdracht, het volhouden van een hobby gedurende een volledig schooljaar, studeren voor een moeilijke toets, …”</a:t>
            </a:r>
            <a:endParaRPr lang="nl-BE" b="0"/>
          </a:p>
          <a:p>
            <a:endParaRPr lang="nl-BE"/>
          </a:p>
          <a:p>
            <a:endParaRPr lang="nl-BE"/>
          </a:p>
        </p:txBody>
      </p:sp>
      <p:sp>
        <p:nvSpPr>
          <p:cNvPr id="4" name="Tijdelijke aanduiding voor dianummer 3">
            <a:extLst>
              <a:ext uri="{FF2B5EF4-FFF2-40B4-BE49-F238E27FC236}">
                <a16:creationId xmlns:a16="http://schemas.microsoft.com/office/drawing/2014/main" id="{9585CD2B-3063-351E-EDB4-F20CEFD612B3}"/>
              </a:ext>
            </a:extLst>
          </p:cNvPr>
          <p:cNvSpPr>
            <a:spLocks noGrp="1"/>
          </p:cNvSpPr>
          <p:nvPr>
            <p:ph type="sldNum" sz="quarter" idx="5"/>
          </p:nvPr>
        </p:nvSpPr>
        <p:spPr/>
        <p:txBody>
          <a:bodyPr/>
          <a:lstStyle/>
          <a:p>
            <a:fld id="{4249E27F-5467-4231-8AC3-9E8D2AB2F5E0}" type="slidenum">
              <a:rPr lang="nl-BE" smtClean="0"/>
              <a:t>31</a:t>
            </a:fld>
            <a:endParaRPr lang="nl-BE"/>
          </a:p>
        </p:txBody>
      </p:sp>
    </p:spTree>
    <p:extLst>
      <p:ext uri="{BB962C8B-B14F-4D97-AF65-F5344CB8AC3E}">
        <p14:creationId xmlns:p14="http://schemas.microsoft.com/office/powerpoint/2010/main" val="28476905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C1DA4-2711-FB43-E826-81898D33C8D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E1883FA-24EA-764B-2990-3B06376EB3C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2A6A128-B01E-3F6B-E7F4-1FFC931D426F}"/>
              </a:ext>
            </a:extLst>
          </p:cNvPr>
          <p:cNvSpPr>
            <a:spLocks noGrp="1"/>
          </p:cNvSpPr>
          <p:nvPr>
            <p:ph type="body" idx="1"/>
          </p:nvPr>
        </p:nvSpPr>
        <p:spPr/>
        <p:txBody>
          <a:bodyPr/>
          <a:lstStyle/>
          <a:p>
            <a:r>
              <a:rPr lang="nl-BE"/>
              <a:t>Laat de leerlingen bekijken hoeveel keer</a:t>
            </a:r>
            <a:r>
              <a:rPr lang="nl-BE" baseline="0"/>
              <a:t> ze ja antwoorden.</a:t>
            </a:r>
          </a:p>
          <a:p>
            <a:r>
              <a:rPr lang="nl-BE" baseline="0"/>
              <a:t>(Indien gewenst kan je vragen wie 1x – 2x – 3x ‘ja’ had)</a:t>
            </a:r>
          </a:p>
          <a:p>
            <a:endParaRPr lang="nl-BE" baseline="0"/>
          </a:p>
          <a:p>
            <a:r>
              <a:rPr lang="nl-BE"/>
              <a:t>Talent </a:t>
            </a:r>
            <a:r>
              <a:rPr lang="nl-BE" baseline="0">
                <a:sym typeface="Wingdings" panose="05000000000000000000" pitchFamily="2" charset="2"/>
              </a:rPr>
              <a:t></a:t>
            </a:r>
            <a:r>
              <a:rPr lang="nl-BE"/>
              <a:t> Initiatief nemen</a:t>
            </a:r>
          </a:p>
          <a:p>
            <a:pPr defTabSz="965972">
              <a:defRPr/>
            </a:pPr>
            <a:r>
              <a:rPr lang="nl-BE" baseline="0"/>
              <a:t>(Indien ‘initiatief’ een moeilijk woord is = de eerste stap zetten tot actie, bv. zelf voorstellen om die dag eens een moppenrondje te doen en dat ook echt starten)</a:t>
            </a:r>
          </a:p>
          <a:p>
            <a:endParaRPr lang="nl-BE"/>
          </a:p>
          <a:p>
            <a:r>
              <a:rPr lang="nl-NL" b="0"/>
              <a:t>“I</a:t>
            </a:r>
            <a:r>
              <a:rPr lang="nl-BE" sz="1300" err="1">
                <a:solidFill>
                  <a:schemeClr val="accent5"/>
                </a:solidFill>
              </a:rPr>
              <a:t>emand</a:t>
            </a:r>
            <a:r>
              <a:rPr lang="nl-BE" sz="1300">
                <a:solidFill>
                  <a:schemeClr val="accent5"/>
                </a:solidFill>
              </a:rPr>
              <a:t> die initiatief neemt, zet de eerste stap of wacht niet altijd tot iemand anders zegt wat je moet doen.”</a:t>
            </a:r>
          </a:p>
          <a:p>
            <a:r>
              <a:rPr lang="nl-BE" sz="1300">
                <a:solidFill>
                  <a:schemeClr val="accent5"/>
                </a:solidFill>
              </a:rPr>
              <a:t>“In de speeltijd</a:t>
            </a:r>
            <a:r>
              <a:rPr lang="nl-BE"/>
              <a:t>, ben jij degene die mensen gaat aanspreken om een nieuw spel te spelen of bv. kaartjes te ruilen?”</a:t>
            </a:r>
          </a:p>
          <a:p>
            <a:r>
              <a:rPr lang="nl-BE" sz="1300">
                <a:solidFill>
                  <a:schemeClr val="accent5"/>
                </a:solidFill>
              </a:rPr>
              <a:t>“Droomt iemand er bv. van een eigen zaak of winkel op te richten later? Ze noemen zo’n mensen met een eigen zaak ook ‘ondernemers’: bv. bakkers, kappers, tandartsen, kunstenaars, boeren …”</a:t>
            </a:r>
            <a:endParaRPr lang="nl-BE">
              <a:latin typeface="+mj-lt"/>
            </a:endParaRPr>
          </a:p>
          <a:p>
            <a:endParaRPr lang="nl-BE"/>
          </a:p>
        </p:txBody>
      </p:sp>
      <p:sp>
        <p:nvSpPr>
          <p:cNvPr id="4" name="Tijdelijke aanduiding voor dianummer 3">
            <a:extLst>
              <a:ext uri="{FF2B5EF4-FFF2-40B4-BE49-F238E27FC236}">
                <a16:creationId xmlns:a16="http://schemas.microsoft.com/office/drawing/2014/main" id="{9585CD2B-3063-351E-EDB4-F20CEFD612B3}"/>
              </a:ext>
            </a:extLst>
          </p:cNvPr>
          <p:cNvSpPr>
            <a:spLocks noGrp="1"/>
          </p:cNvSpPr>
          <p:nvPr>
            <p:ph type="sldNum" sz="quarter" idx="5"/>
          </p:nvPr>
        </p:nvSpPr>
        <p:spPr/>
        <p:txBody>
          <a:bodyPr/>
          <a:lstStyle/>
          <a:p>
            <a:fld id="{4249E27F-5467-4231-8AC3-9E8D2AB2F5E0}" type="slidenum">
              <a:rPr lang="nl-BE" smtClean="0"/>
              <a:t>32</a:t>
            </a:fld>
            <a:endParaRPr lang="nl-BE"/>
          </a:p>
        </p:txBody>
      </p:sp>
    </p:spTree>
    <p:extLst>
      <p:ext uri="{BB962C8B-B14F-4D97-AF65-F5344CB8AC3E}">
        <p14:creationId xmlns:p14="http://schemas.microsoft.com/office/powerpoint/2010/main" val="18169719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E82F0-601B-1825-BE18-D12C9DEB875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E0EB658-902F-8AF1-5C53-3028D8A03BD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7F6BD6E-5338-F3FE-B8AA-BFBBC3F71037}"/>
              </a:ext>
            </a:extLst>
          </p:cNvPr>
          <p:cNvSpPr>
            <a:spLocks noGrp="1"/>
          </p:cNvSpPr>
          <p:nvPr>
            <p:ph type="body" idx="1"/>
          </p:nvPr>
        </p:nvSpPr>
        <p:spPr/>
        <p:txBody>
          <a:bodyPr/>
          <a:lstStyle/>
          <a:p>
            <a:r>
              <a:rPr lang="nl-BE"/>
              <a:t>Laat de leerlingen de prent bekijken. “</a:t>
            </a:r>
            <a:r>
              <a:rPr lang="nl-BE" baseline="0"/>
              <a:t>Wat loopt fout in deze klas?”</a:t>
            </a:r>
          </a:p>
          <a:p>
            <a:r>
              <a:rPr lang="nl-BE" baseline="0"/>
              <a:t>(vb. mes door de muur, voetballen binnen tegen iemand zijn hoofd, dartspijltjes in de wereldbol en de muur, op de tafel staan …)</a:t>
            </a:r>
          </a:p>
          <a:p>
            <a:endParaRPr lang="nl-BE" baseline="0"/>
          </a:p>
          <a:p>
            <a:pPr defTabSz="965972">
              <a:defRPr/>
            </a:pPr>
            <a:r>
              <a:rPr lang="nl-BE" baseline="0">
                <a:sym typeface="Wingdings" panose="05000000000000000000" pitchFamily="2" charset="2"/>
              </a:rPr>
              <a:t>Talent  Veilig</a:t>
            </a:r>
            <a:endParaRPr lang="nl-BE" baseline="0"/>
          </a:p>
          <a:p>
            <a:endParaRPr lang="nl-BE"/>
          </a:p>
          <a:p>
            <a:r>
              <a:rPr lang="nl-BE" sz="1300">
                <a:solidFill>
                  <a:schemeClr val="accent5"/>
                </a:solidFill>
              </a:rPr>
              <a:t>“Iemand die veilig werkt, doet dat voorzichtig, voor zichzelf en de anderen, en ziet ook gevaren.”</a:t>
            </a:r>
          </a:p>
          <a:p>
            <a:r>
              <a:rPr lang="nl-BE" sz="1300">
                <a:solidFill>
                  <a:schemeClr val="accent5"/>
                </a:solidFill>
              </a:rPr>
              <a:t>“Wie van jullie laat bv. geen scharen of messen (of passers) rondslingeren? Wie durft op een wankele ladder kruipen? Wie doet een fluohesje aan in het verkeer? Wie kan ook in het verkeer goed inschatten of het veilig is om over te steken (en wie steekt zijn hand uit als hij of zij afslaat met de fiets)?…”</a:t>
            </a:r>
          </a:p>
          <a:p>
            <a:endParaRPr lang="nl-BE"/>
          </a:p>
          <a:p>
            <a:endParaRPr lang="nl-BE"/>
          </a:p>
        </p:txBody>
      </p:sp>
      <p:sp>
        <p:nvSpPr>
          <p:cNvPr id="4" name="Tijdelijke aanduiding voor dianummer 3">
            <a:extLst>
              <a:ext uri="{FF2B5EF4-FFF2-40B4-BE49-F238E27FC236}">
                <a16:creationId xmlns:a16="http://schemas.microsoft.com/office/drawing/2014/main" id="{32C7F204-853A-BB67-3423-85BE17FF0A82}"/>
              </a:ext>
            </a:extLst>
          </p:cNvPr>
          <p:cNvSpPr>
            <a:spLocks noGrp="1"/>
          </p:cNvSpPr>
          <p:nvPr>
            <p:ph type="sldNum" sz="quarter" idx="5"/>
          </p:nvPr>
        </p:nvSpPr>
        <p:spPr/>
        <p:txBody>
          <a:bodyPr/>
          <a:lstStyle/>
          <a:p>
            <a:fld id="{4249E27F-5467-4231-8AC3-9E8D2AB2F5E0}" type="slidenum">
              <a:rPr lang="nl-BE" smtClean="0"/>
              <a:t>33</a:t>
            </a:fld>
            <a:endParaRPr lang="nl-BE"/>
          </a:p>
        </p:txBody>
      </p:sp>
    </p:spTree>
    <p:extLst>
      <p:ext uri="{BB962C8B-B14F-4D97-AF65-F5344CB8AC3E}">
        <p14:creationId xmlns:p14="http://schemas.microsoft.com/office/powerpoint/2010/main" val="18758177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519B2-874A-C64C-25DC-9AC127AF514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FF00502-F074-E59C-CD06-012255680AD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28F89E9-6AAF-3F88-5A81-8E40B5C2AA6C}"/>
              </a:ext>
            </a:extLst>
          </p:cNvPr>
          <p:cNvSpPr>
            <a:spLocks noGrp="1"/>
          </p:cNvSpPr>
          <p:nvPr>
            <p:ph type="body" idx="1"/>
          </p:nvPr>
        </p:nvSpPr>
        <p:spPr/>
        <p:txBody>
          <a:bodyPr/>
          <a:lstStyle/>
          <a:p>
            <a:pPr algn="l" fontAlgn="base"/>
            <a:r>
              <a:rPr lang="nl-BE" b="0" i="0">
                <a:solidFill>
                  <a:srgbClr val="424242"/>
                </a:solidFill>
                <a:effectLst/>
                <a:latin typeface="Open Sans"/>
              </a:rPr>
              <a:t>Laat alle leerlingen in een cirkel staan met hun linkerbeen in het midden, zo dicht dat ze buik-aan-rug staan.</a:t>
            </a:r>
          </a:p>
          <a:p>
            <a:pPr algn="l" fontAlgn="base"/>
            <a:r>
              <a:rPr lang="nl-BE" b="0" i="0">
                <a:solidFill>
                  <a:srgbClr val="424242"/>
                </a:solidFill>
                <a:effectLst/>
                <a:latin typeface="Open Sans"/>
              </a:rPr>
              <a:t>Laat iedereen tegelijk door de knieën zakken waardoor ze op de schoot van de ander komen zitten. Gelukt?</a:t>
            </a:r>
          </a:p>
          <a:p>
            <a:pPr algn="l" fontAlgn="base"/>
            <a:r>
              <a:rPr lang="nl-BE" b="0" i="0">
                <a:solidFill>
                  <a:srgbClr val="424242"/>
                </a:solidFill>
                <a:effectLst/>
                <a:latin typeface="Open Sans"/>
              </a:rPr>
              <a:t>Laat de leerlingen dan tegelijk een stap zetten met hun rechtervoet – daarna linkervoet, enz. Start traag. Zo kan je de cirkel doen ronddraaien!</a:t>
            </a:r>
          </a:p>
          <a:p>
            <a:pPr algn="l" fontAlgn="base"/>
            <a:r>
              <a:rPr lang="nl-BE" b="0" i="0">
                <a:solidFill>
                  <a:srgbClr val="424242"/>
                </a:solidFill>
                <a:effectLst/>
                <a:latin typeface="Open Sans"/>
              </a:rPr>
              <a:t>(Vanwege het vorige talent ‘veiligheid’ misschien enkele tips: </a:t>
            </a:r>
          </a:p>
          <a:p>
            <a:pPr algn="l" fontAlgn="base"/>
            <a:r>
              <a:rPr lang="nl-BE" b="0" i="0">
                <a:solidFill>
                  <a:srgbClr val="424242"/>
                </a:solidFill>
                <a:effectLst/>
                <a:latin typeface="Open Sans"/>
              </a:rPr>
              <a:t>- Leerlingen wachten telkens op je signaal.</a:t>
            </a:r>
          </a:p>
          <a:p>
            <a:pPr algn="l" fontAlgn="base"/>
            <a:r>
              <a:rPr lang="nl-BE" b="0" i="0">
                <a:solidFill>
                  <a:srgbClr val="424242"/>
                </a:solidFill>
                <a:effectLst/>
                <a:latin typeface="Open Sans"/>
              </a:rPr>
              <a:t>- Als iemand het niet meer volhoudt laat die het weten en wordt tegelijk weer rechtgestaan.</a:t>
            </a:r>
          </a:p>
          <a:p>
            <a:pPr algn="l" fontAlgn="base"/>
            <a:r>
              <a:rPr lang="nl-BE" b="0" i="0">
                <a:solidFill>
                  <a:srgbClr val="424242"/>
                </a:solidFill>
                <a:effectLst/>
                <a:latin typeface="Open Sans"/>
              </a:rPr>
              <a:t>- Let op ‘zwakke plekken’ en probeer ze snel op te lossen, het is tenslotte een samenwerkingsspel.</a:t>
            </a:r>
          </a:p>
          <a:p>
            <a:pPr algn="l" fontAlgn="base"/>
            <a:endParaRPr lang="nl-BE" b="0" i="0">
              <a:solidFill>
                <a:srgbClr val="424242"/>
              </a:solidFill>
              <a:effectLst/>
              <a:latin typeface="Open Sans"/>
            </a:endParaRPr>
          </a:p>
          <a:p>
            <a:pPr algn="l" fontAlgn="base"/>
            <a:r>
              <a:rPr lang="nl-BE" b="0" i="0">
                <a:solidFill>
                  <a:srgbClr val="424242"/>
                </a:solidFill>
                <a:effectLst/>
                <a:latin typeface="Open Sans"/>
              </a:rPr>
              <a:t>Vraag nadien: “Wat gebeurt er als één iemand het niet meer houdt? Hoe heb je dit spel ervaren?”</a:t>
            </a:r>
          </a:p>
          <a:p>
            <a:pPr algn="l" fontAlgn="base"/>
            <a:endParaRPr lang="nl-BE" b="0" i="0">
              <a:solidFill>
                <a:srgbClr val="424242"/>
              </a:solidFill>
              <a:effectLst/>
              <a:latin typeface="Open Sans"/>
            </a:endParaRPr>
          </a:p>
          <a:p>
            <a:pPr algn="l" fontAlgn="base"/>
            <a:r>
              <a:rPr lang="nl-BE" b="1" i="0">
                <a:solidFill>
                  <a:srgbClr val="424242"/>
                </a:solidFill>
                <a:effectLst/>
                <a:latin typeface="Open Sans"/>
              </a:rPr>
              <a:t>Alternatieve opdracht</a:t>
            </a:r>
            <a:r>
              <a:rPr lang="nl-BE" b="0" i="0">
                <a:solidFill>
                  <a:srgbClr val="424242"/>
                </a:solidFill>
                <a:effectLst/>
                <a:latin typeface="Open Sans"/>
              </a:rPr>
              <a:t>: Laat de leerlingen op een rij van jong naar oud gaan staan (al dan niet zonder praten).</a:t>
            </a:r>
          </a:p>
          <a:p>
            <a:pPr algn="l" fontAlgn="base"/>
            <a:endParaRPr lang="nl-BE" b="0" i="0">
              <a:solidFill>
                <a:srgbClr val="424242"/>
              </a:solidFill>
              <a:effectLst/>
              <a:latin typeface="Open Sans"/>
            </a:endParaRPr>
          </a:p>
          <a:p>
            <a:pPr algn="l" fontAlgn="base"/>
            <a:r>
              <a:rPr lang="nl-BE" b="0" i="0">
                <a:solidFill>
                  <a:srgbClr val="424242"/>
                </a:solidFill>
                <a:effectLst/>
                <a:latin typeface="Open Sans"/>
              </a:rPr>
              <a:t>Talent </a:t>
            </a:r>
            <a:r>
              <a:rPr lang="nl-BE" baseline="0">
                <a:sym typeface="Wingdings" panose="05000000000000000000" pitchFamily="2" charset="2"/>
              </a:rPr>
              <a:t></a:t>
            </a:r>
            <a:r>
              <a:rPr lang="nl-BE" b="0" i="0">
                <a:solidFill>
                  <a:srgbClr val="424242"/>
                </a:solidFill>
                <a:effectLst/>
                <a:latin typeface="Open Sans"/>
              </a:rPr>
              <a:t> Sociaal</a:t>
            </a:r>
          </a:p>
          <a:p>
            <a:endParaRPr lang="nl-BE"/>
          </a:p>
          <a:p>
            <a:r>
              <a:rPr lang="nl-BE" sz="1300">
                <a:solidFill>
                  <a:schemeClr val="accent5"/>
                </a:solidFill>
              </a:rPr>
              <a:t>“Iemand die sociaal is, doet graag dingen samen met anderen, en wil ervoor zorgen dat het ook voor die anderen tof kan worden.”</a:t>
            </a:r>
          </a:p>
          <a:p>
            <a:pPr defTabSz="965972">
              <a:defRPr/>
            </a:pPr>
            <a:r>
              <a:rPr lang="nl-BE" baseline="0">
                <a:sym typeface="Wingdings" panose="05000000000000000000" pitchFamily="2" charset="2"/>
              </a:rPr>
              <a:t>“Wie van jullie is er graag bezig in groep? En wie werkt liever alleen? Of de combinatie?</a:t>
            </a:r>
          </a:p>
          <a:p>
            <a:pPr defTabSz="965972">
              <a:defRPr/>
            </a:pPr>
            <a:r>
              <a:rPr lang="nl-BE" baseline="0">
                <a:sym typeface="Wingdings" panose="05000000000000000000" pitchFamily="2" charset="2"/>
              </a:rPr>
              <a:t>Wie vindt het ook fijn of niet zo erg om op drukke plaatsen te passeren, bv. een winkelcentrum, een treinstation, een volle bus, …?”</a:t>
            </a:r>
          </a:p>
          <a:p>
            <a:endParaRPr lang="nl-BE"/>
          </a:p>
          <a:p>
            <a:endParaRPr lang="nl-BE"/>
          </a:p>
        </p:txBody>
      </p:sp>
      <p:sp>
        <p:nvSpPr>
          <p:cNvPr id="4" name="Tijdelijke aanduiding voor dianummer 3">
            <a:extLst>
              <a:ext uri="{FF2B5EF4-FFF2-40B4-BE49-F238E27FC236}">
                <a16:creationId xmlns:a16="http://schemas.microsoft.com/office/drawing/2014/main" id="{5C767F1E-37FE-CDBA-CBD9-407CD376C326}"/>
              </a:ext>
            </a:extLst>
          </p:cNvPr>
          <p:cNvSpPr>
            <a:spLocks noGrp="1"/>
          </p:cNvSpPr>
          <p:nvPr>
            <p:ph type="sldNum" sz="quarter" idx="5"/>
          </p:nvPr>
        </p:nvSpPr>
        <p:spPr/>
        <p:txBody>
          <a:bodyPr/>
          <a:lstStyle/>
          <a:p>
            <a:fld id="{4249E27F-5467-4231-8AC3-9E8D2AB2F5E0}" type="slidenum">
              <a:rPr lang="nl-BE" smtClean="0"/>
              <a:t>34</a:t>
            </a:fld>
            <a:endParaRPr lang="nl-BE"/>
          </a:p>
        </p:txBody>
      </p:sp>
    </p:spTree>
    <p:extLst>
      <p:ext uri="{BB962C8B-B14F-4D97-AF65-F5344CB8AC3E}">
        <p14:creationId xmlns:p14="http://schemas.microsoft.com/office/powerpoint/2010/main" val="25533195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9F288-E956-0479-AF1E-01964B68367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B8CF67C-7EDF-870B-E8B4-F5C08F11EE9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64E8D7E-5AE6-55EE-FFD1-FB0563276773}"/>
              </a:ext>
            </a:extLst>
          </p:cNvPr>
          <p:cNvSpPr>
            <a:spLocks noGrp="1"/>
          </p:cNvSpPr>
          <p:nvPr>
            <p:ph type="body" idx="1"/>
          </p:nvPr>
        </p:nvSpPr>
        <p:spPr/>
        <p:txBody>
          <a:bodyPr/>
          <a:lstStyle/>
          <a:p>
            <a:r>
              <a:rPr lang="nl-BE"/>
              <a:t>Overloop de vraagjes klassikaal en laat leerlingen hun hand opsteken.</a:t>
            </a:r>
          </a:p>
          <a:p>
            <a:r>
              <a:rPr lang="nl-BE"/>
              <a:t>“Is er nog iets wat je al alleen kan en mag doen? Wat is het talent om iets alleen te kunnen doen?”</a:t>
            </a:r>
          </a:p>
          <a:p>
            <a:r>
              <a:rPr lang="nl-BE" baseline="0"/>
              <a:t>(</a:t>
            </a:r>
            <a:r>
              <a:rPr lang="nl-BE"/>
              <a:t>Leid hen vooral toe naar het ‘zelf</a:t>
            </a:r>
            <a:r>
              <a:rPr lang="nl-BE" baseline="0"/>
              <a:t> de eigen taken kunnen regelen en inplannen’.)</a:t>
            </a:r>
          </a:p>
          <a:p>
            <a:endParaRPr lang="nl-BE"/>
          </a:p>
          <a:p>
            <a:pPr defTabSz="965972">
              <a:defRPr/>
            </a:pPr>
            <a:r>
              <a:rPr lang="nl-BE" baseline="0">
                <a:sym typeface="Wingdings" panose="05000000000000000000" pitchFamily="2" charset="2"/>
              </a:rPr>
              <a:t>Talent  Zelfstandig</a:t>
            </a:r>
          </a:p>
          <a:p>
            <a:pPr defTabSz="965972">
              <a:defRPr/>
            </a:pPr>
            <a:endParaRPr lang="nl-BE" baseline="0">
              <a:sym typeface="Wingdings" panose="05000000000000000000" pitchFamily="2" charset="2"/>
            </a:endParaRPr>
          </a:p>
          <a:p>
            <a:r>
              <a:rPr lang="nl-NL" b="0"/>
              <a:t>“Iemand die zelfstandig is, kan goed alleen werken en vraagt niet altijd de hulp van anderen. Wie vind het fijn om alleen aan een taak te kunnen werken? Of eens</a:t>
            </a:r>
            <a:r>
              <a:rPr lang="nl-NL" b="0" i="0" baseline="0"/>
              <a:t> alleen een spelletje te spelen (al dan niet op de computer)? Kunnen jullie zelf taken inplannen en uitvoeren zonder de hulp van anderen zoals de leerkracht?</a:t>
            </a:r>
          </a:p>
          <a:p>
            <a:r>
              <a:rPr lang="nl-NL" b="0" i="0" baseline="0"/>
              <a:t>Kan je jezelf ook thuis alleen bezig houden of heb je steeds compagnie nodig?</a:t>
            </a:r>
            <a:r>
              <a:rPr lang="nl-BE" b="0" i="0" baseline="0"/>
              <a:t>”</a:t>
            </a:r>
            <a:endParaRPr lang="nl-NL" b="0" i="0" baseline="0"/>
          </a:p>
          <a:p>
            <a:pPr defTabSz="965972">
              <a:defRPr/>
            </a:pPr>
            <a:endParaRPr lang="nl-BE"/>
          </a:p>
          <a:p>
            <a:endParaRPr lang="nl-BE"/>
          </a:p>
        </p:txBody>
      </p:sp>
      <p:sp>
        <p:nvSpPr>
          <p:cNvPr id="4" name="Tijdelijke aanduiding voor dianummer 3">
            <a:extLst>
              <a:ext uri="{FF2B5EF4-FFF2-40B4-BE49-F238E27FC236}">
                <a16:creationId xmlns:a16="http://schemas.microsoft.com/office/drawing/2014/main" id="{03ECCCA1-5F64-1F9C-323A-0AD745CC50C8}"/>
              </a:ext>
            </a:extLst>
          </p:cNvPr>
          <p:cNvSpPr>
            <a:spLocks noGrp="1"/>
          </p:cNvSpPr>
          <p:nvPr>
            <p:ph type="sldNum" sz="quarter" idx="5"/>
          </p:nvPr>
        </p:nvSpPr>
        <p:spPr/>
        <p:txBody>
          <a:bodyPr/>
          <a:lstStyle/>
          <a:p>
            <a:fld id="{4249E27F-5467-4231-8AC3-9E8D2AB2F5E0}" type="slidenum">
              <a:rPr lang="nl-BE" smtClean="0"/>
              <a:t>35</a:t>
            </a:fld>
            <a:endParaRPr lang="nl-BE"/>
          </a:p>
        </p:txBody>
      </p:sp>
    </p:spTree>
    <p:extLst>
      <p:ext uri="{BB962C8B-B14F-4D97-AF65-F5344CB8AC3E}">
        <p14:creationId xmlns:p14="http://schemas.microsoft.com/office/powerpoint/2010/main" val="2026453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599848-87AC-70BF-AC43-4D7861BAF83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2BCCD43-4E30-43CB-0D79-D79EF419D3B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711CBA1-AEA3-9D99-935B-F00C14385CDC}"/>
              </a:ext>
            </a:extLst>
          </p:cNvPr>
          <p:cNvSpPr>
            <a:spLocks noGrp="1"/>
          </p:cNvSpPr>
          <p:nvPr>
            <p:ph type="body" idx="1"/>
          </p:nvPr>
        </p:nvSpPr>
        <p:spPr/>
        <p:txBody>
          <a:bodyPr/>
          <a:lstStyle/>
          <a:p>
            <a:r>
              <a:rPr lang="nl-BE"/>
              <a:t>Laat de leerlingen raden. Een synoniem van ‘nauwkeurig’ is ook goed (exact, precies, tot in detail …).</a:t>
            </a:r>
          </a:p>
          <a:p>
            <a:endParaRPr lang="nl-BE" baseline="0"/>
          </a:p>
          <a:p>
            <a:pPr defTabSz="965972">
              <a:defRPr/>
            </a:pPr>
            <a:r>
              <a:rPr lang="nl-BE" baseline="0">
                <a:sym typeface="Wingdings" panose="05000000000000000000" pitchFamily="2" charset="2"/>
              </a:rPr>
              <a:t>Talent  </a:t>
            </a:r>
            <a:r>
              <a:rPr lang="nl-BE"/>
              <a:t>Nauwkeurig</a:t>
            </a:r>
          </a:p>
          <a:p>
            <a:endParaRPr lang="nl-BE"/>
          </a:p>
          <a:p>
            <a:pPr defTabSz="965972">
              <a:defRPr/>
            </a:pPr>
            <a:r>
              <a:rPr lang="nl-NL"/>
              <a:t>“Wie van jullie vindt van zichzelf dat zij of hij nauwkeurig is? </a:t>
            </a:r>
            <a:r>
              <a:rPr lang="nl-BE" sz="1300">
                <a:solidFill>
                  <a:schemeClr val="accent5"/>
                </a:solidFill>
              </a:rPr>
              <a:t>Kan je in de wiskundeles tot op de millimeter precies werken? Heb je oog voor detail in de knutsel les? Wie heeft er geen ezelsoren aan zijn of haar werkblaadjes? Wie maakt graag de dingen netjes af zodat het tot in de puntjes verzorgd is?…”</a:t>
            </a:r>
            <a:endParaRPr lang="nl-BE"/>
          </a:p>
          <a:p>
            <a:endParaRPr lang="nl-BE"/>
          </a:p>
        </p:txBody>
      </p:sp>
      <p:sp>
        <p:nvSpPr>
          <p:cNvPr id="4" name="Tijdelijke aanduiding voor dianummer 3">
            <a:extLst>
              <a:ext uri="{FF2B5EF4-FFF2-40B4-BE49-F238E27FC236}">
                <a16:creationId xmlns:a16="http://schemas.microsoft.com/office/drawing/2014/main" id="{179DB737-03B3-28DE-18F2-C5324BD1B44A}"/>
              </a:ext>
            </a:extLst>
          </p:cNvPr>
          <p:cNvSpPr>
            <a:spLocks noGrp="1"/>
          </p:cNvSpPr>
          <p:nvPr>
            <p:ph type="sldNum" sz="quarter" idx="5"/>
          </p:nvPr>
        </p:nvSpPr>
        <p:spPr/>
        <p:txBody>
          <a:bodyPr/>
          <a:lstStyle/>
          <a:p>
            <a:fld id="{4249E27F-5467-4231-8AC3-9E8D2AB2F5E0}" type="slidenum">
              <a:rPr lang="nl-BE" smtClean="0"/>
              <a:t>36</a:t>
            </a:fld>
            <a:endParaRPr lang="nl-BE"/>
          </a:p>
        </p:txBody>
      </p:sp>
    </p:spTree>
    <p:extLst>
      <p:ext uri="{BB962C8B-B14F-4D97-AF65-F5344CB8AC3E}">
        <p14:creationId xmlns:p14="http://schemas.microsoft.com/office/powerpoint/2010/main" val="20432174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69023-7888-5428-9CE8-C63DCD6F35E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8CB279E-D39B-5950-AEBB-EC9F21BF288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AC5782E-49B2-4B26-59FA-F382C37B172C}"/>
              </a:ext>
            </a:extLst>
          </p:cNvPr>
          <p:cNvSpPr>
            <a:spLocks noGrp="1"/>
          </p:cNvSpPr>
          <p:nvPr>
            <p:ph type="body" idx="1"/>
          </p:nvPr>
        </p:nvSpPr>
        <p:spPr/>
        <p:txBody>
          <a:bodyPr/>
          <a:lstStyle/>
          <a:p>
            <a:r>
              <a:rPr lang="nl-BE"/>
              <a:t>Laat de leerlingen het juiste antwoord vinden. </a:t>
            </a:r>
          </a:p>
          <a:p>
            <a:r>
              <a:rPr lang="nl-BE"/>
              <a:t>(Antwoord</a:t>
            </a:r>
            <a:r>
              <a:rPr lang="nl-BE" baseline="0"/>
              <a:t> = </a:t>
            </a:r>
            <a:r>
              <a:rPr lang="nl-BE" b="1" baseline="0"/>
              <a:t>D</a:t>
            </a:r>
            <a:r>
              <a:rPr lang="nl-BE" baseline="0"/>
              <a:t> </a:t>
            </a:r>
            <a:r>
              <a:rPr lang="nl-BE" baseline="0">
                <a:sym typeface="Wingdings" panose="05000000000000000000" pitchFamily="2" charset="2"/>
              </a:rPr>
              <a:t></a:t>
            </a:r>
            <a:r>
              <a:rPr lang="nl-BE" b="1" baseline="0">
                <a:solidFill>
                  <a:srgbClr val="FF0000"/>
                </a:solidFill>
              </a:rPr>
              <a:t> bij klikken komt antwoord op scherm</a:t>
            </a:r>
            <a:r>
              <a:rPr lang="nl-BE" baseline="0"/>
              <a:t>)</a:t>
            </a:r>
          </a:p>
          <a:p>
            <a:endParaRPr lang="nl-BE" baseline="0"/>
          </a:p>
          <a:p>
            <a:r>
              <a:rPr lang="nl-BE" baseline="0"/>
              <a:t>Talent </a:t>
            </a:r>
            <a:r>
              <a:rPr lang="nl-BE" baseline="0">
                <a:sym typeface="Wingdings" panose="05000000000000000000" pitchFamily="2" charset="2"/>
              </a:rPr>
              <a:t></a:t>
            </a:r>
            <a:r>
              <a:rPr lang="nl-BE" baseline="0"/>
              <a:t> technisch inzicht</a:t>
            </a:r>
            <a:endParaRPr lang="nl-BE"/>
          </a:p>
          <a:p>
            <a:endParaRPr lang="nl-BE"/>
          </a:p>
          <a:p>
            <a:r>
              <a:rPr lang="nl-NL" b="0"/>
              <a:t>“Technisch inzicht, dat is bijvoorbeeld zelf iets kunnen monteren, de werking van tandwielen begrijpen, een hefboom gebruiken, …”</a:t>
            </a:r>
          </a:p>
          <a:p>
            <a:r>
              <a:rPr lang="nl-NL" b="0"/>
              <a:t>Wie van jullie heeft al eens zijn of haar balpen uit elkaar gedraaid en onderzocht hoe dat kliksysteem werkt? Of onder de motorkap van een auto gekeken? Je fietsband of ketting vervangen?”</a:t>
            </a:r>
          </a:p>
          <a:p>
            <a:endParaRPr lang="nl-BE"/>
          </a:p>
          <a:p>
            <a:endParaRPr lang="nl-BE"/>
          </a:p>
        </p:txBody>
      </p:sp>
      <p:sp>
        <p:nvSpPr>
          <p:cNvPr id="4" name="Tijdelijke aanduiding voor dianummer 3">
            <a:extLst>
              <a:ext uri="{FF2B5EF4-FFF2-40B4-BE49-F238E27FC236}">
                <a16:creationId xmlns:a16="http://schemas.microsoft.com/office/drawing/2014/main" id="{2C4BD2BE-5252-B6C6-CA9E-D16C68F20578}"/>
              </a:ext>
            </a:extLst>
          </p:cNvPr>
          <p:cNvSpPr>
            <a:spLocks noGrp="1"/>
          </p:cNvSpPr>
          <p:nvPr>
            <p:ph type="sldNum" sz="quarter" idx="5"/>
          </p:nvPr>
        </p:nvSpPr>
        <p:spPr/>
        <p:txBody>
          <a:bodyPr/>
          <a:lstStyle/>
          <a:p>
            <a:fld id="{4249E27F-5467-4231-8AC3-9E8D2AB2F5E0}" type="slidenum">
              <a:rPr lang="nl-BE" smtClean="0"/>
              <a:t>37</a:t>
            </a:fld>
            <a:endParaRPr lang="nl-BE"/>
          </a:p>
        </p:txBody>
      </p:sp>
    </p:spTree>
    <p:extLst>
      <p:ext uri="{BB962C8B-B14F-4D97-AF65-F5344CB8AC3E}">
        <p14:creationId xmlns:p14="http://schemas.microsoft.com/office/powerpoint/2010/main" val="17182330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8E0AA-1CA9-DA0D-1D00-6EFD65FB295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04309AF-A719-4C86-D718-4C534F447EE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A00FA80-3840-CF4D-7288-EC82E1AB5114}"/>
              </a:ext>
            </a:extLst>
          </p:cNvPr>
          <p:cNvSpPr>
            <a:spLocks noGrp="1"/>
          </p:cNvSpPr>
          <p:nvPr>
            <p:ph type="body" idx="1"/>
          </p:nvPr>
        </p:nvSpPr>
        <p:spPr/>
        <p:txBody>
          <a:bodyPr/>
          <a:lstStyle/>
          <a:p>
            <a:r>
              <a:rPr lang="nl-BE"/>
              <a:t>Leg de leerlingen uit dat je dit talent kan gebruiken zowel voor</a:t>
            </a:r>
            <a:r>
              <a:rPr lang="nl-BE" baseline="0"/>
              <a:t> mensen, het milieu als voor materiaal.</a:t>
            </a:r>
          </a:p>
          <a:p>
            <a:r>
              <a:rPr lang="nl-BE" baseline="0"/>
              <a:t>(Foto’s: Dier verzorgen, fototoestel beschermen tegen regen, iemand helpen, planten verzorgen)</a:t>
            </a:r>
          </a:p>
          <a:p>
            <a:endParaRPr lang="nl-BE" baseline="0"/>
          </a:p>
          <a:p>
            <a:r>
              <a:rPr lang="nl-BE" baseline="0"/>
              <a:t>Extra: </a:t>
            </a:r>
            <a:r>
              <a:rPr lang="nl-NL" baseline="0"/>
              <a:t>Wie van jullie onderhoudt of kweekt thuis planten? Wie heeft een huisdier en zorgt hier zelf voor? Wie heeft al eens iemand in een rolstoel geholpen? En wie heeft al eens iemand getroost die het moeilijk had?”</a:t>
            </a:r>
          </a:p>
          <a:p>
            <a:endParaRPr lang="nl-BE" baseline="0"/>
          </a:p>
          <a:p>
            <a:pPr defTabSz="965972">
              <a:defRPr/>
            </a:pPr>
            <a:r>
              <a:rPr lang="nl-BE" baseline="0">
                <a:sym typeface="Wingdings" panose="05000000000000000000" pitchFamily="2" charset="2"/>
              </a:rPr>
              <a:t>Talent  Zorgzaam</a:t>
            </a:r>
            <a:endParaRPr lang="nl-BE" baseline="0"/>
          </a:p>
          <a:p>
            <a:endParaRPr lang="nl-BE"/>
          </a:p>
          <a:p>
            <a:r>
              <a:rPr lang="nl-BE"/>
              <a:t>“De naam zegt het zelf, zorgzaam zijn wil zeggen dat je zorg draagt voor mensen, dieren, planten, materiaal, het milieu, …”</a:t>
            </a:r>
          </a:p>
          <a:p>
            <a:r>
              <a:rPr lang="nl-BE"/>
              <a:t>“Wie ziet het bijvoorbeeld snel als iemand zich niet lekker voelt, of wie gaat gauw een pleister of ijs halen wanneer iemand zich bezeerde?</a:t>
            </a:r>
          </a:p>
          <a:p>
            <a:r>
              <a:rPr lang="nl-BE"/>
              <a:t>Wie gooit zijn of haar vuilnis ook steeds flink in de vuilnisbak? En wie heeft zijn of haar gsm nog niet laten vallen en is voorzichtig met materialen?”</a:t>
            </a:r>
          </a:p>
        </p:txBody>
      </p:sp>
      <p:sp>
        <p:nvSpPr>
          <p:cNvPr id="4" name="Tijdelijke aanduiding voor dianummer 3">
            <a:extLst>
              <a:ext uri="{FF2B5EF4-FFF2-40B4-BE49-F238E27FC236}">
                <a16:creationId xmlns:a16="http://schemas.microsoft.com/office/drawing/2014/main" id="{DDAB8E98-4927-D026-8A9C-C1856951F356}"/>
              </a:ext>
            </a:extLst>
          </p:cNvPr>
          <p:cNvSpPr>
            <a:spLocks noGrp="1"/>
          </p:cNvSpPr>
          <p:nvPr>
            <p:ph type="sldNum" sz="quarter" idx="5"/>
          </p:nvPr>
        </p:nvSpPr>
        <p:spPr/>
        <p:txBody>
          <a:bodyPr/>
          <a:lstStyle/>
          <a:p>
            <a:fld id="{4249E27F-5467-4231-8AC3-9E8D2AB2F5E0}" type="slidenum">
              <a:rPr lang="nl-BE" smtClean="0"/>
              <a:t>38</a:t>
            </a:fld>
            <a:endParaRPr lang="nl-BE"/>
          </a:p>
        </p:txBody>
      </p:sp>
    </p:spTree>
    <p:extLst>
      <p:ext uri="{BB962C8B-B14F-4D97-AF65-F5344CB8AC3E}">
        <p14:creationId xmlns:p14="http://schemas.microsoft.com/office/powerpoint/2010/main" val="15611454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6F667-EF5C-85EA-935B-47B3C6D562A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35FF995-8F5D-AE8B-28CA-009AF751129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EF66637-FB25-E6C1-AFB5-6CA2E8B222D6}"/>
              </a:ext>
            </a:extLst>
          </p:cNvPr>
          <p:cNvSpPr>
            <a:spLocks noGrp="1"/>
          </p:cNvSpPr>
          <p:nvPr>
            <p:ph type="body" idx="1"/>
          </p:nvPr>
        </p:nvSpPr>
        <p:spPr/>
        <p:txBody>
          <a:bodyPr/>
          <a:lstStyle/>
          <a:p>
            <a:r>
              <a:rPr lang="nl-BE">
                <a:solidFill>
                  <a:srgbClr val="FF0000"/>
                </a:solidFill>
              </a:rPr>
              <a:t>Laat</a:t>
            </a:r>
            <a:r>
              <a:rPr lang="nl-BE" baseline="0">
                <a:solidFill>
                  <a:srgbClr val="FF0000"/>
                </a:solidFill>
              </a:rPr>
              <a:t> de leerlingen klassikaal raden wat deze Zuid-Afrikaanse woorden betekenen. </a:t>
            </a:r>
          </a:p>
          <a:p>
            <a:r>
              <a:rPr lang="nl-BE" baseline="0">
                <a:solidFill>
                  <a:srgbClr val="FF0000"/>
                </a:solidFill>
              </a:rPr>
              <a:t>Oplossing: </a:t>
            </a:r>
            <a:r>
              <a:rPr lang="nl-BE" baseline="0" err="1">
                <a:solidFill>
                  <a:srgbClr val="FF0000"/>
                </a:solidFill>
              </a:rPr>
              <a:t>Kameelperd</a:t>
            </a:r>
            <a:r>
              <a:rPr lang="nl-BE" baseline="0">
                <a:solidFill>
                  <a:srgbClr val="FF0000"/>
                </a:solidFill>
              </a:rPr>
              <a:t>: </a:t>
            </a:r>
            <a:r>
              <a:rPr lang="nl-BE" b="1" baseline="0">
                <a:solidFill>
                  <a:srgbClr val="FF0000"/>
                </a:solidFill>
              </a:rPr>
              <a:t>B</a:t>
            </a:r>
            <a:r>
              <a:rPr lang="nl-BE" baseline="0">
                <a:solidFill>
                  <a:srgbClr val="FF0000"/>
                </a:solidFill>
              </a:rPr>
              <a:t>, een giraf</a:t>
            </a:r>
            <a:r>
              <a:rPr lang="nl-BE">
                <a:solidFill>
                  <a:srgbClr val="FF0000"/>
                </a:solidFill>
              </a:rPr>
              <a:t> </a:t>
            </a:r>
            <a:r>
              <a:rPr lang="nl-BE" baseline="0">
                <a:solidFill>
                  <a:srgbClr val="FF0000"/>
                </a:solidFill>
              </a:rPr>
              <a:t> -</a:t>
            </a:r>
            <a:r>
              <a:rPr lang="nl-BE">
                <a:solidFill>
                  <a:srgbClr val="FF0000"/>
                </a:solidFill>
              </a:rPr>
              <a:t> </a:t>
            </a:r>
            <a:r>
              <a:rPr lang="nl-BE" baseline="0">
                <a:solidFill>
                  <a:srgbClr val="FF0000"/>
                </a:solidFill>
              </a:rPr>
              <a:t> </a:t>
            </a:r>
            <a:r>
              <a:rPr lang="nl-BE" baseline="0" err="1">
                <a:solidFill>
                  <a:srgbClr val="FF0000"/>
                </a:solidFill>
              </a:rPr>
              <a:t>Wipmat</a:t>
            </a:r>
            <a:r>
              <a:rPr lang="nl-BE" baseline="0">
                <a:solidFill>
                  <a:srgbClr val="FF0000"/>
                </a:solidFill>
              </a:rPr>
              <a:t>: </a:t>
            </a:r>
            <a:r>
              <a:rPr lang="nl-BE" b="1" baseline="0">
                <a:solidFill>
                  <a:srgbClr val="FF0000"/>
                </a:solidFill>
              </a:rPr>
              <a:t>A</a:t>
            </a:r>
            <a:r>
              <a:rPr lang="nl-BE" baseline="0">
                <a:solidFill>
                  <a:srgbClr val="FF0000"/>
                </a:solidFill>
              </a:rPr>
              <a:t>, een trampoline</a:t>
            </a:r>
            <a:r>
              <a:rPr lang="nl-BE">
                <a:solidFill>
                  <a:srgbClr val="FF0000"/>
                </a:solidFill>
              </a:rPr>
              <a:t> </a:t>
            </a:r>
            <a:r>
              <a:rPr lang="nl-BE" baseline="0">
                <a:sym typeface="Wingdings" panose="05000000000000000000" pitchFamily="2" charset="2"/>
              </a:rPr>
              <a:t> </a:t>
            </a:r>
            <a:r>
              <a:rPr lang="nl-BE" b="1" baseline="0">
                <a:sym typeface="Wingdings" panose="05000000000000000000" pitchFamily="2" charset="2"/>
              </a:rPr>
              <a:t>1</a:t>
            </a:r>
            <a:r>
              <a:rPr lang="nl-BE" baseline="0">
                <a:sym typeface="Wingdings" panose="05000000000000000000" pitchFamily="2" charset="2"/>
              </a:rPr>
              <a:t> </a:t>
            </a:r>
            <a:r>
              <a:rPr lang="nl-BE" b="1" baseline="0">
                <a:sym typeface="Wingdings" panose="05000000000000000000" pitchFamily="2" charset="2"/>
              </a:rPr>
              <a:t>antwoord per klik</a:t>
            </a:r>
            <a:endParaRPr lang="nl-BE" b="1" baseline="0">
              <a:solidFill>
                <a:srgbClr val="FF0000"/>
              </a:solidFill>
            </a:endParaRPr>
          </a:p>
          <a:p>
            <a:endParaRPr lang="nl-BE" baseline="0">
              <a:solidFill>
                <a:srgbClr val="FF0000"/>
              </a:solidFill>
            </a:endParaRPr>
          </a:p>
          <a:p>
            <a:pPr defTabSz="965972">
              <a:defRPr/>
            </a:pPr>
            <a:r>
              <a:rPr lang="nl-BE" baseline="0">
                <a:sym typeface="Wingdings" panose="05000000000000000000" pitchFamily="2" charset="2"/>
              </a:rPr>
              <a:t>Talent  </a:t>
            </a:r>
            <a:r>
              <a:rPr lang="nl-BE"/>
              <a:t>Talig</a:t>
            </a:r>
          </a:p>
          <a:p>
            <a:pPr defTabSz="965972">
              <a:defRPr/>
            </a:pPr>
            <a:endParaRPr lang="nl-BE"/>
          </a:p>
          <a:p>
            <a:r>
              <a:rPr lang="nl-NL"/>
              <a:t>“Iemand die talig is heeft een talenknobbel, leert gemakkelijk een nieuwe taal aan en is graag met woorden bezig.”</a:t>
            </a:r>
          </a:p>
          <a:p>
            <a:r>
              <a:rPr lang="nl-NL"/>
              <a:t>“Denk even na voor jezelf: Kan je zelf a</a:t>
            </a:r>
            <a:r>
              <a:rPr lang="nl-BE" sz="1300">
                <a:solidFill>
                  <a:schemeClr val="accent5"/>
                </a:solidFill>
              </a:rPr>
              <a:t>l veel talen? Vind je soms wel eens een (geheim)taaltje uit? Schrijf je graag verhalen, gedichten, …?”</a:t>
            </a:r>
          </a:p>
          <a:p>
            <a:endParaRPr lang="nl-BE"/>
          </a:p>
        </p:txBody>
      </p:sp>
      <p:sp>
        <p:nvSpPr>
          <p:cNvPr id="4" name="Tijdelijke aanduiding voor dianummer 3">
            <a:extLst>
              <a:ext uri="{FF2B5EF4-FFF2-40B4-BE49-F238E27FC236}">
                <a16:creationId xmlns:a16="http://schemas.microsoft.com/office/drawing/2014/main" id="{EEA63658-21F1-AE12-45AC-DA8C82DF3AB9}"/>
              </a:ext>
            </a:extLst>
          </p:cNvPr>
          <p:cNvSpPr>
            <a:spLocks noGrp="1"/>
          </p:cNvSpPr>
          <p:nvPr>
            <p:ph type="sldNum" sz="quarter" idx="5"/>
          </p:nvPr>
        </p:nvSpPr>
        <p:spPr/>
        <p:txBody>
          <a:bodyPr/>
          <a:lstStyle/>
          <a:p>
            <a:fld id="{4249E27F-5467-4231-8AC3-9E8D2AB2F5E0}" type="slidenum">
              <a:rPr lang="nl-BE" smtClean="0"/>
              <a:t>39</a:t>
            </a:fld>
            <a:endParaRPr lang="nl-BE"/>
          </a:p>
        </p:txBody>
      </p:sp>
    </p:spTree>
    <p:extLst>
      <p:ext uri="{BB962C8B-B14F-4D97-AF65-F5344CB8AC3E}">
        <p14:creationId xmlns:p14="http://schemas.microsoft.com/office/powerpoint/2010/main" val="2906437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65972">
              <a:defRPr/>
            </a:pPr>
            <a:r>
              <a:rPr lang="nl-BE" sz="1300"/>
              <a:t>Op deze Talentenkaart zien jullie 23 verschillende talenten. Met die talenten werken ze in Het Beroepenhuis.</a:t>
            </a:r>
            <a:endParaRPr lang="nl-NL"/>
          </a:p>
          <a:p>
            <a:endParaRPr lang="nl-BE"/>
          </a:p>
        </p:txBody>
      </p:sp>
      <p:sp>
        <p:nvSpPr>
          <p:cNvPr id="4" name="Tijdelijke aanduiding voor dianummer 3"/>
          <p:cNvSpPr>
            <a:spLocks noGrp="1"/>
          </p:cNvSpPr>
          <p:nvPr>
            <p:ph type="sldNum" sz="quarter" idx="5"/>
          </p:nvPr>
        </p:nvSpPr>
        <p:spPr/>
        <p:txBody>
          <a:bodyPr/>
          <a:lstStyle/>
          <a:p>
            <a:fld id="{4249E27F-5467-4231-8AC3-9E8D2AB2F5E0}" type="slidenum">
              <a:rPr lang="nl-BE" smtClean="0"/>
              <a:t>4</a:t>
            </a:fld>
            <a:endParaRPr lang="nl-BE"/>
          </a:p>
        </p:txBody>
      </p:sp>
    </p:spTree>
    <p:extLst>
      <p:ext uri="{BB962C8B-B14F-4D97-AF65-F5344CB8AC3E}">
        <p14:creationId xmlns:p14="http://schemas.microsoft.com/office/powerpoint/2010/main" val="16371102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D829B-E330-E737-B4A6-6C4072BAAD6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CC0954A-2145-E19A-6B38-07D19CC2F01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C08D92A-CDAC-6331-AADD-2FBFC3CCA508}"/>
              </a:ext>
            </a:extLst>
          </p:cNvPr>
          <p:cNvSpPr>
            <a:spLocks noGrp="1"/>
          </p:cNvSpPr>
          <p:nvPr>
            <p:ph type="body" idx="1"/>
          </p:nvPr>
        </p:nvSpPr>
        <p:spPr/>
        <p:txBody>
          <a:bodyPr/>
          <a:lstStyle/>
          <a:p>
            <a:r>
              <a:rPr lang="nl-BE"/>
              <a:t>Geef de leerlingen even bedenktij</a:t>
            </a:r>
            <a:r>
              <a:rPr lang="nl-BE" baseline="0"/>
              <a:t>d om het antwoord te vinden.</a:t>
            </a:r>
          </a:p>
          <a:p>
            <a:pPr defTabSz="965972">
              <a:defRPr/>
            </a:pPr>
            <a:r>
              <a:rPr lang="nl-BE" baseline="0"/>
              <a:t>(</a:t>
            </a:r>
            <a:r>
              <a:rPr lang="nl-BE"/>
              <a:t>Antwoord = </a:t>
            </a:r>
            <a:r>
              <a:rPr lang="nl-BE" b="1"/>
              <a:t>C </a:t>
            </a:r>
            <a:r>
              <a:rPr lang="nl-BE" baseline="0">
                <a:sym typeface="Wingdings" panose="05000000000000000000" pitchFamily="2" charset="2"/>
              </a:rPr>
              <a:t></a:t>
            </a:r>
            <a:r>
              <a:rPr lang="nl-BE" b="1" baseline="0">
                <a:solidFill>
                  <a:srgbClr val="FF0000"/>
                </a:solidFill>
              </a:rPr>
              <a:t> bij klikken komt antwoord op scherm</a:t>
            </a:r>
            <a:r>
              <a:rPr lang="nl-BE" baseline="0"/>
              <a:t>)</a:t>
            </a:r>
          </a:p>
          <a:p>
            <a:endParaRPr lang="nl-BE"/>
          </a:p>
          <a:p>
            <a:r>
              <a:rPr lang="nl-BE"/>
              <a:t>Talent </a:t>
            </a:r>
            <a:r>
              <a:rPr lang="nl-BE" baseline="0">
                <a:sym typeface="Wingdings" panose="05000000000000000000" pitchFamily="2" charset="2"/>
              </a:rPr>
              <a:t></a:t>
            </a:r>
            <a:r>
              <a:rPr lang="nl-BE"/>
              <a:t> Ruimtelijk inzicht</a:t>
            </a:r>
          </a:p>
          <a:p>
            <a:endParaRPr lang="nl-BE"/>
          </a:p>
          <a:p>
            <a:r>
              <a:rPr lang="nl-NL" b="0"/>
              <a:t>“Iemand die ruimtelijk inzicht heeft, kan gemakkelijk puzzels oplossen en ruimtes en oppervlaktes goed schatten.”</a:t>
            </a:r>
          </a:p>
          <a:p>
            <a:r>
              <a:rPr lang="nl-NL" b="0"/>
              <a:t>“Wie van jullie puzzelt er bijvoorbeeld graag? En wie heeft al eens een </a:t>
            </a:r>
            <a:r>
              <a:rPr lang="nl-NL" b="0" err="1"/>
              <a:t>Rubiks</a:t>
            </a:r>
            <a:r>
              <a:rPr lang="nl-NL" b="0"/>
              <a:t> kubus kunnen oplossen? Kan je ook al fietsend goed afstanden inschatten en bijsturen? Wie tekent er graag in 3D op de computer?”</a:t>
            </a:r>
          </a:p>
          <a:p>
            <a:endParaRPr lang="nl-BE"/>
          </a:p>
          <a:p>
            <a:endParaRPr lang="nl-BE"/>
          </a:p>
        </p:txBody>
      </p:sp>
      <p:sp>
        <p:nvSpPr>
          <p:cNvPr id="4" name="Tijdelijke aanduiding voor dianummer 3">
            <a:extLst>
              <a:ext uri="{FF2B5EF4-FFF2-40B4-BE49-F238E27FC236}">
                <a16:creationId xmlns:a16="http://schemas.microsoft.com/office/drawing/2014/main" id="{87B96759-7C29-A834-AAA4-0BCB4B727DF2}"/>
              </a:ext>
            </a:extLst>
          </p:cNvPr>
          <p:cNvSpPr>
            <a:spLocks noGrp="1"/>
          </p:cNvSpPr>
          <p:nvPr>
            <p:ph type="sldNum" sz="quarter" idx="5"/>
          </p:nvPr>
        </p:nvSpPr>
        <p:spPr/>
        <p:txBody>
          <a:bodyPr/>
          <a:lstStyle/>
          <a:p>
            <a:fld id="{4249E27F-5467-4231-8AC3-9E8D2AB2F5E0}" type="slidenum">
              <a:rPr lang="nl-BE" smtClean="0"/>
              <a:t>40</a:t>
            </a:fld>
            <a:endParaRPr lang="nl-BE"/>
          </a:p>
        </p:txBody>
      </p:sp>
    </p:spTree>
    <p:extLst>
      <p:ext uri="{BB962C8B-B14F-4D97-AF65-F5344CB8AC3E}">
        <p14:creationId xmlns:p14="http://schemas.microsoft.com/office/powerpoint/2010/main" val="1640669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889CE-CA9B-7101-A731-FD3DF173827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A79E4A3-B8ED-0DED-6AB2-C1B80CAF967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AFFF50E-1361-196E-538A-575BEF833980}"/>
              </a:ext>
            </a:extLst>
          </p:cNvPr>
          <p:cNvSpPr>
            <a:spLocks noGrp="1"/>
          </p:cNvSpPr>
          <p:nvPr>
            <p:ph type="body" idx="1"/>
          </p:nvPr>
        </p:nvSpPr>
        <p:spPr/>
        <p:txBody>
          <a:bodyPr/>
          <a:lstStyle/>
          <a:p>
            <a:r>
              <a:rPr lang="nl-BE"/>
              <a:t>Welke talent missen de personen op de 2 cartoons? (Volgende cartoon bij klikken)</a:t>
            </a:r>
            <a:br>
              <a:rPr lang="nl-BE"/>
            </a:br>
            <a:br>
              <a:rPr lang="nl-BE"/>
            </a:br>
            <a:r>
              <a:rPr lang="nl-BE"/>
              <a:t>“Stel je voor dat deze jobs zeer strikt waren in het opvolgen van hun uren of taken. Er zouden veel problemen zijn. Kan je er enkele bedenken?”</a:t>
            </a:r>
          </a:p>
          <a:p>
            <a:r>
              <a:rPr lang="nl-BE"/>
              <a:t>(bv. met nat haar naar huis moeten gaan van de kapper, of een scheef kapsel als die zich moest haasten,  voor een gesloten deur staan als je te laat in de kinderopvang bent, geen extraatjes op verjaardagen omdat dit niet in het vaste dagschema past, …)</a:t>
            </a:r>
          </a:p>
          <a:p>
            <a:r>
              <a:rPr lang="nl-BE"/>
              <a:t>“Soms veranderen</a:t>
            </a:r>
            <a:r>
              <a:rPr lang="nl-BE" baseline="0"/>
              <a:t> er zaken in je leven, verwacht of onverwacht. Om je goed te kunnen aanpassen moet je … zijn?”</a:t>
            </a:r>
          </a:p>
          <a:p>
            <a:endParaRPr lang="nl-BE" baseline="0"/>
          </a:p>
          <a:p>
            <a:r>
              <a:rPr lang="nl-BE" baseline="0"/>
              <a:t>Talent </a:t>
            </a:r>
            <a:r>
              <a:rPr lang="nl-BE" baseline="0">
                <a:sym typeface="Wingdings" panose="05000000000000000000" pitchFamily="2" charset="2"/>
              </a:rPr>
              <a:t></a:t>
            </a:r>
            <a:r>
              <a:rPr lang="nl-BE" baseline="0"/>
              <a:t> Flexibel</a:t>
            </a:r>
          </a:p>
          <a:p>
            <a:endParaRPr lang="nl-BE" baseline="0"/>
          </a:p>
          <a:p>
            <a:r>
              <a:rPr lang="nl-NL" b="0"/>
              <a:t>“Flexibel gaat hier niet over een lenig lichaam, maar over vlot en snel omgaan met verandering. </a:t>
            </a:r>
          </a:p>
          <a:p>
            <a:r>
              <a:rPr lang="nl-NL" b="0"/>
              <a:t>Iemand die flexibel is, kan dingen doen die je niet zelf gepland hebt of ook eens met iemand nieuw samenwerken.”</a:t>
            </a:r>
          </a:p>
          <a:p>
            <a:r>
              <a:rPr lang="nl-BE" sz="1300">
                <a:solidFill>
                  <a:schemeClr val="accent5"/>
                </a:solidFill>
              </a:rPr>
              <a:t>“Wie geeft zelf een voorbeeldje waarbij je flexibel moest zijn?”</a:t>
            </a:r>
          </a:p>
          <a:p>
            <a:r>
              <a:rPr lang="nl-BE" baseline="0"/>
              <a:t>(Bv. kleine flexibiliteit: met een nieuwe gsm leren werken, met andere mensen een groepswerk doen, een nieuwe oppas krijgen, ….</a:t>
            </a:r>
          </a:p>
          <a:p>
            <a:r>
              <a:rPr lang="nl-BE" baseline="0"/>
              <a:t>Grote flexibiliteit: met het gezin verhuizen naar Amerika – nieuwe school, nieuw huis, nieuwe vrienden maken, …)</a:t>
            </a:r>
            <a:endParaRPr lang="nl-BE"/>
          </a:p>
          <a:p>
            <a:endParaRPr lang="nl-BE" b="0"/>
          </a:p>
          <a:p>
            <a:endParaRPr lang="nl-BE"/>
          </a:p>
          <a:p>
            <a:endParaRPr lang="nl-BE" baseline="0"/>
          </a:p>
          <a:p>
            <a:endParaRPr lang="nl-BE"/>
          </a:p>
        </p:txBody>
      </p:sp>
      <p:sp>
        <p:nvSpPr>
          <p:cNvPr id="4" name="Tijdelijke aanduiding voor dianummer 3">
            <a:extLst>
              <a:ext uri="{FF2B5EF4-FFF2-40B4-BE49-F238E27FC236}">
                <a16:creationId xmlns:a16="http://schemas.microsoft.com/office/drawing/2014/main" id="{051BC2EF-AFF9-46F7-E6F7-E9CE21AD80D3}"/>
              </a:ext>
            </a:extLst>
          </p:cNvPr>
          <p:cNvSpPr>
            <a:spLocks noGrp="1"/>
          </p:cNvSpPr>
          <p:nvPr>
            <p:ph type="sldNum" sz="quarter" idx="5"/>
          </p:nvPr>
        </p:nvSpPr>
        <p:spPr/>
        <p:txBody>
          <a:bodyPr/>
          <a:lstStyle/>
          <a:p>
            <a:fld id="{4249E27F-5467-4231-8AC3-9E8D2AB2F5E0}" type="slidenum">
              <a:rPr lang="nl-BE" smtClean="0"/>
              <a:t>41</a:t>
            </a:fld>
            <a:endParaRPr lang="nl-BE"/>
          </a:p>
        </p:txBody>
      </p:sp>
    </p:spTree>
    <p:extLst>
      <p:ext uri="{BB962C8B-B14F-4D97-AF65-F5344CB8AC3E}">
        <p14:creationId xmlns:p14="http://schemas.microsoft.com/office/powerpoint/2010/main" val="30060603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661F9-97DA-030A-8C72-8C4D728D9E0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14FD346-1B89-BEF0-B45C-184F174CCAF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0114E8C-093D-8EC3-EE0D-2D353498F681}"/>
              </a:ext>
            </a:extLst>
          </p:cNvPr>
          <p:cNvSpPr>
            <a:spLocks noGrp="1"/>
          </p:cNvSpPr>
          <p:nvPr>
            <p:ph type="body" idx="1"/>
          </p:nvPr>
        </p:nvSpPr>
        <p:spPr/>
        <p:txBody>
          <a:bodyPr/>
          <a:lstStyle/>
          <a:p>
            <a:r>
              <a:rPr lang="nl-BE" baseline="0"/>
              <a:t>Laat de leerlingen over de vraag nadenken. Je kan ook vragen wie ze hier zien.</a:t>
            </a:r>
          </a:p>
          <a:p>
            <a:r>
              <a:rPr lang="nl-BE" baseline="0"/>
              <a:t>Antwoord ‘wie zie je’ = werfleider met witte helm (blauwe helm zijn technici), leider van de jeugdbeweging, leerkracht op school, een voetbal coach,</a:t>
            </a:r>
            <a:r>
              <a:rPr lang="nl-BE" sz="1600" baseline="0"/>
              <a:t>… </a:t>
            </a:r>
            <a:endParaRPr lang="nl-BE" baseline="0"/>
          </a:p>
          <a:p>
            <a:endParaRPr lang="nl-BE" baseline="0"/>
          </a:p>
          <a:p>
            <a:r>
              <a:rPr lang="nl-BE" baseline="0"/>
              <a:t>Antwoord ‘gemeenschappelijk’ = deze mensen hebben een leidersrol, zijn verantwoordelijk voor andere mensen. </a:t>
            </a:r>
          </a:p>
          <a:p>
            <a:pPr defTabSz="965972">
              <a:defRPr/>
            </a:pPr>
            <a:r>
              <a:rPr lang="nl-BE" u="sng" baseline="0"/>
              <a:t>Extra</a:t>
            </a:r>
            <a:r>
              <a:rPr lang="nl-BE" baseline="0"/>
              <a:t>: </a:t>
            </a:r>
            <a:r>
              <a:rPr lang="nl-NL" baseline="0"/>
              <a:t>Verschil: Een baas zegt wat een ander moet doen en stelt zich boven de anderen. Een leider zegt wat er moet gebeuren maar helpt mee (samen).</a:t>
            </a:r>
            <a:endParaRPr lang="nl-BE" baseline="0"/>
          </a:p>
          <a:p>
            <a:endParaRPr lang="nl-BE" baseline="0"/>
          </a:p>
          <a:p>
            <a:r>
              <a:rPr lang="nl-BE" baseline="0"/>
              <a:t>Talent </a:t>
            </a:r>
            <a:r>
              <a:rPr lang="nl-BE" baseline="0">
                <a:sym typeface="Wingdings" panose="05000000000000000000" pitchFamily="2" charset="2"/>
              </a:rPr>
              <a:t></a:t>
            </a:r>
            <a:r>
              <a:rPr lang="nl-BE" baseline="0"/>
              <a:t> Leiderschap</a:t>
            </a:r>
          </a:p>
          <a:p>
            <a:endParaRPr lang="nl-BE"/>
          </a:p>
          <a:p>
            <a:r>
              <a:rPr lang="nl-NL" b="0"/>
              <a:t>“Leiderschap is een talent voor wie graag de organisatie opneemt en grote beslissingen kan nemen.</a:t>
            </a:r>
          </a:p>
          <a:p>
            <a:r>
              <a:rPr lang="nl-NL" b="0" i="0" baseline="0"/>
              <a:t>“Wie neemt de leiding in groepswerk, wie beslist wat er wordt gespeeld op de speelplaats, wie kan goed overzicht bewaren over een groep …?”</a:t>
            </a:r>
          </a:p>
          <a:p>
            <a:r>
              <a:rPr lang="nl-BE" baseline="0"/>
              <a:t>“Wat moet een goede leider of leidster volgens jullie kunnen?” (taken verdelen, overzicht bewaren, alles goed uitleggen, zich kunnen inleven …)</a:t>
            </a:r>
          </a:p>
          <a:p>
            <a:endParaRPr lang="nl-BE"/>
          </a:p>
          <a:p>
            <a:endParaRPr lang="nl-BE"/>
          </a:p>
        </p:txBody>
      </p:sp>
      <p:sp>
        <p:nvSpPr>
          <p:cNvPr id="4" name="Tijdelijke aanduiding voor dianummer 3">
            <a:extLst>
              <a:ext uri="{FF2B5EF4-FFF2-40B4-BE49-F238E27FC236}">
                <a16:creationId xmlns:a16="http://schemas.microsoft.com/office/drawing/2014/main" id="{A805B2B4-D3ED-D3C5-913B-05FFBC16AFE0}"/>
              </a:ext>
            </a:extLst>
          </p:cNvPr>
          <p:cNvSpPr>
            <a:spLocks noGrp="1"/>
          </p:cNvSpPr>
          <p:nvPr>
            <p:ph type="sldNum" sz="quarter" idx="5"/>
          </p:nvPr>
        </p:nvSpPr>
        <p:spPr/>
        <p:txBody>
          <a:bodyPr/>
          <a:lstStyle/>
          <a:p>
            <a:fld id="{4249E27F-5467-4231-8AC3-9E8D2AB2F5E0}" type="slidenum">
              <a:rPr lang="nl-BE" smtClean="0"/>
              <a:t>42</a:t>
            </a:fld>
            <a:endParaRPr lang="nl-BE"/>
          </a:p>
        </p:txBody>
      </p:sp>
    </p:spTree>
    <p:extLst>
      <p:ext uri="{BB962C8B-B14F-4D97-AF65-F5344CB8AC3E}">
        <p14:creationId xmlns:p14="http://schemas.microsoft.com/office/powerpoint/2010/main" val="22152927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E1794-1FDA-3492-E5BF-A894371D370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37EEC31-A0D2-0BBC-B477-861A422A4DB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297802F-7BFB-87F6-E56B-F221E027FFB8}"/>
              </a:ext>
            </a:extLst>
          </p:cNvPr>
          <p:cNvSpPr>
            <a:spLocks noGrp="1"/>
          </p:cNvSpPr>
          <p:nvPr>
            <p:ph type="body" idx="1"/>
          </p:nvPr>
        </p:nvSpPr>
        <p:spPr/>
        <p:txBody>
          <a:bodyPr/>
          <a:lstStyle/>
          <a:p>
            <a:r>
              <a:rPr lang="nl-BE" sz="1300"/>
              <a:t>Waarom is het ontdekken van je talenten nu eigenlijk belangrijk? </a:t>
            </a:r>
          </a:p>
          <a:p>
            <a:r>
              <a:rPr lang="nl-BE" sz="1300"/>
              <a:t>Het helpt je bij het kiezen van een hobby, maar ook bij een studiekeuze of bij het kiezen van een beroep. En dat zijn belangrijke keuzes, want ze bepalen mee of je gelukkig bent en plezier haalt uit wat je doet.  </a:t>
            </a:r>
            <a:br>
              <a:rPr lang="nl-BE" sz="1300"/>
            </a:br>
            <a:br>
              <a:rPr lang="nl-BE" sz="1300"/>
            </a:br>
            <a:r>
              <a:rPr lang="nl-BE" sz="1300"/>
              <a:t>Gelukkig sta je hierin niet alleen. Ook ouders, leerkrachten, mensen van het CLB, vrienden, familie … kunnen je helpen kiezen.</a:t>
            </a:r>
            <a:endParaRPr lang="nl-NL"/>
          </a:p>
          <a:p>
            <a:endParaRPr lang="nl-BE"/>
          </a:p>
        </p:txBody>
      </p:sp>
      <p:sp>
        <p:nvSpPr>
          <p:cNvPr id="4" name="Tijdelijke aanduiding voor dianummer 3">
            <a:extLst>
              <a:ext uri="{FF2B5EF4-FFF2-40B4-BE49-F238E27FC236}">
                <a16:creationId xmlns:a16="http://schemas.microsoft.com/office/drawing/2014/main" id="{39BC5CBD-12E1-C291-553A-6BA07C62FED9}"/>
              </a:ext>
            </a:extLst>
          </p:cNvPr>
          <p:cNvSpPr>
            <a:spLocks noGrp="1"/>
          </p:cNvSpPr>
          <p:nvPr>
            <p:ph type="sldNum" sz="quarter" idx="5"/>
          </p:nvPr>
        </p:nvSpPr>
        <p:spPr/>
        <p:txBody>
          <a:bodyPr/>
          <a:lstStyle/>
          <a:p>
            <a:fld id="{4249E27F-5467-4231-8AC3-9E8D2AB2F5E0}" type="slidenum">
              <a:rPr lang="nl-BE" smtClean="0"/>
              <a:t>43</a:t>
            </a:fld>
            <a:endParaRPr lang="nl-BE"/>
          </a:p>
        </p:txBody>
      </p:sp>
    </p:spTree>
    <p:extLst>
      <p:ext uri="{BB962C8B-B14F-4D97-AF65-F5344CB8AC3E}">
        <p14:creationId xmlns:p14="http://schemas.microsoft.com/office/powerpoint/2010/main" val="15617916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6F8D4-63A0-3656-3813-B7BA0D67FCC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1E6F705-6467-FA8E-FCAC-BBDB1CF6F4F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2F1ACED-52D5-9B90-6AC6-EB7E4DC3EDF7}"/>
              </a:ext>
            </a:extLst>
          </p:cNvPr>
          <p:cNvSpPr>
            <a:spLocks noGrp="1"/>
          </p:cNvSpPr>
          <p:nvPr>
            <p:ph type="body" idx="1"/>
          </p:nvPr>
        </p:nvSpPr>
        <p:spPr/>
        <p:txBody>
          <a:bodyPr/>
          <a:lstStyle/>
          <a:p>
            <a:r>
              <a:rPr lang="nl-BE" sz="1300"/>
              <a:t>Talenten kunnen verschillen, afhankelijk van de context. Laat de leerlingen dit ervaren door kort even enkele vragen te stellen over jezelf. </a:t>
            </a:r>
          </a:p>
          <a:p>
            <a:r>
              <a:rPr lang="nl-BE" sz="1300"/>
              <a:t>“Wat weet je over mij als leerkracht? Denk maar heel breed: naast mijn job als leerkracht doe ik ook andere dingen. Denk maar aan: gezin, hobby’s, vrije tijd, sport ...”</a:t>
            </a:r>
          </a:p>
          <a:p>
            <a:r>
              <a:rPr lang="nl-BE" sz="1300"/>
              <a:t> “Welke talenten zou ik gebruiken in die situatie/context?”</a:t>
            </a:r>
            <a:br>
              <a:rPr lang="nl-BE" sz="1300"/>
            </a:br>
            <a:endParaRPr lang="nl-BE" sz="1300"/>
          </a:p>
          <a:p>
            <a:r>
              <a:rPr lang="nl-BE" sz="1300"/>
              <a:t>Voorbeelden:  Leerkracht </a:t>
            </a:r>
            <a:r>
              <a:rPr lang="nl-BE" sz="1300">
                <a:sym typeface="Wingdings" pitchFamily="2" charset="2"/>
              </a:rPr>
              <a:t></a:t>
            </a:r>
            <a:r>
              <a:rPr lang="nl-BE" sz="1300"/>
              <a:t> leiderschap</a:t>
            </a:r>
          </a:p>
          <a:p>
            <a:r>
              <a:rPr lang="nl-BE" sz="1300"/>
              <a:t>Ouder </a:t>
            </a:r>
            <a:r>
              <a:rPr lang="nl-BE" sz="1300">
                <a:sym typeface="Wingdings" pitchFamily="2" charset="2"/>
              </a:rPr>
              <a:t></a:t>
            </a:r>
            <a:r>
              <a:rPr lang="nl-BE" sz="1300"/>
              <a:t> zorgzaam</a:t>
            </a:r>
          </a:p>
          <a:p>
            <a:r>
              <a:rPr lang="nl-BE" sz="1300"/>
              <a:t>Tennis </a:t>
            </a:r>
            <a:r>
              <a:rPr lang="nl-BE" sz="1300">
                <a:sym typeface="Wingdings" pitchFamily="2" charset="2"/>
              </a:rPr>
              <a:t></a:t>
            </a:r>
            <a:r>
              <a:rPr lang="nl-BE" sz="1300"/>
              <a:t> actief</a:t>
            </a:r>
          </a:p>
          <a:p>
            <a:r>
              <a:rPr lang="nl-BE" sz="1300"/>
              <a:t>Graag uitstapjes doen met vrienden </a:t>
            </a:r>
            <a:r>
              <a:rPr lang="nl-BE" sz="1300">
                <a:sym typeface="Wingdings" pitchFamily="2" charset="2"/>
              </a:rPr>
              <a:t></a:t>
            </a:r>
            <a:r>
              <a:rPr lang="nl-BE" sz="1300"/>
              <a:t> sociaal</a:t>
            </a:r>
          </a:p>
          <a:p>
            <a:r>
              <a:rPr lang="nl-BE" sz="1300"/>
              <a:t>Moestuin onderhouden </a:t>
            </a:r>
            <a:r>
              <a:rPr lang="nl-BE" sz="1300">
                <a:sym typeface="Wingdings" pitchFamily="2" charset="2"/>
              </a:rPr>
              <a:t></a:t>
            </a:r>
            <a:r>
              <a:rPr lang="nl-BE" sz="1300"/>
              <a:t> zorgzaam voor milieu</a:t>
            </a:r>
          </a:p>
          <a:p>
            <a:r>
              <a:rPr lang="nl-BE" sz="1300"/>
              <a:t>Schilderen </a:t>
            </a:r>
            <a:r>
              <a:rPr lang="nl-BE" sz="1300">
                <a:sym typeface="Wingdings" pitchFamily="2" charset="2"/>
              </a:rPr>
              <a:t></a:t>
            </a:r>
            <a:r>
              <a:rPr lang="nl-BE" sz="1300"/>
              <a:t> creatief</a:t>
            </a:r>
          </a:p>
          <a:p>
            <a:endParaRPr lang="nl-NL"/>
          </a:p>
          <a:p>
            <a:endParaRPr lang="nl-BE"/>
          </a:p>
        </p:txBody>
      </p:sp>
      <p:sp>
        <p:nvSpPr>
          <p:cNvPr id="4" name="Tijdelijke aanduiding voor dianummer 3">
            <a:extLst>
              <a:ext uri="{FF2B5EF4-FFF2-40B4-BE49-F238E27FC236}">
                <a16:creationId xmlns:a16="http://schemas.microsoft.com/office/drawing/2014/main" id="{143485EB-2A20-61F4-46EC-5CF29F1C285A}"/>
              </a:ext>
            </a:extLst>
          </p:cNvPr>
          <p:cNvSpPr>
            <a:spLocks noGrp="1"/>
          </p:cNvSpPr>
          <p:nvPr>
            <p:ph type="sldNum" sz="quarter" idx="5"/>
          </p:nvPr>
        </p:nvSpPr>
        <p:spPr/>
        <p:txBody>
          <a:bodyPr/>
          <a:lstStyle/>
          <a:p>
            <a:fld id="{4249E27F-5467-4231-8AC3-9E8D2AB2F5E0}" type="slidenum">
              <a:rPr lang="nl-BE" smtClean="0"/>
              <a:t>44</a:t>
            </a:fld>
            <a:endParaRPr lang="nl-BE"/>
          </a:p>
        </p:txBody>
      </p:sp>
    </p:spTree>
    <p:extLst>
      <p:ext uri="{BB962C8B-B14F-4D97-AF65-F5344CB8AC3E}">
        <p14:creationId xmlns:p14="http://schemas.microsoft.com/office/powerpoint/2010/main" val="35231037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F143B-C516-8D22-07C2-BF87CF0BE4E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7F9FBED-F963-769E-781B-80A2399E3E1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636947E-0DF7-3C98-D8AB-8BADC6F28E7D}"/>
              </a:ext>
            </a:extLst>
          </p:cNvPr>
          <p:cNvSpPr>
            <a:spLocks noGrp="1"/>
          </p:cNvSpPr>
          <p:nvPr>
            <p:ph type="body" idx="1"/>
          </p:nvPr>
        </p:nvSpPr>
        <p:spPr/>
        <p:txBody>
          <a:bodyPr/>
          <a:lstStyle/>
          <a:p>
            <a:r>
              <a:rPr lang="nl-NL"/>
              <a:t>“We bespraken daarnet al dat je talenten kunnen verschillen naargelang de situatie. Kies voor jezelf 4 talenten die je wat uitgebreider zal uitwerken.”</a:t>
            </a:r>
          </a:p>
          <a:p>
            <a:r>
              <a:rPr lang="nl-NL" i="1"/>
              <a:t>Dit kunnen 4 toptalenten zijn, maar dit kunnen ook 3 toptalenten + 1 groei-talent zijn. Daarbij mogen leerlingen omschrijven hoe ze er nog in kunnen groeien.</a:t>
            </a:r>
          </a:p>
          <a:p>
            <a:endParaRPr lang="nl-NL" i="1"/>
          </a:p>
          <a:p>
            <a:r>
              <a:rPr lang="nl-NL" i="0"/>
              <a:t>“Geef een voorbeeldje per context hoe je dat talent gebruikt.” </a:t>
            </a:r>
            <a:br>
              <a:rPr lang="nl-NL" i="0"/>
            </a:br>
            <a:r>
              <a:rPr lang="nl-NL" i="0"/>
              <a:t>Thuis – in je vrije tijd – op school – bij een beroep (het beroep pas aanvullen na het bezoek aan Het Beroepenhuis). </a:t>
            </a:r>
          </a:p>
          <a:p>
            <a:endParaRPr lang="nl-NL" i="0"/>
          </a:p>
          <a:p>
            <a:r>
              <a:rPr lang="nl-NL" i="0"/>
              <a:t>Zie </a:t>
            </a:r>
            <a:r>
              <a:rPr lang="nl-NL" i="0" err="1"/>
              <a:t>Bijlage_OpBezoekNaarHetBeroepenhuis</a:t>
            </a:r>
            <a:r>
              <a:rPr lang="nl-NL" i="0"/>
              <a:t>, pagina 3.</a:t>
            </a:r>
          </a:p>
          <a:p>
            <a:endParaRPr lang="nl-NL" i="0"/>
          </a:p>
          <a:p>
            <a:pPr defTabSz="965972">
              <a:defRPr/>
            </a:pPr>
            <a:r>
              <a:rPr lang="nl-NL"/>
              <a:t>Een voorbeeld (na klikken). </a:t>
            </a:r>
          </a:p>
          <a:p>
            <a:endParaRPr lang="nl-NL" i="0"/>
          </a:p>
          <a:p>
            <a:endParaRPr lang="nl-BE"/>
          </a:p>
        </p:txBody>
      </p:sp>
      <p:sp>
        <p:nvSpPr>
          <p:cNvPr id="4" name="Tijdelijke aanduiding voor dianummer 3">
            <a:extLst>
              <a:ext uri="{FF2B5EF4-FFF2-40B4-BE49-F238E27FC236}">
                <a16:creationId xmlns:a16="http://schemas.microsoft.com/office/drawing/2014/main" id="{3FE4F77A-419A-8573-3526-CBC769A9382F}"/>
              </a:ext>
            </a:extLst>
          </p:cNvPr>
          <p:cNvSpPr>
            <a:spLocks noGrp="1"/>
          </p:cNvSpPr>
          <p:nvPr>
            <p:ph type="sldNum" sz="quarter" idx="5"/>
          </p:nvPr>
        </p:nvSpPr>
        <p:spPr/>
        <p:txBody>
          <a:bodyPr/>
          <a:lstStyle/>
          <a:p>
            <a:fld id="{4249E27F-5467-4231-8AC3-9E8D2AB2F5E0}" type="slidenum">
              <a:rPr lang="nl-BE" smtClean="0"/>
              <a:t>45</a:t>
            </a:fld>
            <a:endParaRPr lang="nl-BE"/>
          </a:p>
        </p:txBody>
      </p:sp>
    </p:spTree>
    <p:extLst>
      <p:ext uri="{BB962C8B-B14F-4D97-AF65-F5344CB8AC3E}">
        <p14:creationId xmlns:p14="http://schemas.microsoft.com/office/powerpoint/2010/main" val="9465159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7F17D-F63A-FCFD-B854-2A738665B4F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276AF7E-4BF7-F3FD-CED9-9309F6FFB23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FCF264A-13E4-9242-579A-2DFC644F1536}"/>
              </a:ext>
            </a:extLst>
          </p:cNvPr>
          <p:cNvSpPr>
            <a:spLocks noGrp="1"/>
          </p:cNvSpPr>
          <p:nvPr>
            <p:ph type="body" idx="1"/>
          </p:nvPr>
        </p:nvSpPr>
        <p:spPr/>
        <p:txBody>
          <a:bodyPr/>
          <a:lstStyle/>
          <a:p>
            <a:pPr defTabSz="965972">
              <a:defRPr/>
            </a:pPr>
            <a:r>
              <a:rPr lang="nl-BE" sz="1300"/>
              <a:t>We zullen dus een hoop beroepen leren kennen en aan de hand van korte opdrachtjes eens testen of jullie daar de juiste talenten voor hebben. </a:t>
            </a:r>
          </a:p>
          <a:p>
            <a:pPr defTabSz="965972">
              <a:defRPr/>
            </a:pPr>
            <a:endParaRPr lang="nl-BE" sz="1300"/>
          </a:p>
          <a:p>
            <a:pPr defTabSz="965972">
              <a:defRPr/>
            </a:pPr>
            <a:r>
              <a:rPr lang="nl-BE" sz="1300"/>
              <a:t>Beroepen worden ingedeeld in sectoren: een sector is een groep van beroepen die bij elkaar horen.</a:t>
            </a:r>
          </a:p>
          <a:p>
            <a:endParaRPr lang="nl-NL"/>
          </a:p>
          <a:p>
            <a:pPr defTabSz="965972">
              <a:defRPr/>
            </a:pPr>
            <a:endParaRPr lang="nl-NL"/>
          </a:p>
          <a:p>
            <a:endParaRPr lang="nl-BE"/>
          </a:p>
        </p:txBody>
      </p:sp>
      <p:sp>
        <p:nvSpPr>
          <p:cNvPr id="4" name="Tijdelijke aanduiding voor dianummer 3">
            <a:extLst>
              <a:ext uri="{FF2B5EF4-FFF2-40B4-BE49-F238E27FC236}">
                <a16:creationId xmlns:a16="http://schemas.microsoft.com/office/drawing/2014/main" id="{0E78C9B1-8125-9439-FE37-1DD0CDC7FD6C}"/>
              </a:ext>
            </a:extLst>
          </p:cNvPr>
          <p:cNvSpPr>
            <a:spLocks noGrp="1"/>
          </p:cNvSpPr>
          <p:nvPr>
            <p:ph type="sldNum" sz="quarter" idx="5"/>
          </p:nvPr>
        </p:nvSpPr>
        <p:spPr/>
        <p:txBody>
          <a:bodyPr/>
          <a:lstStyle/>
          <a:p>
            <a:fld id="{4249E27F-5467-4231-8AC3-9E8D2AB2F5E0}" type="slidenum">
              <a:rPr lang="nl-BE" smtClean="0"/>
              <a:t>46</a:t>
            </a:fld>
            <a:endParaRPr lang="nl-BE"/>
          </a:p>
        </p:txBody>
      </p:sp>
    </p:spTree>
    <p:extLst>
      <p:ext uri="{BB962C8B-B14F-4D97-AF65-F5344CB8AC3E}">
        <p14:creationId xmlns:p14="http://schemas.microsoft.com/office/powerpoint/2010/main" val="37815741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C4618-D5E6-B36E-00C8-A08CF28108E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1E43B6B-635A-1058-A7B0-6FF40179C2B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978241F-CA37-FA8D-EE8F-1748F1D7089B}"/>
              </a:ext>
            </a:extLst>
          </p:cNvPr>
          <p:cNvSpPr>
            <a:spLocks noGrp="1"/>
          </p:cNvSpPr>
          <p:nvPr>
            <p:ph type="body" idx="1"/>
          </p:nvPr>
        </p:nvSpPr>
        <p:spPr/>
        <p:txBody>
          <a:bodyPr/>
          <a:lstStyle/>
          <a:p>
            <a:pPr marL="0" marR="0" lvl="0" indent="0" algn="l" defTabSz="965972"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In Het Beroepenhuis leren jullie 10 sectoren kennen. We leren ze kennen via een online opdracht.</a:t>
            </a:r>
          </a:p>
          <a:p>
            <a:pPr defTabSz="965972">
              <a:defRPr/>
            </a:pPr>
            <a:endParaRPr lang="nl-BE" sz="1300" dirty="0"/>
          </a:p>
          <a:p>
            <a:pPr defTabSz="965972">
              <a:defRPr/>
            </a:pPr>
            <a:r>
              <a:rPr lang="nl-BE" sz="1300" dirty="0"/>
              <a:t>Gebruik deze QR-code (of klik op de link) om naar een online </a:t>
            </a:r>
            <a:r>
              <a:rPr lang="nl-BE" sz="1300" dirty="0" err="1"/>
              <a:t>learning</a:t>
            </a:r>
            <a:r>
              <a:rPr lang="nl-BE" sz="1300" dirty="0"/>
              <a:t>-app te gaan. Leerlingen kunnen dit individueel doen ofwel gezamenlijk aan het bord. </a:t>
            </a:r>
          </a:p>
          <a:p>
            <a:pPr defTabSz="965972">
              <a:defRPr/>
            </a:pPr>
            <a:r>
              <a:rPr lang="nl-BE" sz="1300" dirty="0"/>
              <a:t>Verbindoefening op sectoren en beroepen.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a:solidFill>
                  <a:srgbClr val="00B0F0"/>
                </a:solidFill>
                <a:latin typeface="Calibri" panose="020F0502020204030204" pitchFamily="34" charset="0"/>
                <a:hlinkClick r:id="rId3"/>
              </a:rPr>
              <a:t>https://learningapps.org/display?v=pwian6gjn25</a:t>
            </a:r>
            <a:endParaRPr lang="nl-NL" sz="900">
              <a:solidFill>
                <a:srgbClr val="00B0F0"/>
              </a:solidFill>
              <a:latin typeface="Calibri" panose="020F0502020204030204" pitchFamily="34" charset="0"/>
            </a:endParaRPr>
          </a:p>
          <a:p>
            <a:endParaRPr lang="nl-BE" dirty="0"/>
          </a:p>
        </p:txBody>
      </p:sp>
      <p:sp>
        <p:nvSpPr>
          <p:cNvPr id="4" name="Tijdelijke aanduiding voor dianummer 3">
            <a:extLst>
              <a:ext uri="{FF2B5EF4-FFF2-40B4-BE49-F238E27FC236}">
                <a16:creationId xmlns:a16="http://schemas.microsoft.com/office/drawing/2014/main" id="{E9268E68-A709-DA4E-FBD7-130477085C39}"/>
              </a:ext>
            </a:extLst>
          </p:cNvPr>
          <p:cNvSpPr>
            <a:spLocks noGrp="1"/>
          </p:cNvSpPr>
          <p:nvPr>
            <p:ph type="sldNum" sz="quarter" idx="5"/>
          </p:nvPr>
        </p:nvSpPr>
        <p:spPr/>
        <p:txBody>
          <a:bodyPr/>
          <a:lstStyle/>
          <a:p>
            <a:fld id="{4249E27F-5467-4231-8AC3-9E8D2AB2F5E0}" type="slidenum">
              <a:rPr lang="nl-BE" smtClean="0"/>
              <a:t>47</a:t>
            </a:fld>
            <a:endParaRPr lang="nl-BE"/>
          </a:p>
        </p:txBody>
      </p:sp>
    </p:spTree>
    <p:extLst>
      <p:ext uri="{BB962C8B-B14F-4D97-AF65-F5344CB8AC3E}">
        <p14:creationId xmlns:p14="http://schemas.microsoft.com/office/powerpoint/2010/main" val="2552194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B891A-9DC2-F2BB-34A7-6EC88B9943A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D3A939C-480C-FD34-8B40-BA7BF0A40BF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5499FBF-8BE2-CB45-FF54-9C62E0E3B453}"/>
              </a:ext>
            </a:extLst>
          </p:cNvPr>
          <p:cNvSpPr>
            <a:spLocks noGrp="1"/>
          </p:cNvSpPr>
          <p:nvPr>
            <p:ph type="body" idx="1"/>
          </p:nvPr>
        </p:nvSpPr>
        <p:spPr/>
        <p:txBody>
          <a:bodyPr/>
          <a:lstStyle/>
          <a:p>
            <a:r>
              <a:rPr lang="nl-BE"/>
              <a:t>Deze 10 sectoren leren jullie beter kennen in Het Beroepenhuis. </a:t>
            </a:r>
          </a:p>
          <a:p>
            <a:r>
              <a:rPr lang="nl-BE"/>
              <a:t>Er bestaan natuurlijk nog meer sectoren dan deze die in Het Beroepenhuis aan bod komen. </a:t>
            </a:r>
            <a:br>
              <a:rPr lang="nl-BE"/>
            </a:br>
            <a:r>
              <a:rPr lang="nl-BE"/>
              <a:t>Op de volgende slides zal je steeds 6 afbeeldingen zien van beroepen die voorkomen in die bepaalde sector. </a:t>
            </a:r>
          </a:p>
        </p:txBody>
      </p:sp>
      <p:sp>
        <p:nvSpPr>
          <p:cNvPr id="4" name="Tijdelijke aanduiding voor dianummer 3">
            <a:extLst>
              <a:ext uri="{FF2B5EF4-FFF2-40B4-BE49-F238E27FC236}">
                <a16:creationId xmlns:a16="http://schemas.microsoft.com/office/drawing/2014/main" id="{18DBB17E-F21E-40DF-C85C-16E9C39F1656}"/>
              </a:ext>
            </a:extLst>
          </p:cNvPr>
          <p:cNvSpPr>
            <a:spLocks noGrp="1"/>
          </p:cNvSpPr>
          <p:nvPr>
            <p:ph type="sldNum" sz="quarter" idx="5"/>
          </p:nvPr>
        </p:nvSpPr>
        <p:spPr/>
        <p:txBody>
          <a:bodyPr/>
          <a:lstStyle/>
          <a:p>
            <a:fld id="{4249E27F-5467-4231-8AC3-9E8D2AB2F5E0}" type="slidenum">
              <a:rPr lang="nl-BE" smtClean="0"/>
              <a:t>48</a:t>
            </a:fld>
            <a:endParaRPr lang="nl-BE"/>
          </a:p>
        </p:txBody>
      </p:sp>
    </p:spTree>
    <p:extLst>
      <p:ext uri="{BB962C8B-B14F-4D97-AF65-F5344CB8AC3E}">
        <p14:creationId xmlns:p14="http://schemas.microsoft.com/office/powerpoint/2010/main" val="13912099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F36CF-0FFA-3F80-AFCD-6E3AC78F0ED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DAB98EE-9C21-149B-9840-72BD335681D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324F068-4F45-4E7A-E85F-BEC35E7AA70B}"/>
              </a:ext>
            </a:extLst>
          </p:cNvPr>
          <p:cNvSpPr>
            <a:spLocks noGrp="1"/>
          </p:cNvSpPr>
          <p:nvPr>
            <p:ph type="body" idx="1"/>
          </p:nvPr>
        </p:nvSpPr>
        <p:spPr/>
        <p:txBody>
          <a:bodyPr/>
          <a:lstStyle/>
          <a:p>
            <a:r>
              <a:rPr lang="nl-NL"/>
              <a:t>Horeca – Dit is een sector die bestaat uit 3 onderdelen: </a:t>
            </a:r>
          </a:p>
          <a:p>
            <a:endParaRPr lang="nl-NL"/>
          </a:p>
          <a:p>
            <a:r>
              <a:rPr lang="nl-NL"/>
              <a:t>Ho = hotel</a:t>
            </a:r>
          </a:p>
          <a:p>
            <a:r>
              <a:rPr lang="nl-NL"/>
              <a:t>Re = restaurant</a:t>
            </a:r>
          </a:p>
          <a:p>
            <a:r>
              <a:rPr lang="nl-NL"/>
              <a:t>Ca = café</a:t>
            </a:r>
            <a:br>
              <a:rPr lang="nl-NL"/>
            </a:br>
            <a:endParaRPr lang="nl-NL"/>
          </a:p>
          <a:p>
            <a:r>
              <a:rPr lang="nl-BE"/>
              <a:t>Rij 1: Hotelmanager, receptionist</a:t>
            </a:r>
          </a:p>
          <a:p>
            <a:r>
              <a:rPr lang="nl-BE"/>
              <a:t>Rij 2: Kelner, chef-kok</a:t>
            </a:r>
          </a:p>
          <a:p>
            <a:r>
              <a:rPr lang="nl-BE"/>
              <a:t>Rij 3: </a:t>
            </a:r>
            <a:r>
              <a:rPr lang="nl-BE" err="1"/>
              <a:t>Barista</a:t>
            </a:r>
            <a:r>
              <a:rPr lang="nl-BE"/>
              <a:t>, barpersoneel</a:t>
            </a:r>
          </a:p>
        </p:txBody>
      </p:sp>
      <p:sp>
        <p:nvSpPr>
          <p:cNvPr id="4" name="Tijdelijke aanduiding voor dianummer 3">
            <a:extLst>
              <a:ext uri="{FF2B5EF4-FFF2-40B4-BE49-F238E27FC236}">
                <a16:creationId xmlns:a16="http://schemas.microsoft.com/office/drawing/2014/main" id="{A52EA338-7105-4945-AB8E-7E5E88DDE553}"/>
              </a:ext>
            </a:extLst>
          </p:cNvPr>
          <p:cNvSpPr>
            <a:spLocks noGrp="1"/>
          </p:cNvSpPr>
          <p:nvPr>
            <p:ph type="sldNum" sz="quarter" idx="5"/>
          </p:nvPr>
        </p:nvSpPr>
        <p:spPr/>
        <p:txBody>
          <a:bodyPr/>
          <a:lstStyle/>
          <a:p>
            <a:fld id="{4249E27F-5467-4231-8AC3-9E8D2AB2F5E0}" type="slidenum">
              <a:rPr lang="nl-BE" smtClean="0"/>
              <a:t>49</a:t>
            </a:fld>
            <a:endParaRPr lang="nl-BE"/>
          </a:p>
        </p:txBody>
      </p:sp>
    </p:spTree>
    <p:extLst>
      <p:ext uri="{BB962C8B-B14F-4D97-AF65-F5344CB8AC3E}">
        <p14:creationId xmlns:p14="http://schemas.microsoft.com/office/powerpoint/2010/main" val="3230512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5975D-3D5C-C5E3-3409-78873A764A1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8336D91-E336-BF16-0786-01FD6DBE863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0DC7CC8-BB9D-79B7-F43D-87ED02210C20}"/>
              </a:ext>
            </a:extLst>
          </p:cNvPr>
          <p:cNvSpPr>
            <a:spLocks noGrp="1"/>
          </p:cNvSpPr>
          <p:nvPr>
            <p:ph type="body" idx="1"/>
          </p:nvPr>
        </p:nvSpPr>
        <p:spPr/>
        <p:txBody>
          <a:bodyPr/>
          <a:lstStyle/>
          <a:p>
            <a:pPr defTabSz="965972">
              <a:defRPr/>
            </a:pPr>
            <a:r>
              <a:rPr lang="nl-BE" sz="1300"/>
              <a:t>Om je talenten te ontdekken, is het een goed idee om vooral veel dingen uit te proberen en te kijken wat je leuk vindt en waar je goed in bent. Steek je hand op als je de volgende dingen al eens uitprobeerde: (ga naar de volgende slide)</a:t>
            </a:r>
            <a:endParaRPr lang="nl-NL"/>
          </a:p>
          <a:p>
            <a:endParaRPr lang="nl-BE"/>
          </a:p>
        </p:txBody>
      </p:sp>
      <p:sp>
        <p:nvSpPr>
          <p:cNvPr id="4" name="Tijdelijke aanduiding voor dianummer 3">
            <a:extLst>
              <a:ext uri="{FF2B5EF4-FFF2-40B4-BE49-F238E27FC236}">
                <a16:creationId xmlns:a16="http://schemas.microsoft.com/office/drawing/2014/main" id="{8DC847A2-0993-E227-47DF-16DD1AD1D9B2}"/>
              </a:ext>
            </a:extLst>
          </p:cNvPr>
          <p:cNvSpPr>
            <a:spLocks noGrp="1"/>
          </p:cNvSpPr>
          <p:nvPr>
            <p:ph type="sldNum" sz="quarter" idx="5"/>
          </p:nvPr>
        </p:nvSpPr>
        <p:spPr/>
        <p:txBody>
          <a:bodyPr/>
          <a:lstStyle/>
          <a:p>
            <a:fld id="{4249E27F-5467-4231-8AC3-9E8D2AB2F5E0}" type="slidenum">
              <a:rPr lang="nl-BE" smtClean="0"/>
              <a:t>5</a:t>
            </a:fld>
            <a:endParaRPr lang="nl-BE"/>
          </a:p>
        </p:txBody>
      </p:sp>
    </p:spTree>
    <p:extLst>
      <p:ext uri="{BB962C8B-B14F-4D97-AF65-F5344CB8AC3E}">
        <p14:creationId xmlns:p14="http://schemas.microsoft.com/office/powerpoint/2010/main" val="19533384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6C1A7-EA69-E4EE-B477-E195360E0E0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72DA2A7-A067-F7BC-8EFD-D7511D3A1DE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1C0E380-E934-27AC-AB6A-41DAE47FE719}"/>
              </a:ext>
            </a:extLst>
          </p:cNvPr>
          <p:cNvSpPr>
            <a:spLocks noGrp="1"/>
          </p:cNvSpPr>
          <p:nvPr>
            <p:ph type="body" idx="1"/>
          </p:nvPr>
        </p:nvSpPr>
        <p:spPr/>
        <p:txBody>
          <a:bodyPr/>
          <a:lstStyle/>
          <a:p>
            <a:r>
              <a:rPr lang="nl-NL"/>
              <a:t>Voedingsindustrie – dit gaat over fabrieken waar ze grote hoeveelheden eten/drinken maken (massaproductie).</a:t>
            </a:r>
          </a:p>
          <a:p>
            <a:endParaRPr lang="nl-BE"/>
          </a:p>
          <a:p>
            <a:r>
              <a:rPr lang="nl-BE"/>
              <a:t>Rij 1: Industrieel bakker, industrieel chocolatier</a:t>
            </a:r>
          </a:p>
          <a:p>
            <a:pPr defTabSz="965972">
              <a:defRPr/>
            </a:pPr>
            <a:r>
              <a:rPr lang="nl-BE"/>
              <a:t>Rij 2: Kwaliteitsverantwoordelijke, </a:t>
            </a:r>
            <a:r>
              <a:rPr lang="nl-BE" sz="1800" b="0" i="0">
                <a:solidFill>
                  <a:srgbClr val="000000"/>
                </a:solidFill>
                <a:effectLst/>
                <a:latin typeface="Calibri" panose="020F0502020204030204" pitchFamily="34" charset="0"/>
              </a:rPr>
              <a:t>expert in aroma’s en geuren </a:t>
            </a:r>
          </a:p>
          <a:p>
            <a:pPr defTabSz="965972">
              <a:defRPr/>
            </a:pPr>
            <a:r>
              <a:rPr lang="nl-BE"/>
              <a:t>Rij 3: Fooddesigner, productieoperator voeding</a:t>
            </a:r>
          </a:p>
        </p:txBody>
      </p:sp>
      <p:sp>
        <p:nvSpPr>
          <p:cNvPr id="4" name="Tijdelijke aanduiding voor dianummer 3">
            <a:extLst>
              <a:ext uri="{FF2B5EF4-FFF2-40B4-BE49-F238E27FC236}">
                <a16:creationId xmlns:a16="http://schemas.microsoft.com/office/drawing/2014/main" id="{E6F508FC-B8C0-F96C-DA50-BA99341F1058}"/>
              </a:ext>
            </a:extLst>
          </p:cNvPr>
          <p:cNvSpPr>
            <a:spLocks noGrp="1"/>
          </p:cNvSpPr>
          <p:nvPr>
            <p:ph type="sldNum" sz="quarter" idx="5"/>
          </p:nvPr>
        </p:nvSpPr>
        <p:spPr/>
        <p:txBody>
          <a:bodyPr/>
          <a:lstStyle/>
          <a:p>
            <a:fld id="{4249E27F-5467-4231-8AC3-9E8D2AB2F5E0}" type="slidenum">
              <a:rPr lang="nl-BE" smtClean="0"/>
              <a:t>50</a:t>
            </a:fld>
            <a:endParaRPr lang="nl-BE"/>
          </a:p>
        </p:txBody>
      </p:sp>
    </p:spTree>
    <p:extLst>
      <p:ext uri="{BB962C8B-B14F-4D97-AF65-F5344CB8AC3E}">
        <p14:creationId xmlns:p14="http://schemas.microsoft.com/office/powerpoint/2010/main" val="3182864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93886-40F2-F29B-3A9B-2756DC9853B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E2292FA-A1C9-016B-B3B8-1068AC66795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2D05B6B-5AD4-85A0-A4C8-635854789FF7}"/>
              </a:ext>
            </a:extLst>
          </p:cNvPr>
          <p:cNvSpPr>
            <a:spLocks noGrp="1"/>
          </p:cNvSpPr>
          <p:nvPr>
            <p:ph type="body" idx="1"/>
          </p:nvPr>
        </p:nvSpPr>
        <p:spPr/>
        <p:txBody>
          <a:bodyPr/>
          <a:lstStyle/>
          <a:p>
            <a:pPr defTabSz="965972">
              <a:defRPr/>
            </a:pPr>
            <a:r>
              <a:rPr lang="nl-NL"/>
              <a:t>Bouw – een sector waarin mensen huizen/constructies bouwen, er plannen voor uit tekenen etc. </a:t>
            </a:r>
          </a:p>
          <a:p>
            <a:pPr defTabSz="965972">
              <a:defRPr/>
            </a:pPr>
            <a:endParaRPr lang="nl-NL"/>
          </a:p>
          <a:p>
            <a:r>
              <a:rPr lang="nl-BE"/>
              <a:t>Rij 1: Metselaar, sanitair installateur</a:t>
            </a:r>
          </a:p>
          <a:p>
            <a:r>
              <a:rPr lang="nl-BE"/>
              <a:t>Rij 2: Architect, schrijnwerker</a:t>
            </a:r>
            <a:endParaRPr lang="nl-BE" b="0" i="0">
              <a:solidFill>
                <a:srgbClr val="283121"/>
              </a:solidFill>
              <a:effectLst/>
              <a:latin typeface="Verdana" panose="020B0604030504040204" pitchFamily="34" charset="0"/>
            </a:endParaRPr>
          </a:p>
          <a:p>
            <a:r>
              <a:rPr lang="nl-BE"/>
              <a:t>Rij 3: </a:t>
            </a:r>
            <a:r>
              <a:rPr lang="nl-BE" err="1"/>
              <a:t>Bouwplaatsmachinist</a:t>
            </a:r>
            <a:r>
              <a:rPr lang="nl-BE"/>
              <a:t>, </a:t>
            </a:r>
            <a:r>
              <a:rPr lang="nl-BE" err="1"/>
              <a:t>dakwerker</a:t>
            </a:r>
            <a:endParaRPr lang="nl-BE"/>
          </a:p>
          <a:p>
            <a:endParaRPr lang="nl-BE"/>
          </a:p>
        </p:txBody>
      </p:sp>
      <p:sp>
        <p:nvSpPr>
          <p:cNvPr id="4" name="Tijdelijke aanduiding voor dianummer 3">
            <a:extLst>
              <a:ext uri="{FF2B5EF4-FFF2-40B4-BE49-F238E27FC236}">
                <a16:creationId xmlns:a16="http://schemas.microsoft.com/office/drawing/2014/main" id="{4492DA4A-EE4F-66B4-2CAD-6B6CEB331A73}"/>
              </a:ext>
            </a:extLst>
          </p:cNvPr>
          <p:cNvSpPr>
            <a:spLocks noGrp="1"/>
          </p:cNvSpPr>
          <p:nvPr>
            <p:ph type="sldNum" sz="quarter" idx="5"/>
          </p:nvPr>
        </p:nvSpPr>
        <p:spPr/>
        <p:txBody>
          <a:bodyPr/>
          <a:lstStyle/>
          <a:p>
            <a:fld id="{4249E27F-5467-4231-8AC3-9E8D2AB2F5E0}" type="slidenum">
              <a:rPr lang="nl-BE" smtClean="0"/>
              <a:t>51</a:t>
            </a:fld>
            <a:endParaRPr lang="nl-BE"/>
          </a:p>
        </p:txBody>
      </p:sp>
    </p:spTree>
    <p:extLst>
      <p:ext uri="{BB962C8B-B14F-4D97-AF65-F5344CB8AC3E}">
        <p14:creationId xmlns:p14="http://schemas.microsoft.com/office/powerpoint/2010/main" val="5822632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9EE5C-8D69-2932-7690-59874CB8B18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5686B54-86DB-6FE1-3691-C91F458BFE6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28619CC-3206-EED4-67B8-511C048ECD13}"/>
              </a:ext>
            </a:extLst>
          </p:cNvPr>
          <p:cNvSpPr>
            <a:spLocks noGrp="1"/>
          </p:cNvSpPr>
          <p:nvPr>
            <p:ph type="body" idx="1"/>
          </p:nvPr>
        </p:nvSpPr>
        <p:spPr/>
        <p:txBody>
          <a:bodyPr/>
          <a:lstStyle/>
          <a:p>
            <a:pPr defTabSz="965972">
              <a:defRPr/>
            </a:pPr>
            <a:r>
              <a:rPr lang="nl-NL"/>
              <a:t>Kapper &amp; schoonheidsspecialist – een sector waarin de verzorging van mensen centraal staat. </a:t>
            </a:r>
          </a:p>
          <a:p>
            <a:pPr defTabSz="965972">
              <a:defRPr/>
            </a:pPr>
            <a:endParaRPr lang="nl-NL"/>
          </a:p>
          <a:p>
            <a:r>
              <a:rPr lang="nl-BE"/>
              <a:t>Rij 1: </a:t>
            </a:r>
            <a:r>
              <a:rPr lang="nl-NL"/>
              <a:t>Schoonheidsspecialist, kapper</a:t>
            </a:r>
          </a:p>
          <a:p>
            <a:r>
              <a:rPr lang="nl-BE"/>
              <a:t>Rij 2: </a:t>
            </a:r>
            <a:r>
              <a:rPr lang="nl-NL"/>
              <a:t>Nagelstylist</a:t>
            </a:r>
            <a:r>
              <a:rPr lang="nl-BE"/>
              <a:t>, </a:t>
            </a:r>
            <a:r>
              <a:rPr lang="nl-NL"/>
              <a:t>tattoo artiest</a:t>
            </a:r>
          </a:p>
          <a:p>
            <a:r>
              <a:rPr lang="nl-BE"/>
              <a:t>Rij 3: </a:t>
            </a:r>
            <a:r>
              <a:rPr lang="nl-NL"/>
              <a:t>Barbier, masseur</a:t>
            </a:r>
          </a:p>
        </p:txBody>
      </p:sp>
      <p:sp>
        <p:nvSpPr>
          <p:cNvPr id="4" name="Tijdelijke aanduiding voor dianummer 3">
            <a:extLst>
              <a:ext uri="{FF2B5EF4-FFF2-40B4-BE49-F238E27FC236}">
                <a16:creationId xmlns:a16="http://schemas.microsoft.com/office/drawing/2014/main" id="{F70BF27F-DFB5-2E9C-1E6D-2ECEB35A579B}"/>
              </a:ext>
            </a:extLst>
          </p:cNvPr>
          <p:cNvSpPr>
            <a:spLocks noGrp="1"/>
          </p:cNvSpPr>
          <p:nvPr>
            <p:ph type="sldNum" sz="quarter" idx="5"/>
          </p:nvPr>
        </p:nvSpPr>
        <p:spPr/>
        <p:txBody>
          <a:bodyPr/>
          <a:lstStyle/>
          <a:p>
            <a:fld id="{4249E27F-5467-4231-8AC3-9E8D2AB2F5E0}" type="slidenum">
              <a:rPr lang="nl-BE" smtClean="0"/>
              <a:t>52</a:t>
            </a:fld>
            <a:endParaRPr lang="nl-BE"/>
          </a:p>
        </p:txBody>
      </p:sp>
    </p:spTree>
    <p:extLst>
      <p:ext uri="{BB962C8B-B14F-4D97-AF65-F5344CB8AC3E}">
        <p14:creationId xmlns:p14="http://schemas.microsoft.com/office/powerpoint/2010/main" val="38305747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BD7B8-B389-C198-EB68-78C9F1FE3CC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EC8240C-06AD-1A10-73CC-84E85C6F7EE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D7E2C15-482D-F2AE-EA65-407FECC3380A}"/>
              </a:ext>
            </a:extLst>
          </p:cNvPr>
          <p:cNvSpPr>
            <a:spLocks noGrp="1"/>
          </p:cNvSpPr>
          <p:nvPr>
            <p:ph type="body" idx="1"/>
          </p:nvPr>
        </p:nvSpPr>
        <p:spPr/>
        <p:txBody>
          <a:bodyPr/>
          <a:lstStyle/>
          <a:p>
            <a:r>
              <a:rPr lang="nl-NL"/>
              <a:t>Chemie, kunststoffen &amp; life-</a:t>
            </a:r>
            <a:r>
              <a:rPr lang="nl-NL" err="1"/>
              <a:t>sciences</a:t>
            </a:r>
            <a:r>
              <a:rPr lang="nl-NL"/>
              <a:t> – in deze sector wordt veel onderzoek uitgevoerd naar planten, mensen en dieren (levende wetenschappen), mensen in deze sector werken vaak in laboratoria. </a:t>
            </a:r>
          </a:p>
          <a:p>
            <a:endParaRPr lang="nl-NL"/>
          </a:p>
          <a:p>
            <a:r>
              <a:rPr lang="nl-NL"/>
              <a:t>Een synoniem voor kunststof = plastic. </a:t>
            </a:r>
          </a:p>
          <a:p>
            <a:endParaRPr lang="nl-NL"/>
          </a:p>
          <a:p>
            <a:r>
              <a:rPr lang="nl-BE"/>
              <a:t>Rij 1: </a:t>
            </a:r>
            <a:r>
              <a:rPr lang="nl-NL"/>
              <a:t>Onderzoeker, procesoperator</a:t>
            </a:r>
          </a:p>
          <a:p>
            <a:r>
              <a:rPr lang="nl-BE"/>
              <a:t>Rij 2: </a:t>
            </a:r>
            <a:r>
              <a:rPr lang="nl-NL"/>
              <a:t>Laborant, uitvinder</a:t>
            </a:r>
          </a:p>
          <a:p>
            <a:r>
              <a:rPr lang="nl-BE"/>
              <a:t>Rij 3: Bio-ingenieur</a:t>
            </a:r>
            <a:r>
              <a:rPr lang="nl-NL"/>
              <a:t>, kunststofverwerker</a:t>
            </a:r>
          </a:p>
          <a:p>
            <a:endParaRPr lang="nl-BE"/>
          </a:p>
        </p:txBody>
      </p:sp>
      <p:sp>
        <p:nvSpPr>
          <p:cNvPr id="4" name="Tijdelijke aanduiding voor dianummer 3">
            <a:extLst>
              <a:ext uri="{FF2B5EF4-FFF2-40B4-BE49-F238E27FC236}">
                <a16:creationId xmlns:a16="http://schemas.microsoft.com/office/drawing/2014/main" id="{6DACCAB9-FEB6-E992-CB04-DA75D709A859}"/>
              </a:ext>
            </a:extLst>
          </p:cNvPr>
          <p:cNvSpPr>
            <a:spLocks noGrp="1"/>
          </p:cNvSpPr>
          <p:nvPr>
            <p:ph type="sldNum" sz="quarter" idx="5"/>
          </p:nvPr>
        </p:nvSpPr>
        <p:spPr/>
        <p:txBody>
          <a:bodyPr/>
          <a:lstStyle/>
          <a:p>
            <a:fld id="{4249E27F-5467-4231-8AC3-9E8D2AB2F5E0}" type="slidenum">
              <a:rPr lang="nl-BE" smtClean="0"/>
              <a:t>53</a:t>
            </a:fld>
            <a:endParaRPr lang="nl-BE"/>
          </a:p>
        </p:txBody>
      </p:sp>
    </p:spTree>
    <p:extLst>
      <p:ext uri="{BB962C8B-B14F-4D97-AF65-F5344CB8AC3E}">
        <p14:creationId xmlns:p14="http://schemas.microsoft.com/office/powerpoint/2010/main" val="40270068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DFF0C-9C2D-7038-7E52-40D77D55E49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44669C1-B23B-79A3-CD2E-862F2A0551D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5B0FE78-97D3-06D5-8A6B-FBFBD7D711DD}"/>
              </a:ext>
            </a:extLst>
          </p:cNvPr>
          <p:cNvSpPr>
            <a:spLocks noGrp="1"/>
          </p:cNvSpPr>
          <p:nvPr>
            <p:ph type="body" idx="1"/>
          </p:nvPr>
        </p:nvSpPr>
        <p:spPr/>
        <p:txBody>
          <a:bodyPr/>
          <a:lstStyle/>
          <a:p>
            <a:r>
              <a:rPr lang="nl-NL"/>
              <a:t>Printmedia – De wereld van de drukkerijen. Hier worden onder andere kranten, tijdschriften, schoolboeken, tekeningen op kledij geprint. </a:t>
            </a:r>
          </a:p>
          <a:p>
            <a:endParaRPr lang="nl-NL"/>
          </a:p>
          <a:p>
            <a:r>
              <a:rPr lang="nl-BE"/>
              <a:t>Rij 1: </a:t>
            </a:r>
            <a:r>
              <a:rPr lang="nl-NL"/>
              <a:t>Printdesigner, drukwerkvoorbereider</a:t>
            </a:r>
          </a:p>
          <a:p>
            <a:r>
              <a:rPr lang="nl-BE"/>
              <a:t>Rij 2: </a:t>
            </a:r>
            <a:r>
              <a:rPr lang="nl-NL"/>
              <a:t>Drukker, drukwerkafwerker</a:t>
            </a:r>
          </a:p>
          <a:p>
            <a:r>
              <a:rPr lang="nl-BE"/>
              <a:t>Rij 3: </a:t>
            </a:r>
            <a:r>
              <a:rPr lang="nl-NL"/>
              <a:t>Orderbegeleider, onderhoudstechnicus </a:t>
            </a:r>
          </a:p>
          <a:p>
            <a:endParaRPr lang="nl-BE"/>
          </a:p>
        </p:txBody>
      </p:sp>
      <p:sp>
        <p:nvSpPr>
          <p:cNvPr id="4" name="Tijdelijke aanduiding voor dianummer 3">
            <a:extLst>
              <a:ext uri="{FF2B5EF4-FFF2-40B4-BE49-F238E27FC236}">
                <a16:creationId xmlns:a16="http://schemas.microsoft.com/office/drawing/2014/main" id="{807C9EB6-7E35-7978-E64C-061EA2871073}"/>
              </a:ext>
            </a:extLst>
          </p:cNvPr>
          <p:cNvSpPr>
            <a:spLocks noGrp="1"/>
          </p:cNvSpPr>
          <p:nvPr>
            <p:ph type="sldNum" sz="quarter" idx="5"/>
          </p:nvPr>
        </p:nvSpPr>
        <p:spPr/>
        <p:txBody>
          <a:bodyPr/>
          <a:lstStyle/>
          <a:p>
            <a:fld id="{4249E27F-5467-4231-8AC3-9E8D2AB2F5E0}" type="slidenum">
              <a:rPr lang="nl-BE" smtClean="0"/>
              <a:t>54</a:t>
            </a:fld>
            <a:endParaRPr lang="nl-BE"/>
          </a:p>
        </p:txBody>
      </p:sp>
    </p:spTree>
    <p:extLst>
      <p:ext uri="{BB962C8B-B14F-4D97-AF65-F5344CB8AC3E}">
        <p14:creationId xmlns:p14="http://schemas.microsoft.com/office/powerpoint/2010/main" val="27980323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767E76-0F7A-019D-5681-5490DADD1B7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4786676-EF83-73F8-AF13-0412D9114C3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AB43060-BAFC-28FA-7CD9-C67F900BB7CA}"/>
              </a:ext>
            </a:extLst>
          </p:cNvPr>
          <p:cNvSpPr>
            <a:spLocks noGrp="1"/>
          </p:cNvSpPr>
          <p:nvPr>
            <p:ph type="body" idx="1"/>
          </p:nvPr>
        </p:nvSpPr>
        <p:spPr/>
        <p:txBody>
          <a:bodyPr/>
          <a:lstStyle/>
          <a:p>
            <a:r>
              <a:rPr lang="nl-NL" err="1"/>
              <a:t>Social</a:t>
            </a:r>
            <a:r>
              <a:rPr lang="nl-NL"/>
              <a:t> </a:t>
            </a:r>
            <a:r>
              <a:rPr lang="nl-NL" err="1"/>
              <a:t>profit</a:t>
            </a:r>
            <a:r>
              <a:rPr lang="nl-NL"/>
              <a:t> – dit is de sociale sector/zorgsector in het Nederlands. In deze sector werk je met andere mensen en help je hen waar nodig. </a:t>
            </a:r>
          </a:p>
          <a:p>
            <a:endParaRPr lang="nl-NL"/>
          </a:p>
          <a:p>
            <a:r>
              <a:rPr lang="nl-BE"/>
              <a:t>Rij 1: </a:t>
            </a:r>
            <a:r>
              <a:rPr lang="nl-NL"/>
              <a:t>Gynaecoloog, kinderbegeleider</a:t>
            </a:r>
          </a:p>
          <a:p>
            <a:r>
              <a:rPr lang="nl-BE"/>
              <a:t>Rij 2: </a:t>
            </a:r>
            <a:r>
              <a:rPr lang="nl-NL"/>
              <a:t>Zorgkundige (woonzorgcentrum), verpleegkundige</a:t>
            </a:r>
          </a:p>
          <a:p>
            <a:r>
              <a:rPr lang="nl-BE"/>
              <a:t>Rij 3: </a:t>
            </a:r>
            <a:r>
              <a:rPr lang="nl-NL"/>
              <a:t>Kinesist, dokter</a:t>
            </a:r>
          </a:p>
        </p:txBody>
      </p:sp>
      <p:sp>
        <p:nvSpPr>
          <p:cNvPr id="4" name="Tijdelijke aanduiding voor dianummer 3">
            <a:extLst>
              <a:ext uri="{FF2B5EF4-FFF2-40B4-BE49-F238E27FC236}">
                <a16:creationId xmlns:a16="http://schemas.microsoft.com/office/drawing/2014/main" id="{69FF6136-B2DB-3C7A-F6AD-543AD5EDC5D9}"/>
              </a:ext>
            </a:extLst>
          </p:cNvPr>
          <p:cNvSpPr>
            <a:spLocks noGrp="1"/>
          </p:cNvSpPr>
          <p:nvPr>
            <p:ph type="sldNum" sz="quarter" idx="5"/>
          </p:nvPr>
        </p:nvSpPr>
        <p:spPr/>
        <p:txBody>
          <a:bodyPr/>
          <a:lstStyle/>
          <a:p>
            <a:fld id="{4249E27F-5467-4231-8AC3-9E8D2AB2F5E0}" type="slidenum">
              <a:rPr lang="nl-BE" smtClean="0"/>
              <a:t>55</a:t>
            </a:fld>
            <a:endParaRPr lang="nl-BE"/>
          </a:p>
        </p:txBody>
      </p:sp>
    </p:spTree>
    <p:extLst>
      <p:ext uri="{BB962C8B-B14F-4D97-AF65-F5344CB8AC3E}">
        <p14:creationId xmlns:p14="http://schemas.microsoft.com/office/powerpoint/2010/main" val="37190894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DB3C9-001F-57E9-2CA3-D9C57A0A2C6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D5F455E-084B-38F4-6402-5F4480F3F22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A36A799-A4EF-A85C-5A93-6D915CC44D7A}"/>
              </a:ext>
            </a:extLst>
          </p:cNvPr>
          <p:cNvSpPr>
            <a:spLocks noGrp="1"/>
          </p:cNvSpPr>
          <p:nvPr>
            <p:ph type="body" idx="1"/>
          </p:nvPr>
        </p:nvSpPr>
        <p:spPr/>
        <p:txBody>
          <a:bodyPr/>
          <a:lstStyle/>
          <a:p>
            <a:r>
              <a:rPr lang="nl-NL"/>
              <a:t>Haven &amp; binnenvaart – Deze sector gaat over alles wat te maken heeft </a:t>
            </a:r>
            <a:r>
              <a:rPr lang="nl-NL" b="0"/>
              <a:t>met schepen, vracht, waterwegen en havens.  </a:t>
            </a:r>
          </a:p>
          <a:p>
            <a:endParaRPr lang="nl-NL" b="0"/>
          </a:p>
          <a:p>
            <a:r>
              <a:rPr lang="nl-BE"/>
              <a:t>Rij 1: </a:t>
            </a:r>
            <a:r>
              <a:rPr lang="nl-NL"/>
              <a:t>Matroos, dokwerker</a:t>
            </a:r>
          </a:p>
          <a:p>
            <a:r>
              <a:rPr lang="nl-BE"/>
              <a:t>Rij 2: </a:t>
            </a:r>
            <a:r>
              <a:rPr lang="nl-NL"/>
              <a:t>Havenluitenant, loods</a:t>
            </a:r>
          </a:p>
          <a:p>
            <a:r>
              <a:rPr lang="nl-BE"/>
              <a:t>Rij 3: </a:t>
            </a:r>
            <a:r>
              <a:rPr lang="nl-BE" err="1"/>
              <a:t>Expeditiebediende</a:t>
            </a:r>
            <a:r>
              <a:rPr lang="nl-BE"/>
              <a:t>, kapitein</a:t>
            </a:r>
          </a:p>
        </p:txBody>
      </p:sp>
      <p:sp>
        <p:nvSpPr>
          <p:cNvPr id="4" name="Tijdelijke aanduiding voor dianummer 3">
            <a:extLst>
              <a:ext uri="{FF2B5EF4-FFF2-40B4-BE49-F238E27FC236}">
                <a16:creationId xmlns:a16="http://schemas.microsoft.com/office/drawing/2014/main" id="{7E3A38EA-EF4B-C7B5-3461-3B90660B486D}"/>
              </a:ext>
            </a:extLst>
          </p:cNvPr>
          <p:cNvSpPr>
            <a:spLocks noGrp="1"/>
          </p:cNvSpPr>
          <p:nvPr>
            <p:ph type="sldNum" sz="quarter" idx="5"/>
          </p:nvPr>
        </p:nvSpPr>
        <p:spPr/>
        <p:txBody>
          <a:bodyPr/>
          <a:lstStyle/>
          <a:p>
            <a:fld id="{4249E27F-5467-4231-8AC3-9E8D2AB2F5E0}" type="slidenum">
              <a:rPr lang="nl-BE" smtClean="0"/>
              <a:t>56</a:t>
            </a:fld>
            <a:endParaRPr lang="nl-BE"/>
          </a:p>
        </p:txBody>
      </p:sp>
    </p:spTree>
    <p:extLst>
      <p:ext uri="{BB962C8B-B14F-4D97-AF65-F5344CB8AC3E}">
        <p14:creationId xmlns:p14="http://schemas.microsoft.com/office/powerpoint/2010/main" val="31698122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7E52C-9F0A-26F6-5ACC-4094FA69AEB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04A9B32-A9CB-325D-A553-634E861EA5E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83407CA-34F0-B21E-0312-DC2889C85AF6}"/>
              </a:ext>
            </a:extLst>
          </p:cNvPr>
          <p:cNvSpPr>
            <a:spLocks noGrp="1"/>
          </p:cNvSpPr>
          <p:nvPr>
            <p:ph type="body" idx="1"/>
          </p:nvPr>
        </p:nvSpPr>
        <p:spPr/>
        <p:txBody>
          <a:bodyPr/>
          <a:lstStyle/>
          <a:p>
            <a:r>
              <a:rPr lang="nl-BE"/>
              <a:t>Metaal en technologie – dit is een sector waar mensen bouwen aan auto’s, computer, werken in grote metaalbedrijven,…</a:t>
            </a:r>
          </a:p>
          <a:p>
            <a:endParaRPr lang="nl-BE"/>
          </a:p>
          <a:p>
            <a:r>
              <a:rPr lang="nl-BE"/>
              <a:t>Rij 1: </a:t>
            </a:r>
            <a:r>
              <a:rPr lang="nl-NL" err="1"/>
              <a:t>Carrossier</a:t>
            </a:r>
            <a:r>
              <a:rPr lang="nl-NL"/>
              <a:t>, teamleader</a:t>
            </a:r>
          </a:p>
          <a:p>
            <a:r>
              <a:rPr lang="nl-BE"/>
              <a:t>Rij 2: </a:t>
            </a:r>
            <a:r>
              <a:rPr lang="nl-NL"/>
              <a:t>Lasser, technisch tekenaar</a:t>
            </a:r>
          </a:p>
          <a:p>
            <a:r>
              <a:rPr lang="nl-BE"/>
              <a:t>Rij 3: </a:t>
            </a:r>
            <a:r>
              <a:rPr lang="nl-NL"/>
              <a:t>productontwikkelaar, matrijzenbouwer</a:t>
            </a:r>
          </a:p>
        </p:txBody>
      </p:sp>
      <p:sp>
        <p:nvSpPr>
          <p:cNvPr id="4" name="Tijdelijke aanduiding voor dianummer 3">
            <a:extLst>
              <a:ext uri="{FF2B5EF4-FFF2-40B4-BE49-F238E27FC236}">
                <a16:creationId xmlns:a16="http://schemas.microsoft.com/office/drawing/2014/main" id="{783E4DDB-7371-9E94-EA18-0F35F70DFE8C}"/>
              </a:ext>
            </a:extLst>
          </p:cNvPr>
          <p:cNvSpPr>
            <a:spLocks noGrp="1"/>
          </p:cNvSpPr>
          <p:nvPr>
            <p:ph type="sldNum" sz="quarter" idx="5"/>
          </p:nvPr>
        </p:nvSpPr>
        <p:spPr/>
        <p:txBody>
          <a:bodyPr/>
          <a:lstStyle/>
          <a:p>
            <a:fld id="{4249E27F-5467-4231-8AC3-9E8D2AB2F5E0}" type="slidenum">
              <a:rPr lang="nl-BE" smtClean="0"/>
              <a:t>57</a:t>
            </a:fld>
            <a:endParaRPr lang="nl-BE"/>
          </a:p>
        </p:txBody>
      </p:sp>
    </p:spTree>
    <p:extLst>
      <p:ext uri="{BB962C8B-B14F-4D97-AF65-F5344CB8AC3E}">
        <p14:creationId xmlns:p14="http://schemas.microsoft.com/office/powerpoint/2010/main" val="276789821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8A700-4FC8-AF5F-4D99-15120047E3A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AF85CBD-126C-4F43-6FDB-200AFC244D5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DF56D15-53D9-6A23-9266-8ECE8A59781E}"/>
              </a:ext>
            </a:extLst>
          </p:cNvPr>
          <p:cNvSpPr>
            <a:spLocks noGrp="1"/>
          </p:cNvSpPr>
          <p:nvPr>
            <p:ph type="body" idx="1"/>
          </p:nvPr>
        </p:nvSpPr>
        <p:spPr/>
        <p:txBody>
          <a:bodyPr/>
          <a:lstStyle/>
          <a:p>
            <a:r>
              <a:rPr lang="nl-BE"/>
              <a:t>Transport en logistiek – </a:t>
            </a:r>
            <a:r>
              <a:rPr lang="nl-NL"/>
              <a:t>Transport is een ander woord voor vervoer. Het gaat over allerlei vervoersmiddelen en de producten die ze vervoeren van de ene plek naar de andere.</a:t>
            </a:r>
          </a:p>
          <a:p>
            <a:endParaRPr lang="nl-NL"/>
          </a:p>
          <a:p>
            <a:r>
              <a:rPr lang="nl-BE"/>
              <a:t>Rij 1: </a:t>
            </a:r>
            <a:r>
              <a:rPr lang="nl-NL"/>
              <a:t>Expediteur, vrachtwagenchauffeur</a:t>
            </a:r>
          </a:p>
          <a:p>
            <a:r>
              <a:rPr lang="nl-BE"/>
              <a:t>Rij 2: </a:t>
            </a:r>
            <a:r>
              <a:rPr lang="nl-NL"/>
              <a:t>Mecanicien, vorkheftruckbestuurder</a:t>
            </a:r>
          </a:p>
          <a:p>
            <a:r>
              <a:rPr lang="nl-BE"/>
              <a:t>Rij 3: </a:t>
            </a:r>
            <a:r>
              <a:rPr lang="nl-NL"/>
              <a:t>Magazijnmedewerker, </a:t>
            </a:r>
            <a:r>
              <a:rPr lang="nl-NL" err="1"/>
              <a:t>orderpicker</a:t>
            </a:r>
            <a:endParaRPr lang="nl-NL"/>
          </a:p>
        </p:txBody>
      </p:sp>
      <p:sp>
        <p:nvSpPr>
          <p:cNvPr id="4" name="Tijdelijke aanduiding voor dianummer 3">
            <a:extLst>
              <a:ext uri="{FF2B5EF4-FFF2-40B4-BE49-F238E27FC236}">
                <a16:creationId xmlns:a16="http://schemas.microsoft.com/office/drawing/2014/main" id="{30E0FA04-AA61-167C-CCB6-D99907E2AE61}"/>
              </a:ext>
            </a:extLst>
          </p:cNvPr>
          <p:cNvSpPr>
            <a:spLocks noGrp="1"/>
          </p:cNvSpPr>
          <p:nvPr>
            <p:ph type="sldNum" sz="quarter" idx="5"/>
          </p:nvPr>
        </p:nvSpPr>
        <p:spPr/>
        <p:txBody>
          <a:bodyPr/>
          <a:lstStyle/>
          <a:p>
            <a:fld id="{4249E27F-5467-4231-8AC3-9E8D2AB2F5E0}" type="slidenum">
              <a:rPr lang="nl-BE" smtClean="0"/>
              <a:t>58</a:t>
            </a:fld>
            <a:endParaRPr lang="nl-BE"/>
          </a:p>
        </p:txBody>
      </p:sp>
    </p:spTree>
    <p:extLst>
      <p:ext uri="{BB962C8B-B14F-4D97-AF65-F5344CB8AC3E}">
        <p14:creationId xmlns:p14="http://schemas.microsoft.com/office/powerpoint/2010/main" val="158624409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CCAE1A-92C6-A176-6336-8C3879DFA3C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F7DCC80-9C23-59D4-2D57-8421B0A4684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F339145-0D9A-D6C7-1258-25AC82AAEB67}"/>
              </a:ext>
            </a:extLst>
          </p:cNvPr>
          <p:cNvSpPr>
            <a:spLocks noGrp="1"/>
          </p:cNvSpPr>
          <p:nvPr>
            <p:ph type="body" idx="1"/>
          </p:nvPr>
        </p:nvSpPr>
        <p:spPr/>
        <p:txBody>
          <a:bodyPr/>
          <a:lstStyle/>
          <a:p>
            <a:endParaRPr lang="nl-BE" dirty="0"/>
          </a:p>
        </p:txBody>
      </p:sp>
      <p:sp>
        <p:nvSpPr>
          <p:cNvPr id="4" name="Tijdelijke aanduiding voor dianummer 3">
            <a:extLst>
              <a:ext uri="{FF2B5EF4-FFF2-40B4-BE49-F238E27FC236}">
                <a16:creationId xmlns:a16="http://schemas.microsoft.com/office/drawing/2014/main" id="{C66D07FE-50AA-8F5A-17CB-E42CD9040316}"/>
              </a:ext>
            </a:extLst>
          </p:cNvPr>
          <p:cNvSpPr>
            <a:spLocks noGrp="1"/>
          </p:cNvSpPr>
          <p:nvPr>
            <p:ph type="sldNum" sz="quarter" idx="5"/>
          </p:nvPr>
        </p:nvSpPr>
        <p:spPr/>
        <p:txBody>
          <a:bodyPr/>
          <a:lstStyle/>
          <a:p>
            <a:fld id="{4249E27F-5467-4231-8AC3-9E8D2AB2F5E0}" type="slidenum">
              <a:rPr lang="nl-BE" smtClean="0"/>
              <a:t>59</a:t>
            </a:fld>
            <a:endParaRPr lang="nl-BE"/>
          </a:p>
        </p:txBody>
      </p:sp>
    </p:spTree>
    <p:extLst>
      <p:ext uri="{BB962C8B-B14F-4D97-AF65-F5344CB8AC3E}">
        <p14:creationId xmlns:p14="http://schemas.microsoft.com/office/powerpoint/2010/main" val="3276427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kern="1200">
                <a:solidFill>
                  <a:schemeClr val="tx1"/>
                </a:solidFill>
                <a:effectLst/>
                <a:latin typeface="+mn-lt"/>
                <a:ea typeface="+mn-ea"/>
                <a:cs typeface="+mn-cs"/>
              </a:rPr>
              <a:t>“Wie deed er al eens wetenschappelijke proefjes?” </a:t>
            </a:r>
          </a:p>
          <a:p>
            <a:r>
              <a:rPr lang="nl-BE" sz="1200" i="1" kern="1200">
                <a:solidFill>
                  <a:schemeClr val="tx1"/>
                </a:solidFill>
                <a:effectLst/>
                <a:latin typeface="+mn-lt"/>
                <a:ea typeface="+mn-ea"/>
                <a:cs typeface="+mn-cs"/>
              </a:rPr>
              <a:t>Leerlingen steken hun hand in de lucht.</a:t>
            </a:r>
          </a:p>
          <a:p>
            <a:endParaRPr lang="nl-BE" sz="1200" kern="1200">
              <a:solidFill>
                <a:schemeClr val="tx1"/>
              </a:solidFill>
              <a:effectLst/>
              <a:latin typeface="+mn-lt"/>
              <a:ea typeface="+mn-ea"/>
              <a:cs typeface="+mn-cs"/>
            </a:endParaRPr>
          </a:p>
          <a:p>
            <a:r>
              <a:rPr lang="nl-BE" sz="1200" kern="1200">
                <a:solidFill>
                  <a:schemeClr val="tx1"/>
                </a:solidFill>
                <a:effectLst/>
                <a:latin typeface="+mn-lt"/>
                <a:ea typeface="+mn-ea"/>
                <a:cs typeface="+mn-cs"/>
              </a:rPr>
              <a:t>Dan weten jullie dat je zeer precies moet werken. Je hebt dan waarschijnlijk ook al veel bijgeleerd en kennis opgedaan door zelf onderzoekjes uit te voeren. </a:t>
            </a:r>
          </a:p>
          <a:p>
            <a:endParaRPr lang="nl-BE" sz="1200" b="1" i="1" kern="1200">
              <a:solidFill>
                <a:schemeClr val="tx1"/>
              </a:solidFill>
              <a:effectLst/>
              <a:latin typeface="+mn-lt"/>
              <a:ea typeface="+mn-ea"/>
              <a:cs typeface="+mn-cs"/>
            </a:endParaRPr>
          </a:p>
          <a:p>
            <a:r>
              <a:rPr lang="nl-BE" sz="1200" b="1" i="1" kern="1200">
                <a:solidFill>
                  <a:schemeClr val="tx1"/>
                </a:solidFill>
                <a:effectLst/>
                <a:latin typeface="+mn-lt"/>
                <a:ea typeface="+mn-ea"/>
                <a:cs typeface="+mn-cs"/>
              </a:rPr>
              <a:t>TIP:</a:t>
            </a:r>
            <a:r>
              <a:rPr lang="nl-BE" sz="1200" i="1" kern="1200">
                <a:solidFill>
                  <a:schemeClr val="tx1"/>
                </a:solidFill>
                <a:effectLst/>
                <a:latin typeface="+mn-lt"/>
                <a:ea typeface="+mn-ea"/>
                <a:cs typeface="+mn-cs"/>
              </a:rPr>
              <a:t> Laat de leerlingen raden welke talenten ze hiervoor gebruiken, of toon ze meteen:</a:t>
            </a:r>
            <a:endParaRPr lang="nl-BE" sz="1200" kern="1200">
              <a:solidFill>
                <a:schemeClr val="tx1"/>
              </a:solidFill>
              <a:effectLst/>
              <a:latin typeface="+mn-lt"/>
              <a:ea typeface="+mn-ea"/>
              <a:cs typeface="+mn-cs"/>
            </a:endParaRPr>
          </a:p>
          <a:p>
            <a:r>
              <a:rPr lang="nl-BE" sz="1200" kern="1200">
                <a:solidFill>
                  <a:schemeClr val="tx1"/>
                </a:solidFill>
                <a:effectLst/>
                <a:latin typeface="+mn-lt"/>
                <a:ea typeface="+mn-ea"/>
                <a:cs typeface="+mn-cs"/>
              </a:rPr>
              <a:t>1x klikken – “De talenten die je hiervoor nodig hebt zijn:”</a:t>
            </a:r>
          </a:p>
          <a:p>
            <a:r>
              <a:rPr lang="nl-BE" sz="1200" kern="1200">
                <a:solidFill>
                  <a:schemeClr val="tx1"/>
                </a:solidFill>
                <a:effectLst/>
                <a:latin typeface="+mn-lt"/>
                <a:ea typeface="+mn-ea"/>
                <a:cs typeface="+mn-cs"/>
              </a:rPr>
              <a:t>Leergierig </a:t>
            </a:r>
          </a:p>
          <a:p>
            <a:r>
              <a:rPr lang="nl-BE" sz="1200" kern="1200">
                <a:solidFill>
                  <a:schemeClr val="tx1"/>
                </a:solidFill>
                <a:effectLst/>
                <a:latin typeface="+mn-lt"/>
                <a:ea typeface="+mn-ea"/>
                <a:cs typeface="+mn-cs"/>
              </a:rPr>
              <a:t>Nauwkeurig </a:t>
            </a:r>
            <a:endParaRPr lang="nl-BE"/>
          </a:p>
        </p:txBody>
      </p:sp>
      <p:sp>
        <p:nvSpPr>
          <p:cNvPr id="4" name="Tijdelijke aanduiding voor dianummer 3"/>
          <p:cNvSpPr>
            <a:spLocks noGrp="1"/>
          </p:cNvSpPr>
          <p:nvPr>
            <p:ph type="sldNum" sz="quarter" idx="5"/>
          </p:nvPr>
        </p:nvSpPr>
        <p:spPr/>
        <p:txBody>
          <a:bodyPr/>
          <a:lstStyle/>
          <a:p>
            <a:fld id="{4249E27F-5467-4231-8AC3-9E8D2AB2F5E0}" type="slidenum">
              <a:rPr lang="nl-BE" smtClean="0"/>
              <a:t>6</a:t>
            </a:fld>
            <a:endParaRPr lang="nl-BE"/>
          </a:p>
        </p:txBody>
      </p:sp>
    </p:spTree>
    <p:extLst>
      <p:ext uri="{BB962C8B-B14F-4D97-AF65-F5344CB8AC3E}">
        <p14:creationId xmlns:p14="http://schemas.microsoft.com/office/powerpoint/2010/main" val="23494844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B148E-85FA-34C0-59BA-B2E3F105E5C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F7A62B1-F866-76E1-5E16-ADA49A9E996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1F5FD5F-2E6E-69F8-9FD0-CC1FED413A74}"/>
              </a:ext>
            </a:extLst>
          </p:cNvPr>
          <p:cNvSpPr>
            <a:spLocks noGrp="1"/>
          </p:cNvSpPr>
          <p:nvPr>
            <p:ph type="body" idx="1"/>
          </p:nvPr>
        </p:nvSpPr>
        <p:spPr/>
        <p:txBody>
          <a:bodyPr/>
          <a:lstStyle/>
          <a:p>
            <a:r>
              <a:rPr lang="nl-BE"/>
              <a:t>Deze 10 sectoren leren jullie beter kennen in Het Beroepenhuis. </a:t>
            </a:r>
          </a:p>
          <a:p>
            <a:r>
              <a:rPr lang="nl-BE"/>
              <a:t>Er bestaan natuurlijk nog meer sectoren dan deze die in Het Beroepenhuis aan bod komen. </a:t>
            </a:r>
            <a:br>
              <a:rPr lang="nl-BE"/>
            </a:br>
            <a:r>
              <a:rPr lang="nl-BE"/>
              <a:t>Op de volgende slides zal je steeds 6 afbeeldingen zien van beroepen die voorkomen in die bepaalde sector. </a:t>
            </a:r>
          </a:p>
        </p:txBody>
      </p:sp>
      <p:sp>
        <p:nvSpPr>
          <p:cNvPr id="4" name="Tijdelijke aanduiding voor dianummer 3">
            <a:extLst>
              <a:ext uri="{FF2B5EF4-FFF2-40B4-BE49-F238E27FC236}">
                <a16:creationId xmlns:a16="http://schemas.microsoft.com/office/drawing/2014/main" id="{E339C1E7-EB04-2F16-07BB-267486F72711}"/>
              </a:ext>
            </a:extLst>
          </p:cNvPr>
          <p:cNvSpPr>
            <a:spLocks noGrp="1"/>
          </p:cNvSpPr>
          <p:nvPr>
            <p:ph type="sldNum" sz="quarter" idx="5"/>
          </p:nvPr>
        </p:nvSpPr>
        <p:spPr/>
        <p:txBody>
          <a:bodyPr/>
          <a:lstStyle/>
          <a:p>
            <a:fld id="{4249E27F-5467-4231-8AC3-9E8D2AB2F5E0}" type="slidenum">
              <a:rPr lang="nl-BE" smtClean="0"/>
              <a:t>61</a:t>
            </a:fld>
            <a:endParaRPr lang="nl-BE"/>
          </a:p>
        </p:txBody>
      </p:sp>
    </p:spTree>
    <p:extLst>
      <p:ext uri="{BB962C8B-B14F-4D97-AF65-F5344CB8AC3E}">
        <p14:creationId xmlns:p14="http://schemas.microsoft.com/office/powerpoint/2010/main" val="25575239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6C81F-75F1-84F7-BB4A-69F75DB23DD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1A6BD95-6A53-7BD7-DB0C-B3AE659F45C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78B6E7D-6CD6-D715-EE88-5F27F9BB22D8}"/>
              </a:ext>
            </a:extLst>
          </p:cNvPr>
          <p:cNvSpPr>
            <a:spLocks noGrp="1"/>
          </p:cNvSpPr>
          <p:nvPr>
            <p:ph type="body" idx="1"/>
          </p:nvPr>
        </p:nvSpPr>
        <p:spPr/>
        <p:txBody>
          <a:bodyPr/>
          <a:lstStyle/>
          <a:p>
            <a:r>
              <a:rPr lang="nl-BE" sz="1200" kern="1200">
                <a:solidFill>
                  <a:schemeClr val="tx1"/>
                </a:solidFill>
                <a:effectLst/>
                <a:latin typeface="+mn-lt"/>
                <a:ea typeface="+mn-ea"/>
                <a:cs typeface="+mn-cs"/>
              </a:rPr>
              <a:t>“Wie heeft al eens iets gedaan met muziek?” </a:t>
            </a:r>
          </a:p>
          <a:p>
            <a:endParaRPr lang="nl-BE" sz="1200" kern="1200">
              <a:solidFill>
                <a:schemeClr val="tx1"/>
              </a:solidFill>
              <a:effectLst/>
              <a:latin typeface="+mn-lt"/>
              <a:ea typeface="+mn-ea"/>
              <a:cs typeface="+mn-cs"/>
            </a:endParaRPr>
          </a:p>
          <a:p>
            <a:r>
              <a:rPr lang="nl-BE" sz="1200" kern="1200">
                <a:solidFill>
                  <a:schemeClr val="tx1"/>
                </a:solidFill>
                <a:effectLst/>
                <a:latin typeface="+mn-lt"/>
                <a:ea typeface="+mn-ea"/>
                <a:cs typeface="+mn-cs"/>
              </a:rPr>
              <a:t>Dan ben je misschien heel fantasierijk in het bedenken van nieuwe deuntjes of ook gewoon goed in het bespelen van een instrument.</a:t>
            </a:r>
          </a:p>
          <a:p>
            <a:endParaRPr lang="nl-BE" sz="1200" b="1" i="1" kern="1200">
              <a:solidFill>
                <a:schemeClr val="tx1"/>
              </a:solidFill>
              <a:effectLst/>
              <a:latin typeface="+mn-lt"/>
              <a:ea typeface="+mn-ea"/>
              <a:cs typeface="+mn-cs"/>
            </a:endParaRPr>
          </a:p>
          <a:p>
            <a:r>
              <a:rPr lang="nl-BE" sz="1200" b="1" i="1" kern="1200">
                <a:solidFill>
                  <a:schemeClr val="tx1"/>
                </a:solidFill>
                <a:effectLst/>
                <a:latin typeface="+mn-lt"/>
                <a:ea typeface="+mn-ea"/>
                <a:cs typeface="+mn-cs"/>
              </a:rPr>
              <a:t>TIP:</a:t>
            </a:r>
            <a:r>
              <a:rPr lang="nl-BE" sz="1200" i="1" kern="1200">
                <a:solidFill>
                  <a:schemeClr val="tx1"/>
                </a:solidFill>
                <a:effectLst/>
                <a:latin typeface="+mn-lt"/>
                <a:ea typeface="+mn-ea"/>
                <a:cs typeface="+mn-cs"/>
              </a:rPr>
              <a:t> Laat de leerlingen raden welke talenten ze hiervoor gebruiken, of toon ze meteen:</a:t>
            </a:r>
            <a:endParaRPr lang="nl-BE" sz="1200" kern="1200">
              <a:solidFill>
                <a:schemeClr val="tx1"/>
              </a:solidFill>
              <a:effectLst/>
              <a:latin typeface="+mn-lt"/>
              <a:ea typeface="+mn-ea"/>
              <a:cs typeface="+mn-cs"/>
            </a:endParaRPr>
          </a:p>
          <a:p>
            <a:r>
              <a:rPr lang="nl-BE" sz="1200" kern="1200">
                <a:solidFill>
                  <a:schemeClr val="tx1"/>
                </a:solidFill>
                <a:effectLst/>
                <a:latin typeface="+mn-lt"/>
                <a:ea typeface="+mn-ea"/>
                <a:cs typeface="+mn-cs"/>
              </a:rPr>
              <a:t>1x klikken: “De talenten die je hiervoor nodig hebt zijn.”</a:t>
            </a:r>
          </a:p>
          <a:p>
            <a:r>
              <a:rPr lang="nl-BE" sz="1200" kern="1200">
                <a:solidFill>
                  <a:schemeClr val="tx1"/>
                </a:solidFill>
                <a:effectLst/>
                <a:latin typeface="+mn-lt"/>
                <a:ea typeface="+mn-ea"/>
                <a:cs typeface="+mn-cs"/>
              </a:rPr>
              <a:t>Creatief </a:t>
            </a:r>
          </a:p>
          <a:p>
            <a:r>
              <a:rPr lang="nl-BE" sz="1200" kern="1200">
                <a:solidFill>
                  <a:schemeClr val="tx1"/>
                </a:solidFill>
                <a:effectLst/>
                <a:latin typeface="+mn-lt"/>
                <a:ea typeface="+mn-ea"/>
                <a:cs typeface="+mn-cs"/>
              </a:rPr>
              <a:t>Handig </a:t>
            </a:r>
            <a:endParaRPr lang="nl-BE" sz="1300" b="1"/>
          </a:p>
        </p:txBody>
      </p:sp>
      <p:sp>
        <p:nvSpPr>
          <p:cNvPr id="4" name="Tijdelijke aanduiding voor dianummer 3">
            <a:extLst>
              <a:ext uri="{FF2B5EF4-FFF2-40B4-BE49-F238E27FC236}">
                <a16:creationId xmlns:a16="http://schemas.microsoft.com/office/drawing/2014/main" id="{97AAAD77-FE71-F4FA-9B28-F6D9020D88E9}"/>
              </a:ext>
            </a:extLst>
          </p:cNvPr>
          <p:cNvSpPr>
            <a:spLocks noGrp="1"/>
          </p:cNvSpPr>
          <p:nvPr>
            <p:ph type="sldNum" sz="quarter" idx="5"/>
          </p:nvPr>
        </p:nvSpPr>
        <p:spPr/>
        <p:txBody>
          <a:bodyPr/>
          <a:lstStyle/>
          <a:p>
            <a:fld id="{4249E27F-5467-4231-8AC3-9E8D2AB2F5E0}" type="slidenum">
              <a:rPr lang="nl-BE" smtClean="0"/>
              <a:t>7</a:t>
            </a:fld>
            <a:endParaRPr lang="nl-BE"/>
          </a:p>
        </p:txBody>
      </p:sp>
    </p:spTree>
    <p:extLst>
      <p:ext uri="{BB962C8B-B14F-4D97-AF65-F5344CB8AC3E}">
        <p14:creationId xmlns:p14="http://schemas.microsoft.com/office/powerpoint/2010/main" val="2342181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EA0E3-C69B-77CC-A6EE-1DC11327D8B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8FECD3A-683A-D9C1-8F08-AC921845A31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4F81D0F-022B-53F5-43B2-A51695429DE3}"/>
              </a:ext>
            </a:extLst>
          </p:cNvPr>
          <p:cNvSpPr>
            <a:spLocks noGrp="1"/>
          </p:cNvSpPr>
          <p:nvPr>
            <p:ph type="body" idx="1"/>
          </p:nvPr>
        </p:nvSpPr>
        <p:spPr/>
        <p:txBody>
          <a:bodyPr/>
          <a:lstStyle/>
          <a:p>
            <a:r>
              <a:rPr lang="nl-BE" sz="1200" kern="1200">
                <a:solidFill>
                  <a:schemeClr val="tx1"/>
                </a:solidFill>
                <a:effectLst/>
                <a:latin typeface="+mn-lt"/>
                <a:ea typeface="+mn-ea"/>
                <a:cs typeface="+mn-cs"/>
              </a:rPr>
              <a:t>“Wie van jullie doet een ploegsport of zit bij de jeugdbeweging?” </a:t>
            </a:r>
          </a:p>
          <a:p>
            <a:endParaRPr lang="nl-BE" sz="1200" kern="1200">
              <a:solidFill>
                <a:schemeClr val="tx1"/>
              </a:solidFill>
              <a:effectLst/>
              <a:latin typeface="+mn-lt"/>
              <a:ea typeface="+mn-ea"/>
              <a:cs typeface="+mn-cs"/>
            </a:endParaRPr>
          </a:p>
          <a:p>
            <a:r>
              <a:rPr lang="nl-BE" sz="1200" kern="1200">
                <a:solidFill>
                  <a:schemeClr val="tx1"/>
                </a:solidFill>
                <a:effectLst/>
                <a:latin typeface="+mn-lt"/>
                <a:ea typeface="+mn-ea"/>
                <a:cs typeface="+mn-cs"/>
              </a:rPr>
              <a:t>Dan weten jullie dat samenwerken heel belangrijk is. En wellicht beweeg je ook graag.</a:t>
            </a:r>
          </a:p>
          <a:p>
            <a:endParaRPr lang="nl-BE" sz="1200" b="1" i="1" kern="1200">
              <a:solidFill>
                <a:schemeClr val="tx1"/>
              </a:solidFill>
              <a:effectLst/>
              <a:latin typeface="+mn-lt"/>
              <a:ea typeface="+mn-ea"/>
              <a:cs typeface="+mn-cs"/>
            </a:endParaRPr>
          </a:p>
          <a:p>
            <a:r>
              <a:rPr lang="nl-BE" sz="1200" b="1" i="1" kern="1200">
                <a:solidFill>
                  <a:schemeClr val="tx1"/>
                </a:solidFill>
                <a:effectLst/>
                <a:latin typeface="+mn-lt"/>
                <a:ea typeface="+mn-ea"/>
                <a:cs typeface="+mn-cs"/>
              </a:rPr>
              <a:t>TIP:</a:t>
            </a:r>
            <a:r>
              <a:rPr lang="nl-BE" sz="1200" i="1" kern="1200">
                <a:solidFill>
                  <a:schemeClr val="tx1"/>
                </a:solidFill>
                <a:effectLst/>
                <a:latin typeface="+mn-lt"/>
                <a:ea typeface="+mn-ea"/>
                <a:cs typeface="+mn-cs"/>
              </a:rPr>
              <a:t> Laat de leerlingen raden welke talenten ze hiervoor gebruiken, of toon ze meteen:</a:t>
            </a:r>
            <a:endParaRPr lang="nl-BE" sz="1200" kern="1200">
              <a:solidFill>
                <a:schemeClr val="tx1"/>
              </a:solidFill>
              <a:effectLst/>
              <a:latin typeface="+mn-lt"/>
              <a:ea typeface="+mn-ea"/>
              <a:cs typeface="+mn-cs"/>
            </a:endParaRPr>
          </a:p>
          <a:p>
            <a:r>
              <a:rPr lang="nl-BE" sz="1200" kern="1200">
                <a:solidFill>
                  <a:schemeClr val="tx1"/>
                </a:solidFill>
                <a:effectLst/>
                <a:latin typeface="+mn-lt"/>
                <a:ea typeface="+mn-ea"/>
                <a:cs typeface="+mn-cs"/>
              </a:rPr>
              <a:t>1x klikken: “De talenten die hierbij horen zijn.”</a:t>
            </a:r>
          </a:p>
          <a:p>
            <a:r>
              <a:rPr lang="nl-BE" sz="1200" kern="1200">
                <a:solidFill>
                  <a:schemeClr val="tx1"/>
                </a:solidFill>
                <a:effectLst/>
                <a:latin typeface="+mn-lt"/>
                <a:ea typeface="+mn-ea"/>
                <a:cs typeface="+mn-cs"/>
              </a:rPr>
              <a:t>Sociaal </a:t>
            </a:r>
          </a:p>
          <a:p>
            <a:r>
              <a:rPr lang="nl-BE" sz="1200" kern="1200">
                <a:solidFill>
                  <a:schemeClr val="tx1"/>
                </a:solidFill>
                <a:effectLst/>
                <a:latin typeface="+mn-lt"/>
                <a:ea typeface="+mn-ea"/>
                <a:cs typeface="+mn-cs"/>
              </a:rPr>
              <a:t>Actief </a:t>
            </a:r>
            <a:endParaRPr lang="nl-BE"/>
          </a:p>
        </p:txBody>
      </p:sp>
      <p:sp>
        <p:nvSpPr>
          <p:cNvPr id="4" name="Tijdelijke aanduiding voor dianummer 3">
            <a:extLst>
              <a:ext uri="{FF2B5EF4-FFF2-40B4-BE49-F238E27FC236}">
                <a16:creationId xmlns:a16="http://schemas.microsoft.com/office/drawing/2014/main" id="{A70D08FA-3B99-D74F-F1E6-15E0D4AD14F2}"/>
              </a:ext>
            </a:extLst>
          </p:cNvPr>
          <p:cNvSpPr>
            <a:spLocks noGrp="1"/>
          </p:cNvSpPr>
          <p:nvPr>
            <p:ph type="sldNum" sz="quarter" idx="5"/>
          </p:nvPr>
        </p:nvSpPr>
        <p:spPr/>
        <p:txBody>
          <a:bodyPr/>
          <a:lstStyle/>
          <a:p>
            <a:fld id="{4249E27F-5467-4231-8AC3-9E8D2AB2F5E0}" type="slidenum">
              <a:rPr lang="nl-BE" smtClean="0"/>
              <a:t>8</a:t>
            </a:fld>
            <a:endParaRPr lang="nl-BE"/>
          </a:p>
        </p:txBody>
      </p:sp>
    </p:spTree>
    <p:extLst>
      <p:ext uri="{BB962C8B-B14F-4D97-AF65-F5344CB8AC3E}">
        <p14:creationId xmlns:p14="http://schemas.microsoft.com/office/powerpoint/2010/main" val="1069361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C6B4C-E026-E4FF-76D1-55700E68F5C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AC326F4-E381-F4E8-543A-C90141D7845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15B8797-2330-8B86-764F-6B3085D0EC53}"/>
              </a:ext>
            </a:extLst>
          </p:cNvPr>
          <p:cNvSpPr>
            <a:spLocks noGrp="1"/>
          </p:cNvSpPr>
          <p:nvPr>
            <p:ph type="body" idx="1"/>
          </p:nvPr>
        </p:nvSpPr>
        <p:spPr/>
        <p:txBody>
          <a:bodyPr/>
          <a:lstStyle/>
          <a:p>
            <a:r>
              <a:rPr lang="nl-BE" sz="1200" kern="1200">
                <a:solidFill>
                  <a:schemeClr val="tx1"/>
                </a:solidFill>
                <a:effectLst/>
                <a:latin typeface="+mn-lt"/>
                <a:ea typeface="+mn-ea"/>
                <a:cs typeface="+mn-cs"/>
              </a:rPr>
              <a:t>“Een andere manier om talenten te ontdekken, is door erover te praten met mensen die jou goed kennen. </a:t>
            </a:r>
          </a:p>
          <a:p>
            <a:r>
              <a:rPr lang="nl-BE" sz="1200" kern="1200">
                <a:solidFill>
                  <a:schemeClr val="tx1"/>
                </a:solidFill>
                <a:effectLst/>
                <a:latin typeface="+mn-lt"/>
                <a:ea typeface="+mn-ea"/>
                <a:cs typeface="+mn-cs"/>
              </a:rPr>
              <a:t>Denk eens na, wie kunnen dit allemaal zijn?”</a:t>
            </a:r>
          </a:p>
          <a:p>
            <a:endParaRPr lang="nl-BE" sz="1200" kern="1200">
              <a:solidFill>
                <a:schemeClr val="tx1"/>
              </a:solidFill>
              <a:effectLst/>
              <a:latin typeface="+mn-lt"/>
              <a:ea typeface="+mn-ea"/>
              <a:cs typeface="+mn-cs"/>
            </a:endParaRPr>
          </a:p>
          <a:p>
            <a:pPr lvl="0"/>
            <a:r>
              <a:rPr lang="nl-BE" sz="1200" kern="1200">
                <a:solidFill>
                  <a:schemeClr val="tx1"/>
                </a:solidFill>
                <a:effectLst/>
                <a:latin typeface="+mn-lt"/>
                <a:ea typeface="+mn-ea"/>
                <a:cs typeface="+mn-cs"/>
              </a:rPr>
              <a:t>Leerlingen beantwoorden de vraag. </a:t>
            </a:r>
          </a:p>
          <a:p>
            <a:endParaRPr lang="nl-NL" b="1" i="0"/>
          </a:p>
          <a:p>
            <a:r>
              <a:rPr lang="nl-NL" b="1" i="0"/>
              <a:t>Na klikken: antwoorden verschijnen.</a:t>
            </a:r>
            <a:br>
              <a:rPr lang="nl-NL" b="1" i="0"/>
            </a:br>
            <a:endParaRPr lang="nl-NL" b="1" i="0"/>
          </a:p>
          <a:p>
            <a:pPr defTabSz="965972">
              <a:defRPr/>
            </a:pPr>
            <a:r>
              <a:rPr lang="nl-BE" sz="1300"/>
              <a:t>Het zijn natuurlijk je ouders, maar ook je grootouders, broers, zussen of andere familie en je leerkracht, coach en vrienden.</a:t>
            </a:r>
            <a:r>
              <a:rPr lang="nl-BE">
                <a:effectLst/>
              </a:rPr>
              <a:t> </a:t>
            </a:r>
            <a:endParaRPr lang="nl-NL"/>
          </a:p>
          <a:p>
            <a:endParaRPr lang="nl-BE"/>
          </a:p>
          <a:p>
            <a:endParaRPr lang="nl-BE"/>
          </a:p>
        </p:txBody>
      </p:sp>
      <p:sp>
        <p:nvSpPr>
          <p:cNvPr id="4" name="Tijdelijke aanduiding voor dianummer 3">
            <a:extLst>
              <a:ext uri="{FF2B5EF4-FFF2-40B4-BE49-F238E27FC236}">
                <a16:creationId xmlns:a16="http://schemas.microsoft.com/office/drawing/2014/main" id="{45CE4B8D-BF4A-8D24-3F88-22426B8F35CA}"/>
              </a:ext>
            </a:extLst>
          </p:cNvPr>
          <p:cNvSpPr>
            <a:spLocks noGrp="1"/>
          </p:cNvSpPr>
          <p:nvPr>
            <p:ph type="sldNum" sz="quarter" idx="5"/>
          </p:nvPr>
        </p:nvSpPr>
        <p:spPr/>
        <p:txBody>
          <a:bodyPr/>
          <a:lstStyle/>
          <a:p>
            <a:fld id="{4249E27F-5467-4231-8AC3-9E8D2AB2F5E0}" type="slidenum">
              <a:rPr lang="nl-BE" smtClean="0"/>
              <a:t>9</a:t>
            </a:fld>
            <a:endParaRPr lang="nl-BE"/>
          </a:p>
        </p:txBody>
      </p:sp>
    </p:spTree>
    <p:extLst>
      <p:ext uri="{BB962C8B-B14F-4D97-AF65-F5344CB8AC3E}">
        <p14:creationId xmlns:p14="http://schemas.microsoft.com/office/powerpoint/2010/main" val="2419583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603058" y="2473355"/>
            <a:ext cx="18167985" cy="5261563"/>
          </a:xfrm>
        </p:spPr>
        <p:txBody>
          <a:bodyPr anchor="b"/>
          <a:lstStyle>
            <a:lvl1pPr algn="ctr">
              <a:defRPr sz="13222"/>
            </a:lvl1pPr>
          </a:lstStyle>
          <a:p>
            <a:r>
              <a:rPr lang="nl-NL"/>
              <a:t>Klik om stijl te bewerken</a:t>
            </a:r>
            <a:endParaRPr lang="en-US"/>
          </a:p>
        </p:txBody>
      </p:sp>
      <p:sp>
        <p:nvSpPr>
          <p:cNvPr id="3" name="Subtitle 2"/>
          <p:cNvSpPr>
            <a:spLocks noGrp="1"/>
          </p:cNvSpPr>
          <p:nvPr>
            <p:ph type="subTitle" idx="1"/>
          </p:nvPr>
        </p:nvSpPr>
        <p:spPr>
          <a:xfrm>
            <a:off x="2671763" y="7937824"/>
            <a:ext cx="16030575" cy="3648809"/>
          </a:xfrm>
        </p:spPr>
        <p:txBody>
          <a:bodyPr/>
          <a:lstStyle>
            <a:lvl1pPr marL="0" indent="0" algn="ctr">
              <a:buNone/>
              <a:defRPr sz="5289"/>
            </a:lvl1pPr>
            <a:lvl2pPr marL="1007532" indent="0" algn="ctr">
              <a:buNone/>
              <a:defRPr sz="4407"/>
            </a:lvl2pPr>
            <a:lvl3pPr marL="2015063" indent="0" algn="ctr">
              <a:buNone/>
              <a:defRPr sz="3967"/>
            </a:lvl3pPr>
            <a:lvl4pPr marL="3022595" indent="0" algn="ctr">
              <a:buNone/>
              <a:defRPr sz="3526"/>
            </a:lvl4pPr>
            <a:lvl5pPr marL="4030127" indent="0" algn="ctr">
              <a:buNone/>
              <a:defRPr sz="3526"/>
            </a:lvl5pPr>
            <a:lvl6pPr marL="5037658" indent="0" algn="ctr">
              <a:buNone/>
              <a:defRPr sz="3526"/>
            </a:lvl6pPr>
            <a:lvl7pPr marL="6045190" indent="0" algn="ctr">
              <a:buNone/>
              <a:defRPr sz="3526"/>
            </a:lvl7pPr>
            <a:lvl8pPr marL="7052721" indent="0" algn="ctr">
              <a:buNone/>
              <a:defRPr sz="3526"/>
            </a:lvl8pPr>
            <a:lvl9pPr marL="8060253" indent="0" algn="ctr">
              <a:buNone/>
              <a:defRPr sz="3526"/>
            </a:lvl9pPr>
          </a:lstStyle>
          <a:p>
            <a:r>
              <a:rPr lang="nl-NL"/>
              <a:t>Klikken om de ondertitelstijl van het model te bewerken</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9557899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759097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295842" y="804627"/>
            <a:ext cx="4608790" cy="12807569"/>
          </a:xfrm>
        </p:spPr>
        <p:txBody>
          <a:bodyPr vert="eaVert"/>
          <a:lstStyle/>
          <a:p>
            <a:r>
              <a:rPr lang="nl-NL"/>
              <a:t>Klik om stijl te bewerken</a:t>
            </a:r>
            <a:endParaRPr lang="en-US"/>
          </a:p>
        </p:txBody>
      </p:sp>
      <p:sp>
        <p:nvSpPr>
          <p:cNvPr id="3" name="Vertical Text Placeholder 2"/>
          <p:cNvSpPr>
            <a:spLocks noGrp="1"/>
          </p:cNvSpPr>
          <p:nvPr>
            <p:ph type="body" orient="vert" idx="1"/>
          </p:nvPr>
        </p:nvSpPr>
        <p:spPr>
          <a:xfrm>
            <a:off x="1469470" y="804627"/>
            <a:ext cx="13559195" cy="12807569"/>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1410803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10189982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6975208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1023900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16929999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8/29/25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13658800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8/29/25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5774863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8/29/25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2049079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386048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40931694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31475308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11934291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3303472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458338" y="3767759"/>
            <a:ext cx="18435161" cy="6286587"/>
          </a:xfrm>
        </p:spPr>
        <p:txBody>
          <a:bodyPr anchor="b"/>
          <a:lstStyle>
            <a:lvl1pPr>
              <a:defRPr sz="13222"/>
            </a:lvl1pPr>
          </a:lstStyle>
          <a:p>
            <a:r>
              <a:rPr lang="nl-NL"/>
              <a:t>Klik om stijl te bewerken</a:t>
            </a:r>
            <a:endParaRPr lang="en-US"/>
          </a:p>
        </p:txBody>
      </p:sp>
      <p:sp>
        <p:nvSpPr>
          <p:cNvPr id="3" name="Text Placeholder 2"/>
          <p:cNvSpPr>
            <a:spLocks noGrp="1"/>
          </p:cNvSpPr>
          <p:nvPr>
            <p:ph type="body" idx="1"/>
          </p:nvPr>
        </p:nvSpPr>
        <p:spPr>
          <a:xfrm>
            <a:off x="1458338" y="10113820"/>
            <a:ext cx="18435161" cy="3305968"/>
          </a:xfrm>
        </p:spPr>
        <p:txBody>
          <a:bodyPr/>
          <a:lstStyle>
            <a:lvl1pPr marL="0" indent="0">
              <a:buNone/>
              <a:defRPr sz="5289">
                <a:solidFill>
                  <a:schemeClr val="tx1"/>
                </a:solidFill>
              </a:defRPr>
            </a:lvl1pPr>
            <a:lvl2pPr marL="1007532" indent="0">
              <a:buNone/>
              <a:defRPr sz="4407">
                <a:solidFill>
                  <a:schemeClr val="tx1">
                    <a:tint val="75000"/>
                  </a:schemeClr>
                </a:solidFill>
              </a:defRPr>
            </a:lvl2pPr>
            <a:lvl3pPr marL="2015063" indent="0">
              <a:buNone/>
              <a:defRPr sz="3967">
                <a:solidFill>
                  <a:schemeClr val="tx1">
                    <a:tint val="75000"/>
                  </a:schemeClr>
                </a:solidFill>
              </a:defRPr>
            </a:lvl3pPr>
            <a:lvl4pPr marL="3022595" indent="0">
              <a:buNone/>
              <a:defRPr sz="3526">
                <a:solidFill>
                  <a:schemeClr val="tx1">
                    <a:tint val="75000"/>
                  </a:schemeClr>
                </a:solidFill>
              </a:defRPr>
            </a:lvl4pPr>
            <a:lvl5pPr marL="4030127" indent="0">
              <a:buNone/>
              <a:defRPr sz="3526">
                <a:solidFill>
                  <a:schemeClr val="tx1">
                    <a:tint val="75000"/>
                  </a:schemeClr>
                </a:solidFill>
              </a:defRPr>
            </a:lvl5pPr>
            <a:lvl6pPr marL="5037658" indent="0">
              <a:buNone/>
              <a:defRPr sz="3526">
                <a:solidFill>
                  <a:schemeClr val="tx1">
                    <a:tint val="75000"/>
                  </a:schemeClr>
                </a:solidFill>
              </a:defRPr>
            </a:lvl6pPr>
            <a:lvl7pPr marL="6045190" indent="0">
              <a:buNone/>
              <a:defRPr sz="3526">
                <a:solidFill>
                  <a:schemeClr val="tx1">
                    <a:tint val="75000"/>
                  </a:schemeClr>
                </a:solidFill>
              </a:defRPr>
            </a:lvl7pPr>
            <a:lvl8pPr marL="7052721" indent="0">
              <a:buNone/>
              <a:defRPr sz="3526">
                <a:solidFill>
                  <a:schemeClr val="tx1">
                    <a:tint val="75000"/>
                  </a:schemeClr>
                </a:solidFill>
              </a:defRPr>
            </a:lvl8pPr>
            <a:lvl9pPr marL="8060253" indent="0">
              <a:buNone/>
              <a:defRPr sz="3526">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1D8BD707-D9CF-40AE-B4C6-C98DA3205C09}" type="datetimeFigureOut">
              <a:rPr lang="en-US" smtClean="0"/>
              <a:pPr/>
              <a:t>8/29/25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1339634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sz="half" idx="1"/>
          </p:nvPr>
        </p:nvSpPr>
        <p:spPr>
          <a:xfrm>
            <a:off x="1469469" y="4023136"/>
            <a:ext cx="9083993" cy="958906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10820638" y="4023136"/>
            <a:ext cx="9083993" cy="958906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8/29/25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4017351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1472253" y="804631"/>
            <a:ext cx="18435161" cy="2921148"/>
          </a:xfrm>
        </p:spPr>
        <p:txBody>
          <a:bodyPr/>
          <a:lstStyle/>
          <a:p>
            <a:r>
              <a:rPr lang="nl-NL"/>
              <a:t>Klik om stijl te bewerken</a:t>
            </a:r>
            <a:endParaRPr lang="en-US"/>
          </a:p>
        </p:txBody>
      </p:sp>
      <p:sp>
        <p:nvSpPr>
          <p:cNvPr id="3" name="Text Placeholder 2"/>
          <p:cNvSpPr>
            <a:spLocks noGrp="1"/>
          </p:cNvSpPr>
          <p:nvPr>
            <p:ph type="body" idx="1"/>
          </p:nvPr>
        </p:nvSpPr>
        <p:spPr>
          <a:xfrm>
            <a:off x="1472256" y="3704785"/>
            <a:ext cx="9042245" cy="1815658"/>
          </a:xfrm>
        </p:spPr>
        <p:txBody>
          <a:bodyPr anchor="b"/>
          <a:lstStyle>
            <a:lvl1pPr marL="0" indent="0">
              <a:buNone/>
              <a:defRPr sz="5289" b="1"/>
            </a:lvl1pPr>
            <a:lvl2pPr marL="1007532" indent="0">
              <a:buNone/>
              <a:defRPr sz="4407" b="1"/>
            </a:lvl2pPr>
            <a:lvl3pPr marL="2015063" indent="0">
              <a:buNone/>
              <a:defRPr sz="3967" b="1"/>
            </a:lvl3pPr>
            <a:lvl4pPr marL="3022595" indent="0">
              <a:buNone/>
              <a:defRPr sz="3526" b="1"/>
            </a:lvl4pPr>
            <a:lvl5pPr marL="4030127" indent="0">
              <a:buNone/>
              <a:defRPr sz="3526" b="1"/>
            </a:lvl5pPr>
            <a:lvl6pPr marL="5037658" indent="0">
              <a:buNone/>
              <a:defRPr sz="3526" b="1"/>
            </a:lvl6pPr>
            <a:lvl7pPr marL="6045190" indent="0">
              <a:buNone/>
              <a:defRPr sz="3526" b="1"/>
            </a:lvl7pPr>
            <a:lvl8pPr marL="7052721" indent="0">
              <a:buNone/>
              <a:defRPr sz="3526" b="1"/>
            </a:lvl8pPr>
            <a:lvl9pPr marL="8060253" indent="0">
              <a:buNone/>
              <a:defRPr sz="3526" b="1"/>
            </a:lvl9pPr>
          </a:lstStyle>
          <a:p>
            <a:pPr lvl="0"/>
            <a:r>
              <a:rPr lang="nl-NL"/>
              <a:t>Klikken om de tekststijl van het model te bewerken</a:t>
            </a:r>
          </a:p>
        </p:txBody>
      </p:sp>
      <p:sp>
        <p:nvSpPr>
          <p:cNvPr id="4" name="Content Placeholder 3"/>
          <p:cNvSpPr>
            <a:spLocks noGrp="1"/>
          </p:cNvSpPr>
          <p:nvPr>
            <p:ph sz="half" idx="2"/>
          </p:nvPr>
        </p:nvSpPr>
        <p:spPr>
          <a:xfrm>
            <a:off x="1472256" y="5520443"/>
            <a:ext cx="9042245" cy="811974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10820640" y="3704785"/>
            <a:ext cx="9086776" cy="1815658"/>
          </a:xfrm>
        </p:spPr>
        <p:txBody>
          <a:bodyPr anchor="b"/>
          <a:lstStyle>
            <a:lvl1pPr marL="0" indent="0">
              <a:buNone/>
              <a:defRPr sz="5289" b="1"/>
            </a:lvl1pPr>
            <a:lvl2pPr marL="1007532" indent="0">
              <a:buNone/>
              <a:defRPr sz="4407" b="1"/>
            </a:lvl2pPr>
            <a:lvl3pPr marL="2015063" indent="0">
              <a:buNone/>
              <a:defRPr sz="3967" b="1"/>
            </a:lvl3pPr>
            <a:lvl4pPr marL="3022595" indent="0">
              <a:buNone/>
              <a:defRPr sz="3526" b="1"/>
            </a:lvl4pPr>
            <a:lvl5pPr marL="4030127" indent="0">
              <a:buNone/>
              <a:defRPr sz="3526" b="1"/>
            </a:lvl5pPr>
            <a:lvl6pPr marL="5037658" indent="0">
              <a:buNone/>
              <a:defRPr sz="3526" b="1"/>
            </a:lvl6pPr>
            <a:lvl7pPr marL="6045190" indent="0">
              <a:buNone/>
              <a:defRPr sz="3526" b="1"/>
            </a:lvl7pPr>
            <a:lvl8pPr marL="7052721" indent="0">
              <a:buNone/>
              <a:defRPr sz="3526" b="1"/>
            </a:lvl8pPr>
            <a:lvl9pPr marL="8060253" indent="0">
              <a:buNone/>
              <a:defRPr sz="3526" b="1"/>
            </a:lvl9pPr>
          </a:lstStyle>
          <a:p>
            <a:pPr lvl="0"/>
            <a:r>
              <a:rPr lang="nl-NL"/>
              <a:t>Klikken om de tekststijl van het model te bewerken</a:t>
            </a:r>
          </a:p>
        </p:txBody>
      </p:sp>
      <p:sp>
        <p:nvSpPr>
          <p:cNvPr id="6" name="Content Placeholder 5"/>
          <p:cNvSpPr>
            <a:spLocks noGrp="1"/>
          </p:cNvSpPr>
          <p:nvPr>
            <p:ph sz="quarter" idx="4"/>
          </p:nvPr>
        </p:nvSpPr>
        <p:spPr>
          <a:xfrm>
            <a:off x="10820640" y="5520443"/>
            <a:ext cx="9086776" cy="811974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8/29/25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1980713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8/29/25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2522074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8/29/25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4097989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472253" y="1007533"/>
            <a:ext cx="6893704" cy="3526367"/>
          </a:xfrm>
        </p:spPr>
        <p:txBody>
          <a:bodyPr anchor="b"/>
          <a:lstStyle>
            <a:lvl1pPr>
              <a:defRPr sz="7052"/>
            </a:lvl1pPr>
          </a:lstStyle>
          <a:p>
            <a:r>
              <a:rPr lang="nl-NL"/>
              <a:t>Klik om stijl te bewerken</a:t>
            </a:r>
            <a:endParaRPr lang="en-US"/>
          </a:p>
        </p:txBody>
      </p:sp>
      <p:sp>
        <p:nvSpPr>
          <p:cNvPr id="3" name="Content Placeholder 2"/>
          <p:cNvSpPr>
            <a:spLocks noGrp="1"/>
          </p:cNvSpPr>
          <p:nvPr>
            <p:ph idx="1"/>
          </p:nvPr>
        </p:nvSpPr>
        <p:spPr>
          <a:xfrm>
            <a:off x="9086777" y="2175996"/>
            <a:ext cx="10820638" cy="10740025"/>
          </a:xfrm>
        </p:spPr>
        <p:txBody>
          <a:bodyPr/>
          <a:lstStyle>
            <a:lvl1pPr>
              <a:defRPr sz="7052"/>
            </a:lvl1pPr>
            <a:lvl2pPr>
              <a:defRPr sz="6170"/>
            </a:lvl2pPr>
            <a:lvl3pPr>
              <a:defRPr sz="5289"/>
            </a:lvl3pPr>
            <a:lvl4pPr>
              <a:defRPr sz="4407"/>
            </a:lvl4pPr>
            <a:lvl5pPr>
              <a:defRPr sz="4407"/>
            </a:lvl5pPr>
            <a:lvl6pPr>
              <a:defRPr sz="4407"/>
            </a:lvl6pPr>
            <a:lvl7pPr>
              <a:defRPr sz="4407"/>
            </a:lvl7pPr>
            <a:lvl8pPr>
              <a:defRPr sz="4407"/>
            </a:lvl8pPr>
            <a:lvl9pPr>
              <a:defRPr sz="4407"/>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ext Placeholder 3"/>
          <p:cNvSpPr>
            <a:spLocks noGrp="1"/>
          </p:cNvSpPr>
          <p:nvPr>
            <p:ph type="body" sz="half" idx="2"/>
          </p:nvPr>
        </p:nvSpPr>
        <p:spPr>
          <a:xfrm>
            <a:off x="1472253" y="4533900"/>
            <a:ext cx="6893704" cy="8399611"/>
          </a:xfrm>
        </p:spPr>
        <p:txBody>
          <a:bodyPr/>
          <a:lstStyle>
            <a:lvl1pPr marL="0" indent="0">
              <a:buNone/>
              <a:defRPr sz="3526"/>
            </a:lvl1pPr>
            <a:lvl2pPr marL="1007532" indent="0">
              <a:buNone/>
              <a:defRPr sz="3085"/>
            </a:lvl2pPr>
            <a:lvl3pPr marL="2015063" indent="0">
              <a:buNone/>
              <a:defRPr sz="2644"/>
            </a:lvl3pPr>
            <a:lvl4pPr marL="3022595" indent="0">
              <a:buNone/>
              <a:defRPr sz="2204"/>
            </a:lvl4pPr>
            <a:lvl5pPr marL="4030127" indent="0">
              <a:buNone/>
              <a:defRPr sz="2204"/>
            </a:lvl5pPr>
            <a:lvl6pPr marL="5037658" indent="0">
              <a:buNone/>
              <a:defRPr sz="2204"/>
            </a:lvl6pPr>
            <a:lvl7pPr marL="6045190" indent="0">
              <a:buNone/>
              <a:defRPr sz="2204"/>
            </a:lvl7pPr>
            <a:lvl8pPr marL="7052721" indent="0">
              <a:buNone/>
              <a:defRPr sz="2204"/>
            </a:lvl8pPr>
            <a:lvl9pPr marL="8060253" indent="0">
              <a:buNone/>
              <a:defRPr sz="2204"/>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1D8BD707-D9CF-40AE-B4C6-C98DA3205C09}" type="datetimeFigureOut">
              <a:rPr lang="en-US" smtClean="0"/>
              <a:pPr/>
              <a:t>8/29/25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1768779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472253" y="1007533"/>
            <a:ext cx="6893704" cy="3526367"/>
          </a:xfrm>
        </p:spPr>
        <p:txBody>
          <a:bodyPr anchor="b"/>
          <a:lstStyle>
            <a:lvl1pPr>
              <a:defRPr sz="7052"/>
            </a:lvl1pPr>
          </a:lstStyle>
          <a:p>
            <a:r>
              <a:rPr lang="nl-NL"/>
              <a:t>Klik om stijl te bewerken</a:t>
            </a:r>
            <a:endParaRPr lang="en-US"/>
          </a:p>
        </p:txBody>
      </p:sp>
      <p:sp>
        <p:nvSpPr>
          <p:cNvPr id="3" name="Picture Placeholder 2"/>
          <p:cNvSpPr>
            <a:spLocks noGrp="1" noChangeAspect="1"/>
          </p:cNvSpPr>
          <p:nvPr>
            <p:ph type="pic" idx="1"/>
          </p:nvPr>
        </p:nvSpPr>
        <p:spPr>
          <a:xfrm>
            <a:off x="9086777" y="2175996"/>
            <a:ext cx="10820638" cy="10740025"/>
          </a:xfrm>
        </p:spPr>
        <p:txBody>
          <a:bodyPr anchor="t"/>
          <a:lstStyle>
            <a:lvl1pPr marL="0" indent="0">
              <a:buNone/>
              <a:defRPr sz="7052"/>
            </a:lvl1pPr>
            <a:lvl2pPr marL="1007532" indent="0">
              <a:buNone/>
              <a:defRPr sz="6170"/>
            </a:lvl2pPr>
            <a:lvl3pPr marL="2015063" indent="0">
              <a:buNone/>
              <a:defRPr sz="5289"/>
            </a:lvl3pPr>
            <a:lvl4pPr marL="3022595" indent="0">
              <a:buNone/>
              <a:defRPr sz="4407"/>
            </a:lvl4pPr>
            <a:lvl5pPr marL="4030127" indent="0">
              <a:buNone/>
              <a:defRPr sz="4407"/>
            </a:lvl5pPr>
            <a:lvl6pPr marL="5037658" indent="0">
              <a:buNone/>
              <a:defRPr sz="4407"/>
            </a:lvl6pPr>
            <a:lvl7pPr marL="6045190" indent="0">
              <a:buNone/>
              <a:defRPr sz="4407"/>
            </a:lvl7pPr>
            <a:lvl8pPr marL="7052721" indent="0">
              <a:buNone/>
              <a:defRPr sz="4407"/>
            </a:lvl8pPr>
            <a:lvl9pPr marL="8060253" indent="0">
              <a:buNone/>
              <a:defRPr sz="4407"/>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1472253" y="4533900"/>
            <a:ext cx="6893704" cy="8399611"/>
          </a:xfrm>
        </p:spPr>
        <p:txBody>
          <a:bodyPr/>
          <a:lstStyle>
            <a:lvl1pPr marL="0" indent="0">
              <a:buNone/>
              <a:defRPr sz="3526"/>
            </a:lvl1pPr>
            <a:lvl2pPr marL="1007532" indent="0">
              <a:buNone/>
              <a:defRPr sz="3085"/>
            </a:lvl2pPr>
            <a:lvl3pPr marL="2015063" indent="0">
              <a:buNone/>
              <a:defRPr sz="2644"/>
            </a:lvl3pPr>
            <a:lvl4pPr marL="3022595" indent="0">
              <a:buNone/>
              <a:defRPr sz="2204"/>
            </a:lvl4pPr>
            <a:lvl5pPr marL="4030127" indent="0">
              <a:buNone/>
              <a:defRPr sz="2204"/>
            </a:lvl5pPr>
            <a:lvl6pPr marL="5037658" indent="0">
              <a:buNone/>
              <a:defRPr sz="2204"/>
            </a:lvl6pPr>
            <a:lvl7pPr marL="6045190" indent="0">
              <a:buNone/>
              <a:defRPr sz="2204"/>
            </a:lvl7pPr>
            <a:lvl8pPr marL="7052721" indent="0">
              <a:buNone/>
              <a:defRPr sz="2204"/>
            </a:lvl8pPr>
            <a:lvl9pPr marL="8060253" indent="0">
              <a:buNone/>
              <a:defRPr sz="2204"/>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1D8BD707-D9CF-40AE-B4C6-C98DA3205C09}" type="datetimeFigureOut">
              <a:rPr lang="en-US" smtClean="0"/>
              <a:pPr/>
              <a:t>8/29/25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300655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69470" y="804631"/>
            <a:ext cx="18435161" cy="2921148"/>
          </a:xfrm>
          <a:prstGeom prst="rect">
            <a:avLst/>
          </a:prstGeom>
        </p:spPr>
        <p:txBody>
          <a:bodyPr vert="horz" lIns="91440" tIns="45720" rIns="91440" bIns="45720" rtlCol="0" anchor="ctr">
            <a:normAutofit/>
          </a:bodyPr>
          <a:lstStyle/>
          <a:p>
            <a:r>
              <a:rPr lang="nl-NL"/>
              <a:t>Klik om stijl te bewerken</a:t>
            </a:r>
            <a:endParaRPr lang="en-US"/>
          </a:p>
        </p:txBody>
      </p:sp>
      <p:sp>
        <p:nvSpPr>
          <p:cNvPr id="3" name="Text Placeholder 2"/>
          <p:cNvSpPr>
            <a:spLocks noGrp="1"/>
          </p:cNvSpPr>
          <p:nvPr>
            <p:ph type="body" idx="1"/>
          </p:nvPr>
        </p:nvSpPr>
        <p:spPr>
          <a:xfrm>
            <a:off x="1469470" y="4023136"/>
            <a:ext cx="18435161" cy="9589060"/>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1469469" y="14007516"/>
            <a:ext cx="4809173" cy="804627"/>
          </a:xfrm>
          <a:prstGeom prst="rect">
            <a:avLst/>
          </a:prstGeom>
        </p:spPr>
        <p:txBody>
          <a:bodyPr vert="horz" lIns="91440" tIns="45720" rIns="91440" bIns="45720" rtlCol="0" anchor="ctr"/>
          <a:lstStyle>
            <a:lvl1pPr algn="l">
              <a:defRPr sz="2644">
                <a:solidFill>
                  <a:schemeClr val="tx1">
                    <a:tint val="75000"/>
                  </a:schemeClr>
                </a:solidFill>
              </a:defRPr>
            </a:lvl1pPr>
          </a:lstStyle>
          <a:p>
            <a:fld id="{1D8BD707-D9CF-40AE-B4C6-C98DA3205C09}" type="datetimeFigureOut">
              <a:rPr lang="en-US" smtClean="0"/>
              <a:pPr/>
              <a:t>8/29/25</a:t>
            </a:fld>
            <a:endParaRPr lang="en-US"/>
          </a:p>
        </p:txBody>
      </p:sp>
      <p:sp>
        <p:nvSpPr>
          <p:cNvPr id="5" name="Footer Placeholder 4"/>
          <p:cNvSpPr>
            <a:spLocks noGrp="1"/>
          </p:cNvSpPr>
          <p:nvPr>
            <p:ph type="ftr" sz="quarter" idx="3"/>
          </p:nvPr>
        </p:nvSpPr>
        <p:spPr>
          <a:xfrm>
            <a:off x="7080171" y="14007516"/>
            <a:ext cx="7213759" cy="804627"/>
          </a:xfrm>
          <a:prstGeom prst="rect">
            <a:avLst/>
          </a:prstGeom>
        </p:spPr>
        <p:txBody>
          <a:bodyPr vert="horz" lIns="91440" tIns="45720" rIns="91440" bIns="45720" rtlCol="0" anchor="ctr"/>
          <a:lstStyle>
            <a:lvl1pPr algn="ctr">
              <a:defRPr sz="2644">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5095458" y="14007516"/>
            <a:ext cx="4809173" cy="804627"/>
          </a:xfrm>
          <a:prstGeom prst="rect">
            <a:avLst/>
          </a:prstGeom>
        </p:spPr>
        <p:txBody>
          <a:bodyPr vert="horz" lIns="91440" tIns="45720" rIns="91440" bIns="45720" rtlCol="0" anchor="ctr"/>
          <a:lstStyle>
            <a:lvl1pPr algn="r">
              <a:defRPr sz="2644">
                <a:solidFill>
                  <a:schemeClr val="tx1">
                    <a:tint val="75000"/>
                  </a:schemeClr>
                </a:solidFill>
              </a:defRPr>
            </a:lvl1pPr>
          </a:lstStyle>
          <a:p>
            <a:fld id="{B6F15528-21DE-4FAA-801E-634DDDAF4B2B}" type="slidenum">
              <a:rPr lang="en-US" smtClean="0"/>
              <a:pPr/>
              <a:t>‹nr.›</a:t>
            </a:fld>
            <a:endParaRPr lang="en-US"/>
          </a:p>
        </p:txBody>
      </p:sp>
    </p:spTree>
    <p:extLst>
      <p:ext uri="{BB962C8B-B14F-4D97-AF65-F5344CB8AC3E}">
        <p14:creationId xmlns:p14="http://schemas.microsoft.com/office/powerpoint/2010/main" val="24959374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2015063" rtl="0" eaLnBrk="1" latinLnBrk="0" hangingPunct="1">
        <a:lnSpc>
          <a:spcPct val="90000"/>
        </a:lnSpc>
        <a:spcBef>
          <a:spcPct val="0"/>
        </a:spcBef>
        <a:buNone/>
        <a:defRPr sz="9696" kern="1200">
          <a:solidFill>
            <a:schemeClr val="tx1"/>
          </a:solidFill>
          <a:latin typeface="+mj-lt"/>
          <a:ea typeface="+mj-ea"/>
          <a:cs typeface="+mj-cs"/>
        </a:defRPr>
      </a:lvl1pPr>
    </p:titleStyle>
    <p:bodyStyle>
      <a:lvl1pPr marL="503766" indent="-503766" algn="l" defTabSz="2015063" rtl="0" eaLnBrk="1" latinLnBrk="0" hangingPunct="1">
        <a:lnSpc>
          <a:spcPct val="90000"/>
        </a:lnSpc>
        <a:spcBef>
          <a:spcPts val="2204"/>
        </a:spcBef>
        <a:buFont typeface="Arial" panose="020B0604020202020204" pitchFamily="34" charset="0"/>
        <a:buChar char="•"/>
        <a:defRPr sz="6170" kern="1200">
          <a:solidFill>
            <a:schemeClr val="tx1"/>
          </a:solidFill>
          <a:latin typeface="+mn-lt"/>
          <a:ea typeface="+mn-ea"/>
          <a:cs typeface="+mn-cs"/>
        </a:defRPr>
      </a:lvl1pPr>
      <a:lvl2pPr marL="1511297" indent="-503766" algn="l" defTabSz="2015063" rtl="0" eaLnBrk="1" latinLnBrk="0" hangingPunct="1">
        <a:lnSpc>
          <a:spcPct val="90000"/>
        </a:lnSpc>
        <a:spcBef>
          <a:spcPts val="1102"/>
        </a:spcBef>
        <a:buFont typeface="Arial" panose="020B0604020202020204" pitchFamily="34" charset="0"/>
        <a:buChar char="•"/>
        <a:defRPr sz="5289" kern="1200">
          <a:solidFill>
            <a:schemeClr val="tx1"/>
          </a:solidFill>
          <a:latin typeface="+mn-lt"/>
          <a:ea typeface="+mn-ea"/>
          <a:cs typeface="+mn-cs"/>
        </a:defRPr>
      </a:lvl2pPr>
      <a:lvl3pPr marL="2518829" indent="-503766" algn="l" defTabSz="2015063" rtl="0" eaLnBrk="1" latinLnBrk="0" hangingPunct="1">
        <a:lnSpc>
          <a:spcPct val="90000"/>
        </a:lnSpc>
        <a:spcBef>
          <a:spcPts val="1102"/>
        </a:spcBef>
        <a:buFont typeface="Arial" panose="020B0604020202020204" pitchFamily="34" charset="0"/>
        <a:buChar char="•"/>
        <a:defRPr sz="4407" kern="1200">
          <a:solidFill>
            <a:schemeClr val="tx1"/>
          </a:solidFill>
          <a:latin typeface="+mn-lt"/>
          <a:ea typeface="+mn-ea"/>
          <a:cs typeface="+mn-cs"/>
        </a:defRPr>
      </a:lvl3pPr>
      <a:lvl4pPr marL="3526361" indent="-503766" algn="l" defTabSz="2015063" rtl="0" eaLnBrk="1" latinLnBrk="0" hangingPunct="1">
        <a:lnSpc>
          <a:spcPct val="90000"/>
        </a:lnSpc>
        <a:spcBef>
          <a:spcPts val="1102"/>
        </a:spcBef>
        <a:buFont typeface="Arial" panose="020B0604020202020204" pitchFamily="34" charset="0"/>
        <a:buChar char="•"/>
        <a:defRPr sz="3967" kern="1200">
          <a:solidFill>
            <a:schemeClr val="tx1"/>
          </a:solidFill>
          <a:latin typeface="+mn-lt"/>
          <a:ea typeface="+mn-ea"/>
          <a:cs typeface="+mn-cs"/>
        </a:defRPr>
      </a:lvl4pPr>
      <a:lvl5pPr marL="4533892" indent="-503766" algn="l" defTabSz="2015063" rtl="0" eaLnBrk="1" latinLnBrk="0" hangingPunct="1">
        <a:lnSpc>
          <a:spcPct val="90000"/>
        </a:lnSpc>
        <a:spcBef>
          <a:spcPts val="1102"/>
        </a:spcBef>
        <a:buFont typeface="Arial" panose="020B0604020202020204" pitchFamily="34" charset="0"/>
        <a:buChar char="•"/>
        <a:defRPr sz="3967" kern="1200">
          <a:solidFill>
            <a:schemeClr val="tx1"/>
          </a:solidFill>
          <a:latin typeface="+mn-lt"/>
          <a:ea typeface="+mn-ea"/>
          <a:cs typeface="+mn-cs"/>
        </a:defRPr>
      </a:lvl5pPr>
      <a:lvl6pPr marL="5541424" indent="-503766" algn="l" defTabSz="2015063" rtl="0" eaLnBrk="1" latinLnBrk="0" hangingPunct="1">
        <a:lnSpc>
          <a:spcPct val="90000"/>
        </a:lnSpc>
        <a:spcBef>
          <a:spcPts val="1102"/>
        </a:spcBef>
        <a:buFont typeface="Arial" panose="020B0604020202020204" pitchFamily="34" charset="0"/>
        <a:buChar char="•"/>
        <a:defRPr sz="3967" kern="1200">
          <a:solidFill>
            <a:schemeClr val="tx1"/>
          </a:solidFill>
          <a:latin typeface="+mn-lt"/>
          <a:ea typeface="+mn-ea"/>
          <a:cs typeface="+mn-cs"/>
        </a:defRPr>
      </a:lvl6pPr>
      <a:lvl7pPr marL="6548956" indent="-503766" algn="l" defTabSz="2015063" rtl="0" eaLnBrk="1" latinLnBrk="0" hangingPunct="1">
        <a:lnSpc>
          <a:spcPct val="90000"/>
        </a:lnSpc>
        <a:spcBef>
          <a:spcPts val="1102"/>
        </a:spcBef>
        <a:buFont typeface="Arial" panose="020B0604020202020204" pitchFamily="34" charset="0"/>
        <a:buChar char="•"/>
        <a:defRPr sz="3967" kern="1200">
          <a:solidFill>
            <a:schemeClr val="tx1"/>
          </a:solidFill>
          <a:latin typeface="+mn-lt"/>
          <a:ea typeface="+mn-ea"/>
          <a:cs typeface="+mn-cs"/>
        </a:defRPr>
      </a:lvl7pPr>
      <a:lvl8pPr marL="7556487" indent="-503766" algn="l" defTabSz="2015063" rtl="0" eaLnBrk="1" latinLnBrk="0" hangingPunct="1">
        <a:lnSpc>
          <a:spcPct val="90000"/>
        </a:lnSpc>
        <a:spcBef>
          <a:spcPts val="1102"/>
        </a:spcBef>
        <a:buFont typeface="Arial" panose="020B0604020202020204" pitchFamily="34" charset="0"/>
        <a:buChar char="•"/>
        <a:defRPr sz="3967" kern="1200">
          <a:solidFill>
            <a:schemeClr val="tx1"/>
          </a:solidFill>
          <a:latin typeface="+mn-lt"/>
          <a:ea typeface="+mn-ea"/>
          <a:cs typeface="+mn-cs"/>
        </a:defRPr>
      </a:lvl8pPr>
      <a:lvl9pPr marL="8564019" indent="-503766" algn="l" defTabSz="2015063" rtl="0" eaLnBrk="1" latinLnBrk="0" hangingPunct="1">
        <a:lnSpc>
          <a:spcPct val="90000"/>
        </a:lnSpc>
        <a:spcBef>
          <a:spcPts val="1102"/>
        </a:spcBef>
        <a:buFont typeface="Arial" panose="020B0604020202020204" pitchFamily="34" charset="0"/>
        <a:buChar char="•"/>
        <a:defRPr sz="3967" kern="1200">
          <a:solidFill>
            <a:schemeClr val="tx1"/>
          </a:solidFill>
          <a:latin typeface="+mn-lt"/>
          <a:ea typeface="+mn-ea"/>
          <a:cs typeface="+mn-cs"/>
        </a:defRPr>
      </a:lvl9pPr>
    </p:bodyStyle>
    <p:otherStyle>
      <a:defPPr>
        <a:defRPr lang="en-US"/>
      </a:defPPr>
      <a:lvl1pPr marL="0" algn="l" defTabSz="2015063" rtl="0" eaLnBrk="1" latinLnBrk="0" hangingPunct="1">
        <a:defRPr sz="3967" kern="1200">
          <a:solidFill>
            <a:schemeClr val="tx1"/>
          </a:solidFill>
          <a:latin typeface="+mn-lt"/>
          <a:ea typeface="+mn-ea"/>
          <a:cs typeface="+mn-cs"/>
        </a:defRPr>
      </a:lvl1pPr>
      <a:lvl2pPr marL="1007532" algn="l" defTabSz="2015063" rtl="0" eaLnBrk="1" latinLnBrk="0" hangingPunct="1">
        <a:defRPr sz="3967" kern="1200">
          <a:solidFill>
            <a:schemeClr val="tx1"/>
          </a:solidFill>
          <a:latin typeface="+mn-lt"/>
          <a:ea typeface="+mn-ea"/>
          <a:cs typeface="+mn-cs"/>
        </a:defRPr>
      </a:lvl2pPr>
      <a:lvl3pPr marL="2015063" algn="l" defTabSz="2015063" rtl="0" eaLnBrk="1" latinLnBrk="0" hangingPunct="1">
        <a:defRPr sz="3967" kern="1200">
          <a:solidFill>
            <a:schemeClr val="tx1"/>
          </a:solidFill>
          <a:latin typeface="+mn-lt"/>
          <a:ea typeface="+mn-ea"/>
          <a:cs typeface="+mn-cs"/>
        </a:defRPr>
      </a:lvl3pPr>
      <a:lvl4pPr marL="3022595" algn="l" defTabSz="2015063" rtl="0" eaLnBrk="1" latinLnBrk="0" hangingPunct="1">
        <a:defRPr sz="3967" kern="1200">
          <a:solidFill>
            <a:schemeClr val="tx1"/>
          </a:solidFill>
          <a:latin typeface="+mn-lt"/>
          <a:ea typeface="+mn-ea"/>
          <a:cs typeface="+mn-cs"/>
        </a:defRPr>
      </a:lvl4pPr>
      <a:lvl5pPr marL="4030127" algn="l" defTabSz="2015063" rtl="0" eaLnBrk="1" latinLnBrk="0" hangingPunct="1">
        <a:defRPr sz="3967" kern="1200">
          <a:solidFill>
            <a:schemeClr val="tx1"/>
          </a:solidFill>
          <a:latin typeface="+mn-lt"/>
          <a:ea typeface="+mn-ea"/>
          <a:cs typeface="+mn-cs"/>
        </a:defRPr>
      </a:lvl5pPr>
      <a:lvl6pPr marL="5037658" algn="l" defTabSz="2015063" rtl="0" eaLnBrk="1" latinLnBrk="0" hangingPunct="1">
        <a:defRPr sz="3967" kern="1200">
          <a:solidFill>
            <a:schemeClr val="tx1"/>
          </a:solidFill>
          <a:latin typeface="+mn-lt"/>
          <a:ea typeface="+mn-ea"/>
          <a:cs typeface="+mn-cs"/>
        </a:defRPr>
      </a:lvl6pPr>
      <a:lvl7pPr marL="6045190" algn="l" defTabSz="2015063" rtl="0" eaLnBrk="1" latinLnBrk="0" hangingPunct="1">
        <a:defRPr sz="3967" kern="1200">
          <a:solidFill>
            <a:schemeClr val="tx1"/>
          </a:solidFill>
          <a:latin typeface="+mn-lt"/>
          <a:ea typeface="+mn-ea"/>
          <a:cs typeface="+mn-cs"/>
        </a:defRPr>
      </a:lvl7pPr>
      <a:lvl8pPr marL="7052721" algn="l" defTabSz="2015063" rtl="0" eaLnBrk="1" latinLnBrk="0" hangingPunct="1">
        <a:defRPr sz="3967" kern="1200">
          <a:solidFill>
            <a:schemeClr val="tx1"/>
          </a:solidFill>
          <a:latin typeface="+mn-lt"/>
          <a:ea typeface="+mn-ea"/>
          <a:cs typeface="+mn-cs"/>
        </a:defRPr>
      </a:lvl8pPr>
      <a:lvl9pPr marL="8060253" algn="l" defTabSz="2015063" rtl="0" eaLnBrk="1" latinLnBrk="0" hangingPunct="1">
        <a:defRPr sz="396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8/29/25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extLst>
      <p:ext uri="{BB962C8B-B14F-4D97-AF65-F5344CB8AC3E}">
        <p14:creationId xmlns:p14="http://schemas.microsoft.com/office/powerpoint/2010/main" val="372346608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11.png"/><Relationship Id="rId7"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https://www.youtube.com/watch?v=IjR8tjbSAUo" TargetMode="External"/><Relationship Id="rId5" Type="http://schemas.openxmlformats.org/officeDocument/2006/relationships/image" Target="../media/image13.sv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11.png"/><Relationship Id="rId7"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70.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13.sv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hyperlink" Target="https://pickerwheel.com/rig?id=q23eG" TargetMode="External"/><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11.png"/><Relationship Id="rId7"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73.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76.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svg"/><Relationship Id="rId15" Type="http://schemas.openxmlformats.org/officeDocument/2006/relationships/image" Target="../media/image8.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36.png"/><Relationship Id="rId7" Type="http://schemas.openxmlformats.org/officeDocument/2006/relationships/image" Target="../media/image78.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80.jpeg"/></Relationships>
</file>

<file path=ppt/slides/_rels/slide21.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27.png"/><Relationship Id="rId7" Type="http://schemas.openxmlformats.org/officeDocument/2006/relationships/image" Target="../media/image8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36.png"/><Relationship Id="rId4" Type="http://schemas.openxmlformats.org/officeDocument/2006/relationships/image" Target="../media/image81.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85.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87.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27.png"/><Relationship Id="rId7"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89.png"/><Relationship Id="rId4" Type="http://schemas.openxmlformats.org/officeDocument/2006/relationships/image" Target="../media/image88.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92.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28.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36.png"/><Relationship Id="rId7" Type="http://schemas.openxmlformats.org/officeDocument/2006/relationships/image" Target="../media/image94.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96.jpeg"/></Relationships>
</file>

<file path=ppt/slides/_rels/slide27.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36.png"/><Relationship Id="rId7" Type="http://schemas.openxmlformats.org/officeDocument/2006/relationships/image" Target="../media/image98.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28.pn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36.png"/><Relationship Id="rId7"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hyperlink" Target="https://www.youtube.com/watch?v=Cpqq1Samfk4" TargetMode="External"/><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100.jpe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102.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28.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1.pn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3.svg"/><Relationship Id="rId10" Type="http://schemas.openxmlformats.org/officeDocument/2006/relationships/image" Target="../media/image26.png"/><Relationship Id="rId4" Type="http://schemas.openxmlformats.org/officeDocument/2006/relationships/image" Target="../media/image12.png"/><Relationship Id="rId9"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104.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28.pn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s://www.youtube.com/watch?v=pisDAw3CbAs" TargetMode="External"/><Relationship Id="rId7"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55.svg"/><Relationship Id="rId4" Type="http://schemas.openxmlformats.org/officeDocument/2006/relationships/image" Target="../media/image54.png"/><Relationship Id="rId9" Type="http://schemas.openxmlformats.org/officeDocument/2006/relationships/image" Target="../media/image105.jpeg"/></Relationships>
</file>

<file path=ppt/slides/_rels/slide32.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36.png"/><Relationship Id="rId7" Type="http://schemas.openxmlformats.org/officeDocument/2006/relationships/image" Target="../media/image107.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109.jpe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111.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10.jpeg"/><Relationship Id="rId5" Type="http://schemas.openxmlformats.org/officeDocument/2006/relationships/image" Target="../media/image28.png"/><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113.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28.png"/><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36.png"/><Relationship Id="rId7" Type="http://schemas.openxmlformats.org/officeDocument/2006/relationships/image" Target="../media/image115.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117.jpe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119.jpe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18.png"/><Relationship Id="rId5" Type="http://schemas.openxmlformats.org/officeDocument/2006/relationships/image" Target="../media/image28.png"/><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121.jpe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20.png"/><Relationship Id="rId5" Type="http://schemas.openxmlformats.org/officeDocument/2006/relationships/image" Target="../media/image28.png"/><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123.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28.png"/><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125.jpe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24.png"/><Relationship Id="rId5" Type="http://schemas.openxmlformats.org/officeDocument/2006/relationships/image" Target="../media/image2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127.jpe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26.png"/><Relationship Id="rId5" Type="http://schemas.openxmlformats.org/officeDocument/2006/relationships/image" Target="../media/image28.png"/><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image" Target="../media/image36.png"/><Relationship Id="rId7" Type="http://schemas.openxmlformats.org/officeDocument/2006/relationships/image" Target="../media/image129.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image" Target="../media/image28.png"/><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132.jpe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131.png"/><Relationship Id="rId5" Type="http://schemas.openxmlformats.org/officeDocument/2006/relationships/image" Target="../media/image28.png"/><Relationship Id="rId4" Type="http://schemas.openxmlformats.org/officeDocument/2006/relationships/image" Target="../media/image27.png"/></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8.sv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44.xml.rels><?xml version="1.0" encoding="UTF-8" standalone="yes"?>
<Relationships xmlns="http://schemas.openxmlformats.org/package/2006/relationships"><Relationship Id="rId8" Type="http://schemas.openxmlformats.org/officeDocument/2006/relationships/image" Target="../media/image135.jpeg"/><Relationship Id="rId3" Type="http://schemas.openxmlformats.org/officeDocument/2006/relationships/image" Target="../media/image36.png"/><Relationship Id="rId7" Type="http://schemas.openxmlformats.org/officeDocument/2006/relationships/image" Target="../media/image134.jpe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133.jpeg"/><Relationship Id="rId5" Type="http://schemas.openxmlformats.org/officeDocument/2006/relationships/image" Target="../media/image28.png"/><Relationship Id="rId10" Type="http://schemas.openxmlformats.org/officeDocument/2006/relationships/image" Target="../media/image137.jpeg"/><Relationship Id="rId4" Type="http://schemas.openxmlformats.org/officeDocument/2006/relationships/image" Target="../media/image27.png"/><Relationship Id="rId9" Type="http://schemas.openxmlformats.org/officeDocument/2006/relationships/image" Target="../media/image136.jpeg"/></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139.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38.png"/><Relationship Id="rId5" Type="http://schemas.openxmlformats.org/officeDocument/2006/relationships/image" Target="../media/image28.png"/><Relationship Id="rId4" Type="http://schemas.openxmlformats.org/officeDocument/2006/relationships/image" Target="../media/image27.png"/></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141.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140.png"/><Relationship Id="rId5" Type="http://schemas.openxmlformats.org/officeDocument/2006/relationships/image" Target="../media/image28.png"/><Relationship Id="rId4" Type="http://schemas.openxmlformats.org/officeDocument/2006/relationships/image" Target="../media/image27.png"/></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hyperlink" Target="https://learningapps.org/display?v=pwian6gjn25" TargetMode="External"/><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142.png"/><Relationship Id="rId5" Type="http://schemas.openxmlformats.org/officeDocument/2006/relationships/image" Target="../media/image28.png"/><Relationship Id="rId4" Type="http://schemas.openxmlformats.org/officeDocument/2006/relationships/image" Target="../media/image27.png"/></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144.sv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143.png"/><Relationship Id="rId5" Type="http://schemas.openxmlformats.org/officeDocument/2006/relationships/image" Target="../media/image28.png"/><Relationship Id="rId4" Type="http://schemas.openxmlformats.org/officeDocument/2006/relationships/image" Target="../media/image27.png"/></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145.jpeg"/><Relationship Id="rId5" Type="http://schemas.openxmlformats.org/officeDocument/2006/relationships/image" Target="../media/image28.pn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11.png"/><Relationship Id="rId7"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0.jpeg"/><Relationship Id="rId11" Type="http://schemas.openxmlformats.org/officeDocument/2006/relationships/image" Target="../media/image35.jpeg"/><Relationship Id="rId5" Type="http://schemas.openxmlformats.org/officeDocument/2006/relationships/image" Target="../media/image28.png"/><Relationship Id="rId10" Type="http://schemas.openxmlformats.org/officeDocument/2006/relationships/image" Target="../media/image34.jpeg"/><Relationship Id="rId4" Type="http://schemas.openxmlformats.org/officeDocument/2006/relationships/image" Target="../media/image27.png"/><Relationship Id="rId9" Type="http://schemas.openxmlformats.org/officeDocument/2006/relationships/image" Target="../media/image33.jpeg"/></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146.jpeg"/><Relationship Id="rId5" Type="http://schemas.openxmlformats.org/officeDocument/2006/relationships/image" Target="../media/image28.png"/><Relationship Id="rId4" Type="http://schemas.openxmlformats.org/officeDocument/2006/relationships/image" Target="../media/image27.png"/></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147.jpeg"/><Relationship Id="rId5" Type="http://schemas.openxmlformats.org/officeDocument/2006/relationships/image" Target="../media/image28.png"/><Relationship Id="rId4" Type="http://schemas.openxmlformats.org/officeDocument/2006/relationships/image" Target="../media/image27.png"/></Relationships>
</file>

<file path=ppt/slides/_rels/slide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148.jpeg"/><Relationship Id="rId5" Type="http://schemas.openxmlformats.org/officeDocument/2006/relationships/image" Target="../media/image28.png"/><Relationship Id="rId4" Type="http://schemas.openxmlformats.org/officeDocument/2006/relationships/image" Target="../media/image27.png"/></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149.jpeg"/><Relationship Id="rId5" Type="http://schemas.openxmlformats.org/officeDocument/2006/relationships/image" Target="../media/image28.png"/><Relationship Id="rId4" Type="http://schemas.openxmlformats.org/officeDocument/2006/relationships/image" Target="../media/image36.png"/></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150.jpeg"/><Relationship Id="rId5" Type="http://schemas.openxmlformats.org/officeDocument/2006/relationships/image" Target="../media/image28.png"/><Relationship Id="rId4" Type="http://schemas.openxmlformats.org/officeDocument/2006/relationships/image" Target="../media/image27.png"/></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151.jpeg"/><Relationship Id="rId5" Type="http://schemas.openxmlformats.org/officeDocument/2006/relationships/image" Target="../media/image28.png"/><Relationship Id="rId4" Type="http://schemas.openxmlformats.org/officeDocument/2006/relationships/image" Target="../media/image27.png"/></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152.jpeg"/><Relationship Id="rId5" Type="http://schemas.openxmlformats.org/officeDocument/2006/relationships/image" Target="../media/image28.png"/><Relationship Id="rId4" Type="http://schemas.openxmlformats.org/officeDocument/2006/relationships/image" Target="../media/image27.png"/></Relationships>
</file>

<file path=ppt/slides/_rels/slide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153.jpeg"/><Relationship Id="rId5" Type="http://schemas.openxmlformats.org/officeDocument/2006/relationships/image" Target="../media/image28.png"/><Relationship Id="rId4" Type="http://schemas.openxmlformats.org/officeDocument/2006/relationships/image" Target="../media/image27.png"/></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154.jpeg"/><Relationship Id="rId5" Type="http://schemas.openxmlformats.org/officeDocument/2006/relationships/image" Target="../media/image28.png"/><Relationship Id="rId4" Type="http://schemas.openxmlformats.org/officeDocument/2006/relationships/image" Target="../media/image27.png"/></Relationships>
</file>

<file path=ppt/slides/_rels/slide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155.png"/></Relationships>
</file>

<file path=ppt/slides/_rels/slide6.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6.png"/><Relationship Id="rId7"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40.png"/></Relationships>
</file>

<file path=ppt/slides/_rels/slide6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1.png"/><Relationship Id="rId1" Type="http://schemas.openxmlformats.org/officeDocument/2006/relationships/slideLayout" Target="../slideLayouts/slideLayout18.xml"/><Relationship Id="rId5" Type="http://schemas.openxmlformats.org/officeDocument/2006/relationships/image" Target="../media/image156.png"/><Relationship Id="rId4" Type="http://schemas.openxmlformats.org/officeDocument/2006/relationships/image" Target="../media/image28.png"/></Relationships>
</file>

<file path=ppt/slides/_rels/slide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157.png"/><Relationship Id="rId5" Type="http://schemas.openxmlformats.org/officeDocument/2006/relationships/image" Target="../media/image28.png"/><Relationship Id="rId4" Type="http://schemas.openxmlformats.org/officeDocument/2006/relationships/image" Target="../media/image27.png"/></Relationships>
</file>

<file path=ppt/slides/_rels/slide6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png"/><Relationship Id="rId1" Type="http://schemas.openxmlformats.org/officeDocument/2006/relationships/slideLayout" Target="../slideLayouts/slideLayout18.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28.png"/></Relationships>
</file>

<file path=ppt/slides/_rels/slide6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1.png"/><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image" Target="../media/image160.png"/><Relationship Id="rId4" Type="http://schemas.openxmlformats.org/officeDocument/2006/relationships/image" Target="../media/image27.png"/></Relationships>
</file>

<file path=ppt/slides/_rels/slide6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1.png"/><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image" Target="../media/image161.png"/><Relationship Id="rId4" Type="http://schemas.openxmlformats.org/officeDocument/2006/relationships/image" Target="../media/image27.png"/></Relationships>
</file>

<file path=ppt/slides/_rels/slide6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1.png"/><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image" Target="../media/image162.png"/><Relationship Id="rId4" Type="http://schemas.openxmlformats.org/officeDocument/2006/relationships/image" Target="../media/image27.png"/></Relationships>
</file>

<file path=ppt/slides/_rels/slide6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1.png"/><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image" Target="../media/image163.png"/><Relationship Id="rId4" Type="http://schemas.openxmlformats.org/officeDocument/2006/relationships/image" Target="../media/image27.png"/></Relationships>
</file>

<file path=ppt/slides/_rels/slide6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1.png"/><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image" Target="../media/image164.png"/><Relationship Id="rId4" Type="http://schemas.openxmlformats.org/officeDocument/2006/relationships/image" Target="../media/image27.png"/></Relationships>
</file>

<file path=ppt/slides/_rels/slide6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1.png"/><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image" Target="../media/image165.png"/><Relationship Id="rId4" Type="http://schemas.openxmlformats.org/officeDocument/2006/relationships/image" Target="../media/image27.png"/></Relationships>
</file>

<file path=ppt/slides/_rels/slide6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1.png"/><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image" Target="../media/image166.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6.png"/><Relationship Id="rId7"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44.png"/></Relationships>
</file>

<file path=ppt/slides/_rels/slide7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8.xml"/><Relationship Id="rId4" Type="http://schemas.openxmlformats.org/officeDocument/2006/relationships/image" Target="../media/image167.jpeg"/></Relationships>
</file>

<file path=ppt/slides/_rels/slide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6.png"/><Relationship Id="rId7" Type="http://schemas.openxmlformats.org/officeDocument/2006/relationships/image" Target="../media/image46.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48.png"/></Relationships>
</file>

<file path=ppt/slides/_rels/slide9.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11.png"/><Relationship Id="rId7"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28.png"/><Relationship Id="rId10" Type="http://schemas.openxmlformats.org/officeDocument/2006/relationships/image" Target="../media/image53.jpeg"/><Relationship Id="rId4" Type="http://schemas.openxmlformats.org/officeDocument/2006/relationships/image" Target="../media/image27.png"/><Relationship Id="rId9" Type="http://schemas.openxmlformats.org/officeDocument/2006/relationships/image" Target="../media/image5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2CE"/>
        </a:solidFill>
        <a:effectLst/>
      </p:bgPr>
    </p:bg>
    <p:spTree>
      <p:nvGrpSpPr>
        <p:cNvPr id="1" name=""/>
        <p:cNvGrpSpPr/>
        <p:nvPr/>
      </p:nvGrpSpPr>
      <p:grpSpPr>
        <a:xfrm>
          <a:off x="0" y="0"/>
          <a:ext cx="0" cy="0"/>
          <a:chOff x="0" y="0"/>
          <a:chExt cx="0" cy="0"/>
        </a:xfrm>
      </p:grpSpPr>
      <p:sp>
        <p:nvSpPr>
          <p:cNvPr id="7" name="TextBox 7"/>
          <p:cNvSpPr txBox="1"/>
          <p:nvPr/>
        </p:nvSpPr>
        <p:spPr>
          <a:xfrm>
            <a:off x="2142978" y="352419"/>
            <a:ext cx="17127525" cy="1702967"/>
          </a:xfrm>
          <a:prstGeom prst="rect">
            <a:avLst/>
          </a:prstGeom>
        </p:spPr>
        <p:txBody>
          <a:bodyPr wrap="square" lIns="0" tIns="0" rIns="0" bIns="0" rtlCol="0" anchor="t">
            <a:spAutoFit/>
          </a:bodyPr>
          <a:lstStyle/>
          <a:p>
            <a:pPr algn="ctr">
              <a:lnSpc>
                <a:spcPts val="13999"/>
              </a:lnSpc>
              <a:spcBef>
                <a:spcPct val="0"/>
              </a:spcBef>
            </a:pPr>
            <a:r>
              <a:rPr lang="nl-NL" sz="9999" b="1">
                <a:solidFill>
                  <a:srgbClr val="C00000"/>
                </a:solidFill>
                <a:latin typeface="Trade Gothic"/>
                <a:ea typeface="Trade Gothic"/>
                <a:cs typeface="Trade Gothic"/>
                <a:sym typeface="Trade Gothic"/>
              </a:rPr>
              <a:t>NAAR HET BEROEPENHUIS! </a:t>
            </a:r>
          </a:p>
        </p:txBody>
      </p:sp>
      <p:pic>
        <p:nvPicPr>
          <p:cNvPr id="8" name="Afbeelding 7" descr="Afbeelding met buitenshuis, hemel, raam, wolk&#10;&#10;Automatisch gegenereerde beschrijving">
            <a:extLst>
              <a:ext uri="{FF2B5EF4-FFF2-40B4-BE49-F238E27FC236}">
                <a16:creationId xmlns:a16="http://schemas.microsoft.com/office/drawing/2014/main" id="{048D08C8-0869-72F1-8007-4A832F480C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90208" y="2866136"/>
            <a:ext cx="10846582" cy="9092965"/>
          </a:xfrm>
          <a:prstGeom prst="rect">
            <a:avLst/>
          </a:prstGeom>
          <a:ln>
            <a:noFill/>
          </a:ln>
          <a:effectLst>
            <a:outerShdw blurRad="190500" algn="tl" rotWithShape="0">
              <a:srgbClr val="000000">
                <a:alpha val="70000"/>
              </a:srgbClr>
            </a:outerShdw>
          </a:effectLst>
        </p:spPr>
      </p:pic>
      <p:sp>
        <p:nvSpPr>
          <p:cNvPr id="13" name="Freeform 3">
            <a:extLst>
              <a:ext uri="{FF2B5EF4-FFF2-40B4-BE49-F238E27FC236}">
                <a16:creationId xmlns:a16="http://schemas.microsoft.com/office/drawing/2014/main" id="{3F31174D-7CD8-2478-2B68-2D7365EB01BD}"/>
              </a:ext>
            </a:extLst>
          </p:cNvPr>
          <p:cNvSpPr/>
          <p:nvPr/>
        </p:nvSpPr>
        <p:spPr>
          <a:xfrm>
            <a:off x="17340376" y="3091792"/>
            <a:ext cx="2220509" cy="2787741"/>
          </a:xfrm>
          <a:custGeom>
            <a:avLst/>
            <a:gdLst/>
            <a:ahLst/>
            <a:cxnLst/>
            <a:rect l="l" t="t" r="r" b="b"/>
            <a:pathLst>
              <a:path w="2870918" h="3623900">
                <a:moveTo>
                  <a:pt x="0" y="0"/>
                </a:moveTo>
                <a:lnTo>
                  <a:pt x="2870917" y="0"/>
                </a:lnTo>
                <a:lnTo>
                  <a:pt x="2870917" y="3623900"/>
                </a:lnTo>
                <a:lnTo>
                  <a:pt x="0" y="3623900"/>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nl-BE"/>
          </a:p>
        </p:txBody>
      </p:sp>
      <p:pic>
        <p:nvPicPr>
          <p:cNvPr id="3" name="Graphic 2">
            <a:extLst>
              <a:ext uri="{FF2B5EF4-FFF2-40B4-BE49-F238E27FC236}">
                <a16:creationId xmlns:a16="http://schemas.microsoft.com/office/drawing/2014/main" id="{01D39B5E-9692-F94E-5C80-2581B21454B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8956" y="8815629"/>
            <a:ext cx="4009417" cy="4009417"/>
          </a:xfrm>
          <a:prstGeom prst="rect">
            <a:avLst/>
          </a:prstGeom>
        </p:spPr>
      </p:pic>
      <p:pic>
        <p:nvPicPr>
          <p:cNvPr id="5" name="Graphic 4">
            <a:extLst>
              <a:ext uri="{FF2B5EF4-FFF2-40B4-BE49-F238E27FC236}">
                <a16:creationId xmlns:a16="http://schemas.microsoft.com/office/drawing/2014/main" id="{3EABA575-0627-9099-6EC3-9F57B38D8E9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4900" y="2758714"/>
            <a:ext cx="3453899" cy="3453899"/>
          </a:xfrm>
          <a:prstGeom prst="rect">
            <a:avLst/>
          </a:prstGeom>
        </p:spPr>
      </p:pic>
      <p:pic>
        <p:nvPicPr>
          <p:cNvPr id="9" name="Graphic 8">
            <a:extLst>
              <a:ext uri="{FF2B5EF4-FFF2-40B4-BE49-F238E27FC236}">
                <a16:creationId xmlns:a16="http://schemas.microsoft.com/office/drawing/2014/main" id="{2782E78F-7D19-BF40-0A41-5049B87E14E6}"/>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10864" t="3920" r="8974" b="10203"/>
          <a:stretch/>
        </p:blipFill>
        <p:spPr>
          <a:xfrm>
            <a:off x="9322383" y="12076550"/>
            <a:ext cx="2768714" cy="2966112"/>
          </a:xfrm>
          <a:prstGeom prst="rect">
            <a:avLst/>
          </a:prstGeom>
        </p:spPr>
      </p:pic>
      <p:pic>
        <p:nvPicPr>
          <p:cNvPr id="11" name="Graphic 10">
            <a:extLst>
              <a:ext uri="{FF2B5EF4-FFF2-40B4-BE49-F238E27FC236}">
                <a16:creationId xmlns:a16="http://schemas.microsoft.com/office/drawing/2014/main" id="{95F1442E-7D58-2AD6-0658-CA1A862C08E1}"/>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25859" t="17133" r="34567" b="41095"/>
          <a:stretch/>
        </p:blipFill>
        <p:spPr>
          <a:xfrm>
            <a:off x="17011027" y="9161071"/>
            <a:ext cx="3143939" cy="331853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a:extLst>
            <a:ext uri="{FF2B5EF4-FFF2-40B4-BE49-F238E27FC236}">
              <a16:creationId xmlns:a16="http://schemas.microsoft.com/office/drawing/2014/main" id="{6F1E496B-4F3C-3B9A-646D-9FF621E2FE66}"/>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A310CFCB-9AFC-24BD-4B05-DBEA0D46B662}"/>
              </a:ext>
            </a:extLst>
          </p:cNvPr>
          <p:cNvGrpSpPr/>
          <p:nvPr/>
        </p:nvGrpSpPr>
        <p:grpSpPr>
          <a:xfrm>
            <a:off x="0" y="11710215"/>
            <a:ext cx="21384000" cy="3409785"/>
            <a:chOff x="0" y="0"/>
            <a:chExt cx="3831771" cy="610995"/>
          </a:xfrm>
          <a:solidFill>
            <a:srgbClr val="FFE2CE"/>
          </a:solidFill>
        </p:grpSpPr>
        <p:sp>
          <p:nvSpPr>
            <p:cNvPr id="5" name="Freeform 5">
              <a:extLst>
                <a:ext uri="{FF2B5EF4-FFF2-40B4-BE49-F238E27FC236}">
                  <a16:creationId xmlns:a16="http://schemas.microsoft.com/office/drawing/2014/main" id="{07567345-9C28-12A6-EE8E-F18FAF71A4CC}"/>
                </a:ext>
              </a:extLst>
            </p:cNvPr>
            <p:cNvSpPr/>
            <p:nvPr/>
          </p:nvSpPr>
          <p:spPr>
            <a:xfrm>
              <a:off x="0" y="0"/>
              <a:ext cx="3831772" cy="610995"/>
            </a:xfrm>
            <a:custGeom>
              <a:avLst/>
              <a:gdLst/>
              <a:ahLst/>
              <a:cxnLst/>
              <a:rect l="l" t="t" r="r" b="b"/>
              <a:pathLst>
                <a:path w="3831772" h="610995">
                  <a:moveTo>
                    <a:pt x="0" y="0"/>
                  </a:moveTo>
                  <a:lnTo>
                    <a:pt x="3831772" y="0"/>
                  </a:lnTo>
                  <a:lnTo>
                    <a:pt x="3831772" y="610995"/>
                  </a:lnTo>
                  <a:lnTo>
                    <a:pt x="0" y="610995"/>
                  </a:lnTo>
                  <a:close/>
                </a:path>
              </a:pathLst>
            </a:custGeom>
            <a:grpFill/>
          </p:spPr>
          <p:txBody>
            <a:bodyPr/>
            <a:lstStyle/>
            <a:p>
              <a:endParaRPr lang="nl-NL"/>
            </a:p>
          </p:txBody>
        </p:sp>
        <p:sp>
          <p:nvSpPr>
            <p:cNvPr id="6" name="TextBox 6">
              <a:extLst>
                <a:ext uri="{FF2B5EF4-FFF2-40B4-BE49-F238E27FC236}">
                  <a16:creationId xmlns:a16="http://schemas.microsoft.com/office/drawing/2014/main" id="{B48F603C-10C3-8661-3A5B-A68D16D8B018}"/>
                </a:ext>
              </a:extLst>
            </p:cNvPr>
            <p:cNvSpPr txBox="1"/>
            <p:nvPr/>
          </p:nvSpPr>
          <p:spPr>
            <a:xfrm>
              <a:off x="0" y="-114300"/>
              <a:ext cx="3831771" cy="725295"/>
            </a:xfrm>
            <a:prstGeom prst="rect">
              <a:avLst/>
            </a:prstGeom>
            <a:grpFill/>
          </p:spPr>
          <p:txBody>
            <a:bodyPr lIns="50800" tIns="50800" rIns="50800" bIns="50800" rtlCol="0" anchor="ctr"/>
            <a:lstStyle/>
            <a:p>
              <a:pPr algn="ctr">
                <a:lnSpc>
                  <a:spcPts val="4060"/>
                </a:lnSpc>
              </a:pPr>
              <a:endParaRPr lang="nl-NL"/>
            </a:p>
          </p:txBody>
        </p:sp>
      </p:grpSp>
      <p:sp>
        <p:nvSpPr>
          <p:cNvPr id="7" name="Freeform 7">
            <a:extLst>
              <a:ext uri="{FF2B5EF4-FFF2-40B4-BE49-F238E27FC236}">
                <a16:creationId xmlns:a16="http://schemas.microsoft.com/office/drawing/2014/main" id="{BEF1E68E-41A5-2149-B070-7F5D8D1268B8}"/>
              </a:ext>
            </a:extLst>
          </p:cNvPr>
          <p:cNvSpPr/>
          <p:nvPr/>
        </p:nvSpPr>
        <p:spPr>
          <a:xfrm>
            <a:off x="649927" y="11710215"/>
            <a:ext cx="4247853" cy="3002016"/>
          </a:xfrm>
          <a:custGeom>
            <a:avLst/>
            <a:gdLst/>
            <a:ahLst/>
            <a:cxnLst/>
            <a:rect l="l" t="t" r="r" b="b"/>
            <a:pathLst>
              <a:path w="4247853" h="3002016">
                <a:moveTo>
                  <a:pt x="0" y="0"/>
                </a:moveTo>
                <a:lnTo>
                  <a:pt x="4247853" y="0"/>
                </a:lnTo>
                <a:lnTo>
                  <a:pt x="4247853" y="3002016"/>
                </a:lnTo>
                <a:lnTo>
                  <a:pt x="0" y="3002016"/>
                </a:lnTo>
                <a:lnTo>
                  <a:pt x="0" y="0"/>
                </a:lnTo>
                <a:close/>
              </a:path>
            </a:pathLst>
          </a:custGeom>
          <a:blipFill>
            <a:blip r:embed="rId3"/>
            <a:stretch>
              <a:fillRect/>
            </a:stretch>
          </a:blipFill>
        </p:spPr>
        <p:txBody>
          <a:bodyPr/>
          <a:lstStyle/>
          <a:p>
            <a:endParaRPr lang="nl-NL"/>
          </a:p>
        </p:txBody>
      </p:sp>
      <p:sp>
        <p:nvSpPr>
          <p:cNvPr id="8" name="Freeform 8">
            <a:extLst>
              <a:ext uri="{FF2B5EF4-FFF2-40B4-BE49-F238E27FC236}">
                <a16:creationId xmlns:a16="http://schemas.microsoft.com/office/drawing/2014/main" id="{28D20A21-D403-68CF-0955-8DD21AC6CF2A}"/>
              </a:ext>
            </a:extLst>
          </p:cNvPr>
          <p:cNvSpPr/>
          <p:nvPr/>
        </p:nvSpPr>
        <p:spPr>
          <a:xfrm>
            <a:off x="8818184" y="12365104"/>
            <a:ext cx="2763166" cy="2100006"/>
          </a:xfrm>
          <a:custGeom>
            <a:avLst/>
            <a:gdLst/>
            <a:ahLst/>
            <a:cxnLst/>
            <a:rect l="l" t="t" r="r" b="b"/>
            <a:pathLst>
              <a:path w="2763166" h="2100006">
                <a:moveTo>
                  <a:pt x="0" y="0"/>
                </a:moveTo>
                <a:lnTo>
                  <a:pt x="2763166" y="0"/>
                </a:lnTo>
                <a:lnTo>
                  <a:pt x="2763166" y="2100006"/>
                </a:lnTo>
                <a:lnTo>
                  <a:pt x="0" y="2100006"/>
                </a:lnTo>
                <a:lnTo>
                  <a:pt x="0" y="0"/>
                </a:lnTo>
                <a:close/>
              </a:path>
            </a:pathLst>
          </a:custGeom>
          <a:blipFill>
            <a:blip r:embed="rId4">
              <a:alphaModFix amt="20999"/>
              <a:extLst>
                <a:ext uri="{96DAC541-7B7A-43D3-8B79-37D633B846F1}">
                  <asvg:svgBlip xmlns:asvg="http://schemas.microsoft.com/office/drawing/2016/SVG/main" r:embed="rId5"/>
                </a:ext>
              </a:extLst>
            </a:blip>
            <a:stretch>
              <a:fillRect/>
            </a:stretch>
          </a:blipFill>
        </p:spPr>
        <p:txBody>
          <a:bodyPr/>
          <a:lstStyle/>
          <a:p>
            <a:endParaRPr lang="nl-NL"/>
          </a:p>
        </p:txBody>
      </p:sp>
      <p:sp>
        <p:nvSpPr>
          <p:cNvPr id="10" name="TextBox 10">
            <a:extLst>
              <a:ext uri="{FF2B5EF4-FFF2-40B4-BE49-F238E27FC236}">
                <a16:creationId xmlns:a16="http://schemas.microsoft.com/office/drawing/2014/main" id="{18A87B12-DA67-6169-75FD-14DD11183498}"/>
              </a:ext>
            </a:extLst>
          </p:cNvPr>
          <p:cNvSpPr txBox="1"/>
          <p:nvPr/>
        </p:nvSpPr>
        <p:spPr>
          <a:xfrm>
            <a:off x="5946115" y="12647500"/>
            <a:ext cx="8662632" cy="1372235"/>
          </a:xfrm>
          <a:prstGeom prst="rect">
            <a:avLst/>
          </a:prstGeom>
        </p:spPr>
        <p:txBody>
          <a:bodyPr lIns="0" tIns="0" rIns="0" bIns="0" rtlCol="0" anchor="t">
            <a:spAutoFit/>
          </a:bodyPr>
          <a:lstStyle/>
          <a:p>
            <a:pPr algn="ctr">
              <a:lnSpc>
                <a:spcPts val="5399"/>
              </a:lnSpc>
            </a:pPr>
            <a:r>
              <a:rPr lang="nl-NL" sz="4499" b="1" spc="224">
                <a:solidFill>
                  <a:srgbClr val="3D3D3D"/>
                </a:solidFill>
                <a:latin typeface="Trade Gothic Bold"/>
                <a:ea typeface="Trade Gothic Bold"/>
                <a:cs typeface="Trade Gothic Bold"/>
                <a:sym typeface="Trade Gothic Bold"/>
              </a:rPr>
              <a:t>“Een talent is iets dat je goed kan en ook graag doet.”</a:t>
            </a:r>
          </a:p>
        </p:txBody>
      </p:sp>
      <p:sp>
        <p:nvSpPr>
          <p:cNvPr id="13" name="Tekstvak 12">
            <a:extLst>
              <a:ext uri="{FF2B5EF4-FFF2-40B4-BE49-F238E27FC236}">
                <a16:creationId xmlns:a16="http://schemas.microsoft.com/office/drawing/2014/main" id="{B1724E2E-208A-BBBC-EDD9-C893050373AB}"/>
              </a:ext>
            </a:extLst>
          </p:cNvPr>
          <p:cNvSpPr txBox="1"/>
          <p:nvPr/>
        </p:nvSpPr>
        <p:spPr>
          <a:xfrm>
            <a:off x="5340760" y="5499100"/>
            <a:ext cx="10692580" cy="1938992"/>
          </a:xfrm>
          <a:prstGeom prst="rect">
            <a:avLst/>
          </a:prstGeom>
          <a:noFill/>
        </p:spPr>
        <p:txBody>
          <a:bodyPr wrap="square">
            <a:spAutoFit/>
          </a:bodyPr>
          <a:lstStyle/>
          <a:p>
            <a:pPr algn="ctr"/>
            <a:r>
              <a:rPr lang="nl-NL" sz="6000" b="1">
                <a:solidFill>
                  <a:schemeClr val="bg1"/>
                </a:solidFill>
                <a:latin typeface="Trade Gothic Next" panose="020B0503040303020004" pitchFamily="34" charset="0"/>
              </a:rPr>
              <a:t>WAT GAAN WE DOEN IN HET BEROEPENHUIS?</a:t>
            </a:r>
          </a:p>
        </p:txBody>
      </p:sp>
      <p:pic>
        <p:nvPicPr>
          <p:cNvPr id="9" name="Graphic 8" descr="Presentatie met media met effen opvulling">
            <a:hlinkClick r:id="rId6"/>
            <a:extLst>
              <a:ext uri="{FF2B5EF4-FFF2-40B4-BE49-F238E27FC236}">
                <a16:creationId xmlns:a16="http://schemas.microsoft.com/office/drawing/2014/main" id="{799AEEAB-BF09-3AAE-5FFF-F1B286BE50B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88896" y="1121212"/>
            <a:ext cx="3996308" cy="3996308"/>
          </a:xfrm>
          <a:prstGeom prst="rect">
            <a:avLst/>
          </a:prstGeom>
        </p:spPr>
      </p:pic>
    </p:spTree>
    <p:extLst>
      <p:ext uri="{BB962C8B-B14F-4D97-AF65-F5344CB8AC3E}">
        <p14:creationId xmlns:p14="http://schemas.microsoft.com/office/powerpoint/2010/main" val="612339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2CE"/>
        </a:solidFill>
        <a:effectLst/>
      </p:bgPr>
    </p:bg>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3A8EBE7A-BD41-E240-72C0-5024449B4ED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07156" y="2239287"/>
            <a:ext cx="6601561" cy="4667304"/>
          </a:xfrm>
          <a:prstGeom prst="rect">
            <a:avLst/>
          </a:prstGeom>
        </p:spPr>
      </p:pic>
      <p:pic>
        <p:nvPicPr>
          <p:cNvPr id="5" name="Afbeelding 4">
            <a:extLst>
              <a:ext uri="{FF2B5EF4-FFF2-40B4-BE49-F238E27FC236}">
                <a16:creationId xmlns:a16="http://schemas.microsoft.com/office/drawing/2014/main" id="{FDC2B182-E9BC-A03B-A93B-9AA3D7551A1D}"/>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4447225" y="2239287"/>
            <a:ext cx="6601561" cy="4667304"/>
          </a:xfrm>
          <a:prstGeom prst="rect">
            <a:avLst/>
          </a:prstGeom>
        </p:spPr>
      </p:pic>
      <p:pic>
        <p:nvPicPr>
          <p:cNvPr id="9" name="Afbeelding 8">
            <a:extLst>
              <a:ext uri="{FF2B5EF4-FFF2-40B4-BE49-F238E27FC236}">
                <a16:creationId xmlns:a16="http://schemas.microsoft.com/office/drawing/2014/main" id="{EBB95A9A-4957-EC18-6E7C-05FA84C39AA6}"/>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97792" y="9526385"/>
            <a:ext cx="6543281" cy="4626099"/>
          </a:xfrm>
          <a:prstGeom prst="rect">
            <a:avLst/>
          </a:prstGeom>
        </p:spPr>
      </p:pic>
      <p:pic>
        <p:nvPicPr>
          <p:cNvPr id="3" name="Afbeelding 2">
            <a:extLst>
              <a:ext uri="{FF2B5EF4-FFF2-40B4-BE49-F238E27FC236}">
                <a16:creationId xmlns:a16="http://schemas.microsoft.com/office/drawing/2014/main" id="{D61723C3-E0A5-59F5-E12F-F4EC4C3244BC}"/>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7377190" y="3071345"/>
            <a:ext cx="6601559" cy="4667303"/>
          </a:xfrm>
          <a:prstGeom prst="rect">
            <a:avLst/>
          </a:prstGeom>
        </p:spPr>
      </p:pic>
      <p:pic>
        <p:nvPicPr>
          <p:cNvPr id="7" name="Afbeelding 6">
            <a:extLst>
              <a:ext uri="{FF2B5EF4-FFF2-40B4-BE49-F238E27FC236}">
                <a16:creationId xmlns:a16="http://schemas.microsoft.com/office/drawing/2014/main" id="{A8411180-9938-D66A-FCEF-D97C32D7BF07}"/>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4437861" y="9518345"/>
            <a:ext cx="6635258" cy="4691127"/>
          </a:xfrm>
          <a:prstGeom prst="rect">
            <a:avLst/>
          </a:prstGeom>
        </p:spPr>
      </p:pic>
      <p:sp>
        <p:nvSpPr>
          <p:cNvPr id="12" name="Tekstvak 11">
            <a:extLst>
              <a:ext uri="{FF2B5EF4-FFF2-40B4-BE49-F238E27FC236}">
                <a16:creationId xmlns:a16="http://schemas.microsoft.com/office/drawing/2014/main" id="{6CE95750-0307-F011-0B5F-9E620F08D2F7}"/>
              </a:ext>
            </a:extLst>
          </p:cNvPr>
          <p:cNvSpPr txBox="1"/>
          <p:nvPr/>
        </p:nvSpPr>
        <p:spPr>
          <a:xfrm>
            <a:off x="6165726" y="389249"/>
            <a:ext cx="9042648" cy="1200329"/>
          </a:xfrm>
          <a:prstGeom prst="rect">
            <a:avLst/>
          </a:prstGeom>
          <a:noFill/>
        </p:spPr>
        <p:txBody>
          <a:bodyPr wrap="square" rtlCol="0">
            <a:spAutoFit/>
          </a:bodyPr>
          <a:lstStyle/>
          <a:p>
            <a:pPr algn="ctr"/>
            <a:r>
              <a:rPr lang="nl-NL" sz="7200">
                <a:solidFill>
                  <a:srgbClr val="C00000"/>
                </a:solidFill>
                <a:latin typeface="Trade Gothic Next" panose="020B0503040303020004" pitchFamily="34" charset="0"/>
              </a:rPr>
              <a:t>TALENTENATELIER 1 </a:t>
            </a:r>
          </a:p>
        </p:txBody>
      </p:sp>
      <p:pic>
        <p:nvPicPr>
          <p:cNvPr id="2" name="Afbeelding 1">
            <a:extLst>
              <a:ext uri="{FF2B5EF4-FFF2-40B4-BE49-F238E27FC236}">
                <a16:creationId xmlns:a16="http://schemas.microsoft.com/office/drawing/2014/main" id="{A26633B6-25F3-1BF4-04B0-E17D3D16C2EC}"/>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7338687" y="8517031"/>
            <a:ext cx="6601559" cy="4667303"/>
          </a:xfrm>
          <a:prstGeom prst="rect">
            <a:avLst/>
          </a:prstGeom>
        </p:spPr>
      </p:pic>
    </p:spTree>
    <p:extLst>
      <p:ext uri="{BB962C8B-B14F-4D97-AF65-F5344CB8AC3E}">
        <p14:creationId xmlns:p14="http://schemas.microsoft.com/office/powerpoint/2010/main" val="1472321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2CE"/>
        </a:solidFill>
        <a:effectLst/>
      </p:bgPr>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B69B1228-8437-3512-97E3-2C5E8E8808E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99034" y="1827876"/>
            <a:ext cx="6522248" cy="4611229"/>
          </a:xfrm>
          <a:prstGeom prst="rect">
            <a:avLst/>
          </a:prstGeom>
        </p:spPr>
      </p:pic>
      <p:pic>
        <p:nvPicPr>
          <p:cNvPr id="3" name="Afbeelding 2">
            <a:extLst>
              <a:ext uri="{FF2B5EF4-FFF2-40B4-BE49-F238E27FC236}">
                <a16:creationId xmlns:a16="http://schemas.microsoft.com/office/drawing/2014/main" id="{ADAAFCDF-F10D-B790-E7C1-7DCDF7CF07A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4345002" y="1827876"/>
            <a:ext cx="6522245" cy="4611227"/>
          </a:xfrm>
          <a:prstGeom prst="rect">
            <a:avLst/>
          </a:prstGeom>
        </p:spPr>
      </p:pic>
      <p:pic>
        <p:nvPicPr>
          <p:cNvPr id="9" name="Afbeelding 8">
            <a:extLst>
              <a:ext uri="{FF2B5EF4-FFF2-40B4-BE49-F238E27FC236}">
                <a16:creationId xmlns:a16="http://schemas.microsoft.com/office/drawing/2014/main" id="{DF5A612B-3C8E-E95E-14EE-93C39E7BD09D}"/>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06846" y="8682049"/>
            <a:ext cx="6522247" cy="4611228"/>
          </a:xfrm>
          <a:prstGeom prst="rect">
            <a:avLst/>
          </a:prstGeom>
        </p:spPr>
      </p:pic>
      <p:pic>
        <p:nvPicPr>
          <p:cNvPr id="11" name="Afbeelding 10">
            <a:extLst>
              <a:ext uri="{FF2B5EF4-FFF2-40B4-BE49-F238E27FC236}">
                <a16:creationId xmlns:a16="http://schemas.microsoft.com/office/drawing/2014/main" id="{4ABB517F-8763-5F64-130A-B1FC52A0DB7B}"/>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7425924" y="5347258"/>
            <a:ext cx="6522247" cy="4611228"/>
          </a:xfrm>
          <a:prstGeom prst="rect">
            <a:avLst/>
          </a:prstGeom>
        </p:spPr>
      </p:pic>
      <p:pic>
        <p:nvPicPr>
          <p:cNvPr id="5" name="Afbeelding 4">
            <a:extLst>
              <a:ext uri="{FF2B5EF4-FFF2-40B4-BE49-F238E27FC236}">
                <a16:creationId xmlns:a16="http://schemas.microsoft.com/office/drawing/2014/main" id="{B9EE83FF-E6C7-FAB0-1834-C860BC6BE46D}"/>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4345000" y="8682049"/>
            <a:ext cx="6522247" cy="4611228"/>
          </a:xfrm>
          <a:prstGeom prst="rect">
            <a:avLst/>
          </a:prstGeom>
        </p:spPr>
      </p:pic>
      <p:sp>
        <p:nvSpPr>
          <p:cNvPr id="13" name="Tekstvak 12">
            <a:extLst>
              <a:ext uri="{FF2B5EF4-FFF2-40B4-BE49-F238E27FC236}">
                <a16:creationId xmlns:a16="http://schemas.microsoft.com/office/drawing/2014/main" id="{628BFDB5-525E-97CF-533D-DFD2746D3845}"/>
              </a:ext>
            </a:extLst>
          </p:cNvPr>
          <p:cNvSpPr txBox="1"/>
          <p:nvPr/>
        </p:nvSpPr>
        <p:spPr>
          <a:xfrm>
            <a:off x="6150741" y="365770"/>
            <a:ext cx="9072611" cy="1200329"/>
          </a:xfrm>
          <a:prstGeom prst="rect">
            <a:avLst/>
          </a:prstGeom>
          <a:noFill/>
        </p:spPr>
        <p:txBody>
          <a:bodyPr wrap="square">
            <a:spAutoFit/>
          </a:bodyPr>
          <a:lstStyle/>
          <a:p>
            <a:pPr algn="ctr"/>
            <a:r>
              <a:rPr lang="nl-NL" sz="7200">
                <a:solidFill>
                  <a:srgbClr val="C00000"/>
                </a:solidFill>
                <a:latin typeface="Trade Gothic Next" panose="020B0503040303020004" pitchFamily="34" charset="0"/>
              </a:rPr>
              <a:t>TALENTENATELIER 2</a:t>
            </a:r>
          </a:p>
        </p:txBody>
      </p:sp>
    </p:spTree>
    <p:extLst>
      <p:ext uri="{BB962C8B-B14F-4D97-AF65-F5344CB8AC3E}">
        <p14:creationId xmlns:p14="http://schemas.microsoft.com/office/powerpoint/2010/main" val="22856348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a:extLst>
            <a:ext uri="{FF2B5EF4-FFF2-40B4-BE49-F238E27FC236}">
              <a16:creationId xmlns:a16="http://schemas.microsoft.com/office/drawing/2014/main" id="{1407ACCC-4FD5-5D35-8781-665020E7D97F}"/>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ACB521FB-3D8D-512C-FCA4-55A96E956123}"/>
              </a:ext>
            </a:extLst>
          </p:cNvPr>
          <p:cNvGrpSpPr/>
          <p:nvPr/>
        </p:nvGrpSpPr>
        <p:grpSpPr>
          <a:xfrm>
            <a:off x="0" y="11072340"/>
            <a:ext cx="21384006" cy="4047660"/>
            <a:chOff x="0" y="-114300"/>
            <a:chExt cx="3831772" cy="725295"/>
          </a:xfrm>
          <a:solidFill>
            <a:srgbClr val="FFE2CE"/>
          </a:solidFill>
        </p:grpSpPr>
        <p:sp>
          <p:nvSpPr>
            <p:cNvPr id="5" name="Freeform 5">
              <a:extLst>
                <a:ext uri="{FF2B5EF4-FFF2-40B4-BE49-F238E27FC236}">
                  <a16:creationId xmlns:a16="http://schemas.microsoft.com/office/drawing/2014/main" id="{22180E6D-F821-8885-8E0C-A7225C08E237}"/>
                </a:ext>
              </a:extLst>
            </p:cNvPr>
            <p:cNvSpPr/>
            <p:nvPr/>
          </p:nvSpPr>
          <p:spPr>
            <a:xfrm>
              <a:off x="0" y="0"/>
              <a:ext cx="3831772" cy="610995"/>
            </a:xfrm>
            <a:custGeom>
              <a:avLst/>
              <a:gdLst/>
              <a:ahLst/>
              <a:cxnLst/>
              <a:rect l="l" t="t" r="r" b="b"/>
              <a:pathLst>
                <a:path w="3831772" h="610995">
                  <a:moveTo>
                    <a:pt x="0" y="0"/>
                  </a:moveTo>
                  <a:lnTo>
                    <a:pt x="3831772" y="0"/>
                  </a:lnTo>
                  <a:lnTo>
                    <a:pt x="3831772" y="610995"/>
                  </a:lnTo>
                  <a:lnTo>
                    <a:pt x="0" y="610995"/>
                  </a:lnTo>
                  <a:close/>
                </a:path>
              </a:pathLst>
            </a:custGeom>
            <a:grpFill/>
          </p:spPr>
          <p:txBody>
            <a:bodyPr/>
            <a:lstStyle/>
            <a:p>
              <a:endParaRPr lang="nl-NL"/>
            </a:p>
          </p:txBody>
        </p:sp>
        <p:sp>
          <p:nvSpPr>
            <p:cNvPr id="6" name="TextBox 6">
              <a:extLst>
                <a:ext uri="{FF2B5EF4-FFF2-40B4-BE49-F238E27FC236}">
                  <a16:creationId xmlns:a16="http://schemas.microsoft.com/office/drawing/2014/main" id="{33ACAE87-FEBA-1B31-9A9C-F8D151561C95}"/>
                </a:ext>
              </a:extLst>
            </p:cNvPr>
            <p:cNvSpPr txBox="1"/>
            <p:nvPr/>
          </p:nvSpPr>
          <p:spPr>
            <a:xfrm>
              <a:off x="0" y="-114300"/>
              <a:ext cx="3831771" cy="725295"/>
            </a:xfrm>
            <a:prstGeom prst="rect">
              <a:avLst/>
            </a:prstGeom>
            <a:grpFill/>
          </p:spPr>
          <p:txBody>
            <a:bodyPr lIns="50800" tIns="50800" rIns="50800" bIns="50800" rtlCol="0" anchor="ctr"/>
            <a:lstStyle/>
            <a:p>
              <a:pPr algn="ctr">
                <a:lnSpc>
                  <a:spcPts val="4060"/>
                </a:lnSpc>
              </a:pPr>
              <a:endParaRPr lang="nl-NL"/>
            </a:p>
          </p:txBody>
        </p:sp>
      </p:grpSp>
      <p:sp>
        <p:nvSpPr>
          <p:cNvPr id="7" name="Freeform 7">
            <a:extLst>
              <a:ext uri="{FF2B5EF4-FFF2-40B4-BE49-F238E27FC236}">
                <a16:creationId xmlns:a16="http://schemas.microsoft.com/office/drawing/2014/main" id="{4CADF862-E2A0-9430-6A8C-4721313A74D2}"/>
              </a:ext>
            </a:extLst>
          </p:cNvPr>
          <p:cNvSpPr/>
          <p:nvPr/>
        </p:nvSpPr>
        <p:spPr>
          <a:xfrm>
            <a:off x="649927" y="11710215"/>
            <a:ext cx="4247853" cy="3002016"/>
          </a:xfrm>
          <a:custGeom>
            <a:avLst/>
            <a:gdLst/>
            <a:ahLst/>
            <a:cxnLst/>
            <a:rect l="l" t="t" r="r" b="b"/>
            <a:pathLst>
              <a:path w="4247853" h="3002016">
                <a:moveTo>
                  <a:pt x="0" y="0"/>
                </a:moveTo>
                <a:lnTo>
                  <a:pt x="4247853" y="0"/>
                </a:lnTo>
                <a:lnTo>
                  <a:pt x="4247853" y="3002016"/>
                </a:lnTo>
                <a:lnTo>
                  <a:pt x="0" y="3002016"/>
                </a:lnTo>
                <a:lnTo>
                  <a:pt x="0" y="0"/>
                </a:lnTo>
                <a:close/>
              </a:path>
            </a:pathLst>
          </a:custGeom>
          <a:blipFill>
            <a:blip r:embed="rId3"/>
            <a:stretch>
              <a:fillRect/>
            </a:stretch>
          </a:blipFill>
        </p:spPr>
        <p:txBody>
          <a:bodyPr/>
          <a:lstStyle/>
          <a:p>
            <a:endParaRPr lang="nl-NL"/>
          </a:p>
        </p:txBody>
      </p:sp>
      <p:sp>
        <p:nvSpPr>
          <p:cNvPr id="8" name="Freeform 8">
            <a:extLst>
              <a:ext uri="{FF2B5EF4-FFF2-40B4-BE49-F238E27FC236}">
                <a16:creationId xmlns:a16="http://schemas.microsoft.com/office/drawing/2014/main" id="{218DECFE-909D-B762-A1DD-4BF0FC470287}"/>
              </a:ext>
            </a:extLst>
          </p:cNvPr>
          <p:cNvSpPr/>
          <p:nvPr/>
        </p:nvSpPr>
        <p:spPr>
          <a:xfrm>
            <a:off x="8818184" y="12365104"/>
            <a:ext cx="2763166" cy="2100006"/>
          </a:xfrm>
          <a:custGeom>
            <a:avLst/>
            <a:gdLst/>
            <a:ahLst/>
            <a:cxnLst/>
            <a:rect l="l" t="t" r="r" b="b"/>
            <a:pathLst>
              <a:path w="2763166" h="2100006">
                <a:moveTo>
                  <a:pt x="0" y="0"/>
                </a:moveTo>
                <a:lnTo>
                  <a:pt x="2763166" y="0"/>
                </a:lnTo>
                <a:lnTo>
                  <a:pt x="2763166" y="2100006"/>
                </a:lnTo>
                <a:lnTo>
                  <a:pt x="0" y="2100006"/>
                </a:lnTo>
                <a:lnTo>
                  <a:pt x="0" y="0"/>
                </a:lnTo>
                <a:close/>
              </a:path>
            </a:pathLst>
          </a:custGeom>
          <a:blipFill>
            <a:blip r:embed="rId4">
              <a:alphaModFix amt="20999"/>
              <a:extLst>
                <a:ext uri="{96DAC541-7B7A-43D3-8B79-37D633B846F1}">
                  <asvg:svgBlip xmlns:asvg="http://schemas.microsoft.com/office/drawing/2016/SVG/main" r:embed="rId5"/>
                </a:ext>
              </a:extLst>
            </a:blip>
            <a:stretch>
              <a:fillRect/>
            </a:stretch>
          </a:blipFill>
        </p:spPr>
        <p:txBody>
          <a:bodyPr/>
          <a:lstStyle/>
          <a:p>
            <a:endParaRPr lang="nl-NL"/>
          </a:p>
        </p:txBody>
      </p:sp>
      <p:sp>
        <p:nvSpPr>
          <p:cNvPr id="10" name="TextBox 10">
            <a:extLst>
              <a:ext uri="{FF2B5EF4-FFF2-40B4-BE49-F238E27FC236}">
                <a16:creationId xmlns:a16="http://schemas.microsoft.com/office/drawing/2014/main" id="{689607C7-EFB2-1749-8BF4-D2FBA43537AE}"/>
              </a:ext>
            </a:extLst>
          </p:cNvPr>
          <p:cNvSpPr txBox="1"/>
          <p:nvPr/>
        </p:nvSpPr>
        <p:spPr>
          <a:xfrm>
            <a:off x="5946115" y="12647500"/>
            <a:ext cx="8662632" cy="1372235"/>
          </a:xfrm>
          <a:prstGeom prst="rect">
            <a:avLst/>
          </a:prstGeom>
        </p:spPr>
        <p:txBody>
          <a:bodyPr lIns="0" tIns="0" rIns="0" bIns="0" rtlCol="0" anchor="t">
            <a:spAutoFit/>
          </a:bodyPr>
          <a:lstStyle/>
          <a:p>
            <a:pPr algn="ctr">
              <a:lnSpc>
                <a:spcPts val="5399"/>
              </a:lnSpc>
            </a:pPr>
            <a:r>
              <a:rPr lang="nl-NL" sz="4499" b="1" spc="224">
                <a:solidFill>
                  <a:srgbClr val="3D3D3D"/>
                </a:solidFill>
                <a:latin typeface="Trade Gothic Bold"/>
                <a:ea typeface="Trade Gothic Bold"/>
                <a:cs typeface="Trade Gothic Bold"/>
                <a:sym typeface="Trade Gothic Bold"/>
              </a:rPr>
              <a:t>“Een talent is iets dat je goed kan en ook graag doet.”</a:t>
            </a:r>
          </a:p>
        </p:txBody>
      </p:sp>
      <p:sp>
        <p:nvSpPr>
          <p:cNvPr id="13" name="Tekstvak 12">
            <a:extLst>
              <a:ext uri="{FF2B5EF4-FFF2-40B4-BE49-F238E27FC236}">
                <a16:creationId xmlns:a16="http://schemas.microsoft.com/office/drawing/2014/main" id="{C40C2087-9DB7-AB84-2246-932503BCCDF8}"/>
              </a:ext>
            </a:extLst>
          </p:cNvPr>
          <p:cNvSpPr txBox="1"/>
          <p:nvPr/>
        </p:nvSpPr>
        <p:spPr>
          <a:xfrm>
            <a:off x="5340760" y="4683554"/>
            <a:ext cx="10692580" cy="1938992"/>
          </a:xfrm>
          <a:prstGeom prst="rect">
            <a:avLst/>
          </a:prstGeom>
          <a:noFill/>
        </p:spPr>
        <p:txBody>
          <a:bodyPr wrap="square">
            <a:spAutoFit/>
          </a:bodyPr>
          <a:lstStyle/>
          <a:p>
            <a:pPr algn="ctr"/>
            <a:r>
              <a:rPr lang="nl-NL" sz="6000" b="1">
                <a:solidFill>
                  <a:schemeClr val="bg1"/>
                </a:solidFill>
                <a:latin typeface="Trade Gothic Next" panose="020B0503040303020004" pitchFamily="34" charset="0"/>
              </a:rPr>
              <a:t>AAN DE SLAG, SPREKEN OVER TALENTEN! </a:t>
            </a:r>
          </a:p>
        </p:txBody>
      </p:sp>
    </p:spTree>
    <p:extLst>
      <p:ext uri="{BB962C8B-B14F-4D97-AF65-F5344CB8AC3E}">
        <p14:creationId xmlns:p14="http://schemas.microsoft.com/office/powerpoint/2010/main" val="28811990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66A39640-AC76-BDC9-4E80-85EB9F5EF0AC}"/>
              </a:ext>
            </a:extLst>
          </p:cNvPr>
          <p:cNvGrpSpPr/>
          <p:nvPr/>
        </p:nvGrpSpPr>
        <p:grpSpPr>
          <a:xfrm>
            <a:off x="0" y="11072340"/>
            <a:ext cx="21384006" cy="4047660"/>
            <a:chOff x="0" y="-114300"/>
            <a:chExt cx="3831772" cy="725295"/>
          </a:xfrm>
          <a:solidFill>
            <a:srgbClr val="FFE2CE"/>
          </a:solidFill>
        </p:grpSpPr>
        <p:sp>
          <p:nvSpPr>
            <p:cNvPr id="3" name="Freeform 5">
              <a:extLst>
                <a:ext uri="{FF2B5EF4-FFF2-40B4-BE49-F238E27FC236}">
                  <a16:creationId xmlns:a16="http://schemas.microsoft.com/office/drawing/2014/main" id="{09465E1A-1C0D-154E-1016-07F66E94460B}"/>
                </a:ext>
              </a:extLst>
            </p:cNvPr>
            <p:cNvSpPr/>
            <p:nvPr/>
          </p:nvSpPr>
          <p:spPr>
            <a:xfrm>
              <a:off x="0" y="0"/>
              <a:ext cx="3831772" cy="610995"/>
            </a:xfrm>
            <a:custGeom>
              <a:avLst/>
              <a:gdLst/>
              <a:ahLst/>
              <a:cxnLst/>
              <a:rect l="l" t="t" r="r" b="b"/>
              <a:pathLst>
                <a:path w="3831772" h="610995">
                  <a:moveTo>
                    <a:pt x="0" y="0"/>
                  </a:moveTo>
                  <a:lnTo>
                    <a:pt x="3831772" y="0"/>
                  </a:lnTo>
                  <a:lnTo>
                    <a:pt x="3831772" y="610995"/>
                  </a:lnTo>
                  <a:lnTo>
                    <a:pt x="0" y="610995"/>
                  </a:lnTo>
                  <a:close/>
                </a:path>
              </a:pathLst>
            </a:custGeom>
            <a:grpFill/>
          </p:spPr>
          <p:txBody>
            <a:bodyPr/>
            <a:lstStyle/>
            <a:p>
              <a:endParaRPr lang="nl-NL"/>
            </a:p>
          </p:txBody>
        </p:sp>
        <p:sp>
          <p:nvSpPr>
            <p:cNvPr id="4" name="TextBox 6">
              <a:extLst>
                <a:ext uri="{FF2B5EF4-FFF2-40B4-BE49-F238E27FC236}">
                  <a16:creationId xmlns:a16="http://schemas.microsoft.com/office/drawing/2014/main" id="{CB22AEA2-5C06-8430-47B2-F459E5305DB0}"/>
                </a:ext>
              </a:extLst>
            </p:cNvPr>
            <p:cNvSpPr txBox="1"/>
            <p:nvPr/>
          </p:nvSpPr>
          <p:spPr>
            <a:xfrm>
              <a:off x="0" y="-114300"/>
              <a:ext cx="3831771" cy="725295"/>
            </a:xfrm>
            <a:prstGeom prst="rect">
              <a:avLst/>
            </a:prstGeom>
            <a:grpFill/>
          </p:spPr>
          <p:txBody>
            <a:bodyPr lIns="50800" tIns="50800" rIns="50800" bIns="50800" rtlCol="0" anchor="ctr"/>
            <a:lstStyle/>
            <a:p>
              <a:pPr algn="ctr">
                <a:lnSpc>
                  <a:spcPts val="4060"/>
                </a:lnSpc>
              </a:pPr>
              <a:endParaRPr lang="nl-NL"/>
            </a:p>
          </p:txBody>
        </p:sp>
      </p:grpSp>
      <p:sp>
        <p:nvSpPr>
          <p:cNvPr id="5" name="Freeform 7">
            <a:extLst>
              <a:ext uri="{FF2B5EF4-FFF2-40B4-BE49-F238E27FC236}">
                <a16:creationId xmlns:a16="http://schemas.microsoft.com/office/drawing/2014/main" id="{AF09B6BD-6920-2496-BE33-093923682A9F}"/>
              </a:ext>
            </a:extLst>
          </p:cNvPr>
          <p:cNvSpPr/>
          <p:nvPr/>
        </p:nvSpPr>
        <p:spPr>
          <a:xfrm>
            <a:off x="649927" y="11710215"/>
            <a:ext cx="4247853" cy="3002016"/>
          </a:xfrm>
          <a:custGeom>
            <a:avLst/>
            <a:gdLst/>
            <a:ahLst/>
            <a:cxnLst/>
            <a:rect l="l" t="t" r="r" b="b"/>
            <a:pathLst>
              <a:path w="4247853" h="3002016">
                <a:moveTo>
                  <a:pt x="0" y="0"/>
                </a:moveTo>
                <a:lnTo>
                  <a:pt x="4247853" y="0"/>
                </a:lnTo>
                <a:lnTo>
                  <a:pt x="4247853" y="3002016"/>
                </a:lnTo>
                <a:lnTo>
                  <a:pt x="0" y="3002016"/>
                </a:lnTo>
                <a:lnTo>
                  <a:pt x="0" y="0"/>
                </a:lnTo>
                <a:close/>
              </a:path>
            </a:pathLst>
          </a:custGeom>
          <a:blipFill>
            <a:blip r:embed="rId3"/>
            <a:stretch>
              <a:fillRect/>
            </a:stretch>
          </a:blipFill>
        </p:spPr>
        <p:txBody>
          <a:bodyPr/>
          <a:lstStyle/>
          <a:p>
            <a:endParaRPr lang="nl-NL"/>
          </a:p>
        </p:txBody>
      </p:sp>
      <p:sp>
        <p:nvSpPr>
          <p:cNvPr id="6" name="Freeform 8">
            <a:extLst>
              <a:ext uri="{FF2B5EF4-FFF2-40B4-BE49-F238E27FC236}">
                <a16:creationId xmlns:a16="http://schemas.microsoft.com/office/drawing/2014/main" id="{5AA2B161-B98B-21F7-3665-09850933C49F}"/>
              </a:ext>
            </a:extLst>
          </p:cNvPr>
          <p:cNvSpPr/>
          <p:nvPr/>
        </p:nvSpPr>
        <p:spPr>
          <a:xfrm>
            <a:off x="8818184" y="12365104"/>
            <a:ext cx="2763166" cy="2100006"/>
          </a:xfrm>
          <a:custGeom>
            <a:avLst/>
            <a:gdLst/>
            <a:ahLst/>
            <a:cxnLst/>
            <a:rect l="l" t="t" r="r" b="b"/>
            <a:pathLst>
              <a:path w="2763166" h="2100006">
                <a:moveTo>
                  <a:pt x="0" y="0"/>
                </a:moveTo>
                <a:lnTo>
                  <a:pt x="2763166" y="0"/>
                </a:lnTo>
                <a:lnTo>
                  <a:pt x="2763166" y="2100006"/>
                </a:lnTo>
                <a:lnTo>
                  <a:pt x="0" y="2100006"/>
                </a:lnTo>
                <a:lnTo>
                  <a:pt x="0" y="0"/>
                </a:lnTo>
                <a:close/>
              </a:path>
            </a:pathLst>
          </a:custGeom>
          <a:blipFill>
            <a:blip r:embed="rId4">
              <a:alphaModFix amt="20999"/>
              <a:extLst>
                <a:ext uri="{96DAC541-7B7A-43D3-8B79-37D633B846F1}">
                  <asvg:svgBlip xmlns:asvg="http://schemas.microsoft.com/office/drawing/2016/SVG/main" r:embed="rId5"/>
                </a:ext>
              </a:extLst>
            </a:blip>
            <a:stretch>
              <a:fillRect/>
            </a:stretch>
          </a:blipFill>
        </p:spPr>
        <p:txBody>
          <a:bodyPr/>
          <a:lstStyle/>
          <a:p>
            <a:endParaRPr lang="nl-NL"/>
          </a:p>
        </p:txBody>
      </p:sp>
      <p:sp>
        <p:nvSpPr>
          <p:cNvPr id="7" name="TextBox 10">
            <a:extLst>
              <a:ext uri="{FF2B5EF4-FFF2-40B4-BE49-F238E27FC236}">
                <a16:creationId xmlns:a16="http://schemas.microsoft.com/office/drawing/2014/main" id="{8621D557-24AE-5190-4BA8-344425293E75}"/>
              </a:ext>
            </a:extLst>
          </p:cNvPr>
          <p:cNvSpPr txBox="1"/>
          <p:nvPr/>
        </p:nvSpPr>
        <p:spPr>
          <a:xfrm>
            <a:off x="5946115" y="12647500"/>
            <a:ext cx="8662632" cy="1372235"/>
          </a:xfrm>
          <a:prstGeom prst="rect">
            <a:avLst/>
          </a:prstGeom>
        </p:spPr>
        <p:txBody>
          <a:bodyPr lIns="0" tIns="0" rIns="0" bIns="0" rtlCol="0" anchor="t">
            <a:spAutoFit/>
          </a:bodyPr>
          <a:lstStyle/>
          <a:p>
            <a:pPr algn="ctr">
              <a:lnSpc>
                <a:spcPts val="5399"/>
              </a:lnSpc>
            </a:pPr>
            <a:r>
              <a:rPr lang="nl-NL" sz="4499" b="1" spc="224">
                <a:solidFill>
                  <a:srgbClr val="3D3D3D"/>
                </a:solidFill>
                <a:latin typeface="Trade Gothic Bold"/>
                <a:ea typeface="Trade Gothic Bold"/>
                <a:cs typeface="Trade Gothic Bold"/>
                <a:sym typeface="Trade Gothic Bold"/>
              </a:rPr>
              <a:t>“Een talent is iets dat je goed kan en ook graag doet.”</a:t>
            </a:r>
          </a:p>
        </p:txBody>
      </p:sp>
      <p:sp>
        <p:nvSpPr>
          <p:cNvPr id="8" name="Tekstvak 7">
            <a:extLst>
              <a:ext uri="{FF2B5EF4-FFF2-40B4-BE49-F238E27FC236}">
                <a16:creationId xmlns:a16="http://schemas.microsoft.com/office/drawing/2014/main" id="{010218B1-15E1-2325-AE17-1B92F508DC3C}"/>
              </a:ext>
            </a:extLst>
          </p:cNvPr>
          <p:cNvSpPr txBox="1"/>
          <p:nvPr/>
        </p:nvSpPr>
        <p:spPr>
          <a:xfrm>
            <a:off x="4931141" y="2451100"/>
            <a:ext cx="10692580" cy="1015663"/>
          </a:xfrm>
          <a:prstGeom prst="rect">
            <a:avLst/>
          </a:prstGeom>
          <a:noFill/>
        </p:spPr>
        <p:txBody>
          <a:bodyPr wrap="square">
            <a:spAutoFit/>
          </a:bodyPr>
          <a:lstStyle/>
          <a:p>
            <a:pPr algn="ctr"/>
            <a:r>
              <a:rPr lang="nl-NL" sz="6000" b="1">
                <a:solidFill>
                  <a:schemeClr val="bg1"/>
                </a:solidFill>
                <a:latin typeface="Trade Gothic Next" panose="020B0503040303020004" pitchFamily="34" charset="0"/>
              </a:rPr>
              <a:t>TALENTEN UITBEELDEN!</a:t>
            </a:r>
          </a:p>
        </p:txBody>
      </p:sp>
      <p:pic>
        <p:nvPicPr>
          <p:cNvPr id="10" name="Afbeelding 9" descr="Afbeelding met zwart, duisternis&#10;&#10;Automatisch gegenereerde beschrijving">
            <a:extLst>
              <a:ext uri="{FF2B5EF4-FFF2-40B4-BE49-F238E27FC236}">
                <a16:creationId xmlns:a16="http://schemas.microsoft.com/office/drawing/2014/main" id="{F5E899EA-437B-BAF8-F512-7ACA4C3329C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525218" y="5473265"/>
            <a:ext cx="4755326" cy="4755326"/>
          </a:xfrm>
          <a:prstGeom prst="rect">
            <a:avLst/>
          </a:prstGeom>
        </p:spPr>
      </p:pic>
      <p:pic>
        <p:nvPicPr>
          <p:cNvPr id="12" name="Afbeelding 11" descr="Afbeelding met zwart, duisternis&#10;&#10;Automatisch gegenereerde beschrijving">
            <a:extLst>
              <a:ext uri="{FF2B5EF4-FFF2-40B4-BE49-F238E27FC236}">
                <a16:creationId xmlns:a16="http://schemas.microsoft.com/office/drawing/2014/main" id="{26B6971F-068F-F1DB-32FB-E9B4377506F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13722886" y="6146123"/>
            <a:ext cx="2560824" cy="2676759"/>
          </a:xfrm>
          <a:prstGeom prst="rect">
            <a:avLst/>
          </a:prstGeom>
        </p:spPr>
      </p:pic>
      <p:pic>
        <p:nvPicPr>
          <p:cNvPr id="14" name="Afbeelding 13" descr="Afbeelding met zwart, duisternis&#10;&#10;Automatisch gegenereerde beschrijving">
            <a:extLst>
              <a:ext uri="{FF2B5EF4-FFF2-40B4-BE49-F238E27FC236}">
                <a16:creationId xmlns:a16="http://schemas.microsoft.com/office/drawing/2014/main" id="{805C6BFF-08C6-5D38-BA26-B045327B0BD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5003298" y="6045876"/>
            <a:ext cx="2777006" cy="2777006"/>
          </a:xfrm>
          <a:prstGeom prst="rect">
            <a:avLst/>
          </a:prstGeom>
        </p:spPr>
      </p:pic>
      <p:pic>
        <p:nvPicPr>
          <p:cNvPr id="16" name="Afbeelding 15" descr="Afbeelding met zwart, duisternis&#10;&#10;Automatisch gegenereerde beschrijving">
            <a:extLst>
              <a:ext uri="{FF2B5EF4-FFF2-40B4-BE49-F238E27FC236}">
                <a16:creationId xmlns:a16="http://schemas.microsoft.com/office/drawing/2014/main" id="{A69EFFCF-D377-C96C-A006-878502609607}"/>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540048" y="5485965"/>
            <a:ext cx="3344964" cy="3344964"/>
          </a:xfrm>
          <a:prstGeom prst="rect">
            <a:avLst/>
          </a:prstGeom>
        </p:spPr>
      </p:pic>
    </p:spTree>
    <p:extLst>
      <p:ext uri="{BB962C8B-B14F-4D97-AF65-F5344CB8AC3E}">
        <p14:creationId xmlns:p14="http://schemas.microsoft.com/office/powerpoint/2010/main" val="11200034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8F357-5B13-2F98-CC71-B64767CE658C}"/>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D5890DEF-4407-DEA0-1BB3-0F2F42F71936}"/>
              </a:ext>
            </a:extLst>
          </p:cNvPr>
          <p:cNvGrpSpPr/>
          <p:nvPr/>
        </p:nvGrpSpPr>
        <p:grpSpPr>
          <a:xfrm>
            <a:off x="0" y="0"/>
            <a:ext cx="21384000" cy="15119997"/>
            <a:chOff x="0" y="0"/>
            <a:chExt cx="7233600" cy="5114666"/>
          </a:xfrm>
        </p:grpSpPr>
        <p:sp>
          <p:nvSpPr>
            <p:cNvPr id="5" name="Freeform 5">
              <a:extLst>
                <a:ext uri="{FF2B5EF4-FFF2-40B4-BE49-F238E27FC236}">
                  <a16:creationId xmlns:a16="http://schemas.microsoft.com/office/drawing/2014/main" id="{51C84E93-3AFE-F528-EE44-D3A14A7DC48D}"/>
                </a:ext>
              </a:extLst>
            </p:cNvPr>
            <p:cNvSpPr/>
            <p:nvPr/>
          </p:nvSpPr>
          <p:spPr>
            <a:xfrm>
              <a:off x="0" y="0"/>
              <a:ext cx="7233600" cy="5114666"/>
            </a:xfrm>
            <a:custGeom>
              <a:avLst/>
              <a:gdLst/>
              <a:ahLst/>
              <a:cxnLst/>
              <a:rect l="l" t="t" r="r" b="b"/>
              <a:pathLst>
                <a:path w="7233600" h="5114666">
                  <a:moveTo>
                    <a:pt x="0" y="0"/>
                  </a:moveTo>
                  <a:lnTo>
                    <a:pt x="7233600" y="0"/>
                  </a:lnTo>
                  <a:lnTo>
                    <a:pt x="7233600" y="5114666"/>
                  </a:lnTo>
                  <a:lnTo>
                    <a:pt x="0" y="5114666"/>
                  </a:lnTo>
                  <a:close/>
                </a:path>
              </a:pathLst>
            </a:custGeom>
            <a:solidFill>
              <a:srgbClr val="FF6600">
                <a:alpha val="19608"/>
              </a:srgbClr>
            </a:solidFill>
          </p:spPr>
          <p:txBody>
            <a:bodyPr/>
            <a:lstStyle/>
            <a:p>
              <a:endParaRPr lang="nl-NL"/>
            </a:p>
          </p:txBody>
        </p:sp>
      </p:grpSp>
      <p:sp>
        <p:nvSpPr>
          <p:cNvPr id="2" name="Freeform 2">
            <a:extLst>
              <a:ext uri="{FF2B5EF4-FFF2-40B4-BE49-F238E27FC236}">
                <a16:creationId xmlns:a16="http://schemas.microsoft.com/office/drawing/2014/main" id="{C03F5FB7-8DF2-8958-9301-D4F42AE10FE4}"/>
              </a:ext>
            </a:extLst>
          </p:cNvPr>
          <p:cNvSpPr/>
          <p:nvPr/>
        </p:nvSpPr>
        <p:spPr>
          <a:xfrm rot="-250854">
            <a:off x="17168881" y="-2834782"/>
            <a:ext cx="7573827" cy="11126050"/>
          </a:xfrm>
          <a:custGeom>
            <a:avLst/>
            <a:gdLst/>
            <a:ahLst/>
            <a:cxnLst/>
            <a:rect l="l" t="t" r="r" b="b"/>
            <a:pathLst>
              <a:path w="7573827" h="11126050">
                <a:moveTo>
                  <a:pt x="0" y="0"/>
                </a:moveTo>
                <a:lnTo>
                  <a:pt x="7573827" y="0"/>
                </a:lnTo>
                <a:lnTo>
                  <a:pt x="7573827" y="11126049"/>
                </a:lnTo>
                <a:lnTo>
                  <a:pt x="0" y="11126049"/>
                </a:lnTo>
                <a:lnTo>
                  <a:pt x="0" y="0"/>
                </a:lnTo>
                <a:close/>
              </a:path>
            </a:pathLst>
          </a:custGeom>
          <a:blipFill>
            <a:blip r:embed="rId3"/>
            <a:stretch>
              <a:fillRect/>
            </a:stretch>
          </a:blipFill>
        </p:spPr>
        <p:txBody>
          <a:bodyPr/>
          <a:lstStyle/>
          <a:p>
            <a:endParaRPr lang="nl-NL"/>
          </a:p>
        </p:txBody>
      </p:sp>
      <p:sp>
        <p:nvSpPr>
          <p:cNvPr id="3" name="Freeform 3">
            <a:extLst>
              <a:ext uri="{FF2B5EF4-FFF2-40B4-BE49-F238E27FC236}">
                <a16:creationId xmlns:a16="http://schemas.microsoft.com/office/drawing/2014/main" id="{9AC73E52-D579-3EDC-4452-650967FABFB5}"/>
              </a:ext>
            </a:extLst>
          </p:cNvPr>
          <p:cNvSpPr/>
          <p:nvPr/>
        </p:nvSpPr>
        <p:spPr>
          <a:xfrm>
            <a:off x="17343093" y="-1033900"/>
            <a:ext cx="5590799" cy="3762142"/>
          </a:xfrm>
          <a:custGeom>
            <a:avLst/>
            <a:gdLst/>
            <a:ahLst/>
            <a:cxnLst/>
            <a:rect l="l" t="t" r="r" b="b"/>
            <a:pathLst>
              <a:path w="5590799" h="3762142">
                <a:moveTo>
                  <a:pt x="0" y="0"/>
                </a:moveTo>
                <a:lnTo>
                  <a:pt x="5590800" y="0"/>
                </a:lnTo>
                <a:lnTo>
                  <a:pt x="5590800" y="3762143"/>
                </a:lnTo>
                <a:lnTo>
                  <a:pt x="0" y="3762143"/>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nl-NL"/>
          </a:p>
        </p:txBody>
      </p:sp>
      <p:pic>
        <p:nvPicPr>
          <p:cNvPr id="7" name="Tijdelijke aanduiding voor inhoud 5">
            <a:extLst>
              <a:ext uri="{FF2B5EF4-FFF2-40B4-BE49-F238E27FC236}">
                <a16:creationId xmlns:a16="http://schemas.microsoft.com/office/drawing/2014/main" id="{31472979-1F91-F83B-35DA-7B88BE12E0BC}"/>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720648" y="513734"/>
            <a:ext cx="19932804" cy="14085532"/>
          </a:xfrm>
          <a:prstGeom prst="rect">
            <a:avLst/>
          </a:prstGeom>
        </p:spPr>
      </p:pic>
    </p:spTree>
    <p:extLst>
      <p:ext uri="{BB962C8B-B14F-4D97-AF65-F5344CB8AC3E}">
        <p14:creationId xmlns:p14="http://schemas.microsoft.com/office/powerpoint/2010/main" val="32699672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a:extLst>
            <a:ext uri="{FF2B5EF4-FFF2-40B4-BE49-F238E27FC236}">
              <a16:creationId xmlns:a16="http://schemas.microsoft.com/office/drawing/2014/main" id="{4BA34545-1990-C269-13D6-6AD0EB8F9130}"/>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86AC2683-A46C-F02E-21A9-97C77C12BF61}"/>
              </a:ext>
            </a:extLst>
          </p:cNvPr>
          <p:cNvGrpSpPr/>
          <p:nvPr/>
        </p:nvGrpSpPr>
        <p:grpSpPr>
          <a:xfrm>
            <a:off x="0" y="11072340"/>
            <a:ext cx="21384006" cy="4047660"/>
            <a:chOff x="0" y="-114300"/>
            <a:chExt cx="3831772" cy="725295"/>
          </a:xfrm>
          <a:solidFill>
            <a:srgbClr val="FFE2CE"/>
          </a:solidFill>
        </p:grpSpPr>
        <p:sp>
          <p:nvSpPr>
            <p:cNvPr id="5" name="Freeform 5">
              <a:extLst>
                <a:ext uri="{FF2B5EF4-FFF2-40B4-BE49-F238E27FC236}">
                  <a16:creationId xmlns:a16="http://schemas.microsoft.com/office/drawing/2014/main" id="{FAFA53EE-419D-6683-AF35-029ADAD905F4}"/>
                </a:ext>
              </a:extLst>
            </p:cNvPr>
            <p:cNvSpPr/>
            <p:nvPr/>
          </p:nvSpPr>
          <p:spPr>
            <a:xfrm>
              <a:off x="0" y="0"/>
              <a:ext cx="3831772" cy="610995"/>
            </a:xfrm>
            <a:custGeom>
              <a:avLst/>
              <a:gdLst/>
              <a:ahLst/>
              <a:cxnLst/>
              <a:rect l="l" t="t" r="r" b="b"/>
              <a:pathLst>
                <a:path w="3831772" h="610995">
                  <a:moveTo>
                    <a:pt x="0" y="0"/>
                  </a:moveTo>
                  <a:lnTo>
                    <a:pt x="3831772" y="0"/>
                  </a:lnTo>
                  <a:lnTo>
                    <a:pt x="3831772" y="610995"/>
                  </a:lnTo>
                  <a:lnTo>
                    <a:pt x="0" y="610995"/>
                  </a:lnTo>
                  <a:close/>
                </a:path>
              </a:pathLst>
            </a:custGeom>
            <a:grpFill/>
          </p:spPr>
          <p:txBody>
            <a:bodyPr/>
            <a:lstStyle/>
            <a:p>
              <a:endParaRPr lang="nl-NL"/>
            </a:p>
          </p:txBody>
        </p:sp>
        <p:sp>
          <p:nvSpPr>
            <p:cNvPr id="6" name="TextBox 6">
              <a:extLst>
                <a:ext uri="{FF2B5EF4-FFF2-40B4-BE49-F238E27FC236}">
                  <a16:creationId xmlns:a16="http://schemas.microsoft.com/office/drawing/2014/main" id="{54EF86A6-2032-2753-D6D9-E650017FEBD2}"/>
                </a:ext>
              </a:extLst>
            </p:cNvPr>
            <p:cNvSpPr txBox="1"/>
            <p:nvPr/>
          </p:nvSpPr>
          <p:spPr>
            <a:xfrm>
              <a:off x="0" y="-114300"/>
              <a:ext cx="3831771" cy="725295"/>
            </a:xfrm>
            <a:prstGeom prst="rect">
              <a:avLst/>
            </a:prstGeom>
            <a:grpFill/>
          </p:spPr>
          <p:txBody>
            <a:bodyPr lIns="50800" tIns="50800" rIns="50800" bIns="50800" rtlCol="0" anchor="ctr"/>
            <a:lstStyle/>
            <a:p>
              <a:pPr algn="ctr">
                <a:lnSpc>
                  <a:spcPts val="4060"/>
                </a:lnSpc>
              </a:pPr>
              <a:endParaRPr lang="nl-NL"/>
            </a:p>
          </p:txBody>
        </p:sp>
      </p:grpSp>
      <p:sp>
        <p:nvSpPr>
          <p:cNvPr id="7" name="Freeform 7">
            <a:extLst>
              <a:ext uri="{FF2B5EF4-FFF2-40B4-BE49-F238E27FC236}">
                <a16:creationId xmlns:a16="http://schemas.microsoft.com/office/drawing/2014/main" id="{5FCBB054-91C5-84F5-A688-63AE09E500F2}"/>
              </a:ext>
            </a:extLst>
          </p:cNvPr>
          <p:cNvSpPr/>
          <p:nvPr/>
        </p:nvSpPr>
        <p:spPr>
          <a:xfrm>
            <a:off x="649927" y="11710215"/>
            <a:ext cx="4247853" cy="3002016"/>
          </a:xfrm>
          <a:custGeom>
            <a:avLst/>
            <a:gdLst/>
            <a:ahLst/>
            <a:cxnLst/>
            <a:rect l="l" t="t" r="r" b="b"/>
            <a:pathLst>
              <a:path w="4247853" h="3002016">
                <a:moveTo>
                  <a:pt x="0" y="0"/>
                </a:moveTo>
                <a:lnTo>
                  <a:pt x="4247853" y="0"/>
                </a:lnTo>
                <a:lnTo>
                  <a:pt x="4247853" y="3002016"/>
                </a:lnTo>
                <a:lnTo>
                  <a:pt x="0" y="3002016"/>
                </a:lnTo>
                <a:lnTo>
                  <a:pt x="0" y="0"/>
                </a:lnTo>
                <a:close/>
              </a:path>
            </a:pathLst>
          </a:custGeom>
          <a:blipFill>
            <a:blip r:embed="rId3"/>
            <a:stretch>
              <a:fillRect/>
            </a:stretch>
          </a:blipFill>
        </p:spPr>
        <p:txBody>
          <a:bodyPr/>
          <a:lstStyle/>
          <a:p>
            <a:endParaRPr lang="nl-NL"/>
          </a:p>
        </p:txBody>
      </p:sp>
      <p:sp>
        <p:nvSpPr>
          <p:cNvPr id="8" name="Freeform 8">
            <a:extLst>
              <a:ext uri="{FF2B5EF4-FFF2-40B4-BE49-F238E27FC236}">
                <a16:creationId xmlns:a16="http://schemas.microsoft.com/office/drawing/2014/main" id="{4F0BF48A-299D-6D64-4F52-F3463F4A9E18}"/>
              </a:ext>
            </a:extLst>
          </p:cNvPr>
          <p:cNvSpPr/>
          <p:nvPr/>
        </p:nvSpPr>
        <p:spPr>
          <a:xfrm>
            <a:off x="8818184" y="12365104"/>
            <a:ext cx="2763166" cy="2100006"/>
          </a:xfrm>
          <a:custGeom>
            <a:avLst/>
            <a:gdLst/>
            <a:ahLst/>
            <a:cxnLst/>
            <a:rect l="l" t="t" r="r" b="b"/>
            <a:pathLst>
              <a:path w="2763166" h="2100006">
                <a:moveTo>
                  <a:pt x="0" y="0"/>
                </a:moveTo>
                <a:lnTo>
                  <a:pt x="2763166" y="0"/>
                </a:lnTo>
                <a:lnTo>
                  <a:pt x="2763166" y="2100006"/>
                </a:lnTo>
                <a:lnTo>
                  <a:pt x="0" y="2100006"/>
                </a:lnTo>
                <a:lnTo>
                  <a:pt x="0" y="0"/>
                </a:lnTo>
                <a:close/>
              </a:path>
            </a:pathLst>
          </a:custGeom>
          <a:blipFill>
            <a:blip r:embed="rId4">
              <a:alphaModFix amt="20999"/>
              <a:extLst>
                <a:ext uri="{96DAC541-7B7A-43D3-8B79-37D633B846F1}">
                  <asvg:svgBlip xmlns:asvg="http://schemas.microsoft.com/office/drawing/2016/SVG/main" r:embed="rId5"/>
                </a:ext>
              </a:extLst>
            </a:blip>
            <a:stretch>
              <a:fillRect/>
            </a:stretch>
          </a:blipFill>
        </p:spPr>
        <p:txBody>
          <a:bodyPr/>
          <a:lstStyle/>
          <a:p>
            <a:endParaRPr lang="nl-NL"/>
          </a:p>
        </p:txBody>
      </p:sp>
      <p:sp>
        <p:nvSpPr>
          <p:cNvPr id="10" name="TextBox 10">
            <a:extLst>
              <a:ext uri="{FF2B5EF4-FFF2-40B4-BE49-F238E27FC236}">
                <a16:creationId xmlns:a16="http://schemas.microsoft.com/office/drawing/2014/main" id="{E210EF8E-3EE9-2622-D937-D81F49D73DF5}"/>
              </a:ext>
            </a:extLst>
          </p:cNvPr>
          <p:cNvSpPr txBox="1"/>
          <p:nvPr/>
        </p:nvSpPr>
        <p:spPr>
          <a:xfrm>
            <a:off x="5946115" y="12647500"/>
            <a:ext cx="8662632" cy="1372235"/>
          </a:xfrm>
          <a:prstGeom prst="rect">
            <a:avLst/>
          </a:prstGeom>
        </p:spPr>
        <p:txBody>
          <a:bodyPr lIns="0" tIns="0" rIns="0" bIns="0" rtlCol="0" anchor="t">
            <a:spAutoFit/>
          </a:bodyPr>
          <a:lstStyle/>
          <a:p>
            <a:pPr algn="ctr">
              <a:lnSpc>
                <a:spcPts val="5399"/>
              </a:lnSpc>
            </a:pPr>
            <a:r>
              <a:rPr lang="nl-NL" sz="4499" b="1" spc="224">
                <a:solidFill>
                  <a:srgbClr val="3D3D3D"/>
                </a:solidFill>
                <a:latin typeface="Trade Gothic Bold"/>
                <a:ea typeface="Trade Gothic Bold"/>
                <a:cs typeface="Trade Gothic Bold"/>
                <a:sym typeface="Trade Gothic Bold"/>
              </a:rPr>
              <a:t>“Een talent is iets dat je goed kan en ook graag doet.”</a:t>
            </a:r>
          </a:p>
        </p:txBody>
      </p:sp>
      <p:sp>
        <p:nvSpPr>
          <p:cNvPr id="13" name="Tekstvak 12">
            <a:extLst>
              <a:ext uri="{FF2B5EF4-FFF2-40B4-BE49-F238E27FC236}">
                <a16:creationId xmlns:a16="http://schemas.microsoft.com/office/drawing/2014/main" id="{99E185F2-AFFD-5DB3-B1E3-82681C704FD3}"/>
              </a:ext>
            </a:extLst>
          </p:cNvPr>
          <p:cNvSpPr txBox="1"/>
          <p:nvPr/>
        </p:nvSpPr>
        <p:spPr>
          <a:xfrm>
            <a:off x="5340759" y="2516996"/>
            <a:ext cx="10692580" cy="1015663"/>
          </a:xfrm>
          <a:prstGeom prst="rect">
            <a:avLst/>
          </a:prstGeom>
          <a:noFill/>
        </p:spPr>
        <p:txBody>
          <a:bodyPr wrap="square">
            <a:spAutoFit/>
          </a:bodyPr>
          <a:lstStyle/>
          <a:p>
            <a:pPr algn="ctr"/>
            <a:r>
              <a:rPr lang="nl-NL" sz="6000" b="1">
                <a:solidFill>
                  <a:schemeClr val="bg1"/>
                </a:solidFill>
                <a:latin typeface="Trade Gothic Next" panose="020B0503040303020004" pitchFamily="34" charset="0"/>
              </a:rPr>
              <a:t>HET TALENTENSPEL! </a:t>
            </a:r>
          </a:p>
        </p:txBody>
      </p:sp>
      <p:pic>
        <p:nvPicPr>
          <p:cNvPr id="3" name="Afbeelding 2" descr="Afbeelding met zwart, duisternis&#10;&#10;Automatisch gegenereerde beschrijving">
            <a:extLst>
              <a:ext uri="{FF2B5EF4-FFF2-40B4-BE49-F238E27FC236}">
                <a16:creationId xmlns:a16="http://schemas.microsoft.com/office/drawing/2014/main" id="{7802D81D-E23E-8CD1-096F-AE11C9C7F52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23424" b="20785"/>
          <a:stretch/>
        </p:blipFill>
        <p:spPr>
          <a:xfrm>
            <a:off x="7026104" y="5514050"/>
            <a:ext cx="7321891" cy="4084899"/>
          </a:xfrm>
          <a:prstGeom prst="rect">
            <a:avLst/>
          </a:prstGeom>
        </p:spPr>
      </p:pic>
    </p:spTree>
    <p:extLst>
      <p:ext uri="{BB962C8B-B14F-4D97-AF65-F5344CB8AC3E}">
        <p14:creationId xmlns:p14="http://schemas.microsoft.com/office/powerpoint/2010/main" val="35076374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7827D-9231-58E5-75F2-0EBDC4ED8DA3}"/>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E7DACF07-9B13-46B9-9FBC-96D55455AD06}"/>
              </a:ext>
            </a:extLst>
          </p:cNvPr>
          <p:cNvGrpSpPr/>
          <p:nvPr/>
        </p:nvGrpSpPr>
        <p:grpSpPr>
          <a:xfrm>
            <a:off x="-9900" y="0"/>
            <a:ext cx="21384000" cy="15119997"/>
            <a:chOff x="0" y="0"/>
            <a:chExt cx="7233600" cy="5114666"/>
          </a:xfrm>
        </p:grpSpPr>
        <p:sp>
          <p:nvSpPr>
            <p:cNvPr id="5" name="Freeform 5">
              <a:extLst>
                <a:ext uri="{FF2B5EF4-FFF2-40B4-BE49-F238E27FC236}">
                  <a16:creationId xmlns:a16="http://schemas.microsoft.com/office/drawing/2014/main" id="{BD9337FE-222E-98D5-9C3E-6E7EE6595E91}"/>
                </a:ext>
              </a:extLst>
            </p:cNvPr>
            <p:cNvSpPr/>
            <p:nvPr/>
          </p:nvSpPr>
          <p:spPr>
            <a:xfrm>
              <a:off x="0" y="0"/>
              <a:ext cx="7233600" cy="5114666"/>
            </a:xfrm>
            <a:custGeom>
              <a:avLst/>
              <a:gdLst/>
              <a:ahLst/>
              <a:cxnLst/>
              <a:rect l="l" t="t" r="r" b="b"/>
              <a:pathLst>
                <a:path w="7233600" h="5114666">
                  <a:moveTo>
                    <a:pt x="0" y="0"/>
                  </a:moveTo>
                  <a:lnTo>
                    <a:pt x="7233600" y="0"/>
                  </a:lnTo>
                  <a:lnTo>
                    <a:pt x="7233600" y="5114666"/>
                  </a:lnTo>
                  <a:lnTo>
                    <a:pt x="0" y="5114666"/>
                  </a:lnTo>
                  <a:close/>
                </a:path>
              </a:pathLst>
            </a:custGeom>
            <a:solidFill>
              <a:srgbClr val="FF6600">
                <a:alpha val="19608"/>
              </a:srgbClr>
            </a:solidFill>
          </p:spPr>
          <p:txBody>
            <a:bodyPr/>
            <a:lstStyle/>
            <a:p>
              <a:endParaRPr lang="nl-NL"/>
            </a:p>
          </p:txBody>
        </p:sp>
      </p:grpSp>
      <p:pic>
        <p:nvPicPr>
          <p:cNvPr id="14" name="Afbeelding 13">
            <a:extLst>
              <a:ext uri="{FF2B5EF4-FFF2-40B4-BE49-F238E27FC236}">
                <a16:creationId xmlns:a16="http://schemas.microsoft.com/office/drawing/2014/main" id="{8750A9B9-CF23-5382-B97D-ED182199AC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6544" y="12544504"/>
            <a:ext cx="4047234" cy="2120750"/>
          </a:xfrm>
          <a:prstGeom prst="rect">
            <a:avLst/>
          </a:prstGeom>
        </p:spPr>
      </p:pic>
      <p:sp>
        <p:nvSpPr>
          <p:cNvPr id="2" name="Freeform 2">
            <a:extLst>
              <a:ext uri="{FF2B5EF4-FFF2-40B4-BE49-F238E27FC236}">
                <a16:creationId xmlns:a16="http://schemas.microsoft.com/office/drawing/2014/main" id="{6515CCAF-2D47-2087-718F-39F7A109A9E2}"/>
              </a:ext>
            </a:extLst>
          </p:cNvPr>
          <p:cNvSpPr/>
          <p:nvPr/>
        </p:nvSpPr>
        <p:spPr>
          <a:xfrm rot="-250854">
            <a:off x="17168881" y="-2834782"/>
            <a:ext cx="7573827" cy="11126050"/>
          </a:xfrm>
          <a:custGeom>
            <a:avLst/>
            <a:gdLst/>
            <a:ahLst/>
            <a:cxnLst/>
            <a:rect l="l" t="t" r="r" b="b"/>
            <a:pathLst>
              <a:path w="7573827" h="11126050">
                <a:moveTo>
                  <a:pt x="0" y="0"/>
                </a:moveTo>
                <a:lnTo>
                  <a:pt x="7573827" y="0"/>
                </a:lnTo>
                <a:lnTo>
                  <a:pt x="7573827" y="11126049"/>
                </a:lnTo>
                <a:lnTo>
                  <a:pt x="0" y="11126049"/>
                </a:lnTo>
                <a:lnTo>
                  <a:pt x="0" y="0"/>
                </a:lnTo>
                <a:close/>
              </a:path>
            </a:pathLst>
          </a:custGeom>
          <a:blipFill>
            <a:blip r:embed="rId4"/>
            <a:stretch>
              <a:fillRect/>
            </a:stretch>
          </a:blipFill>
        </p:spPr>
        <p:txBody>
          <a:bodyPr/>
          <a:lstStyle/>
          <a:p>
            <a:endParaRPr lang="nl-NL"/>
          </a:p>
        </p:txBody>
      </p:sp>
      <p:sp>
        <p:nvSpPr>
          <p:cNvPr id="3" name="Freeform 3">
            <a:extLst>
              <a:ext uri="{FF2B5EF4-FFF2-40B4-BE49-F238E27FC236}">
                <a16:creationId xmlns:a16="http://schemas.microsoft.com/office/drawing/2014/main" id="{17421C44-2128-111C-A41E-AB40D16E31EE}"/>
              </a:ext>
            </a:extLst>
          </p:cNvPr>
          <p:cNvSpPr/>
          <p:nvPr/>
        </p:nvSpPr>
        <p:spPr>
          <a:xfrm>
            <a:off x="17343093" y="-1033900"/>
            <a:ext cx="5590799" cy="3762142"/>
          </a:xfrm>
          <a:custGeom>
            <a:avLst/>
            <a:gdLst/>
            <a:ahLst/>
            <a:cxnLst/>
            <a:rect l="l" t="t" r="r" b="b"/>
            <a:pathLst>
              <a:path w="5590799" h="3762142">
                <a:moveTo>
                  <a:pt x="0" y="0"/>
                </a:moveTo>
                <a:lnTo>
                  <a:pt x="5590800" y="0"/>
                </a:lnTo>
                <a:lnTo>
                  <a:pt x="5590800" y="3762143"/>
                </a:lnTo>
                <a:lnTo>
                  <a:pt x="0" y="3762143"/>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nl-NL"/>
          </a:p>
        </p:txBody>
      </p:sp>
      <p:pic>
        <p:nvPicPr>
          <p:cNvPr id="10" name="Afbeelding 9">
            <a:hlinkClick r:id="rId6"/>
            <a:extLst>
              <a:ext uri="{FF2B5EF4-FFF2-40B4-BE49-F238E27FC236}">
                <a16:creationId xmlns:a16="http://schemas.microsoft.com/office/drawing/2014/main" id="{30344D8A-6412-60AD-FBE8-8BAF84CBABE3}"/>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5859042" y="1969126"/>
            <a:ext cx="10235348" cy="10169611"/>
          </a:xfrm>
          <a:prstGeom prst="rect">
            <a:avLst/>
          </a:prstGeom>
          <a:solidFill>
            <a:srgbClr val="FFFFFF">
              <a:shade val="85000"/>
            </a:srgbClr>
          </a:solidFill>
          <a:ln w="190500" cap="sq">
            <a:solidFill>
              <a:srgbClr val="C0000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Tekstvak 7">
            <a:extLst>
              <a:ext uri="{FF2B5EF4-FFF2-40B4-BE49-F238E27FC236}">
                <a16:creationId xmlns:a16="http://schemas.microsoft.com/office/drawing/2014/main" id="{840B82FE-00E5-A0C6-F1CE-053930E30418}"/>
              </a:ext>
            </a:extLst>
          </p:cNvPr>
          <p:cNvSpPr txBox="1"/>
          <p:nvPr/>
        </p:nvSpPr>
        <p:spPr>
          <a:xfrm>
            <a:off x="579332" y="5161105"/>
            <a:ext cx="4242537" cy="3785652"/>
          </a:xfrm>
          <a:prstGeom prst="rect">
            <a:avLst/>
          </a:prstGeom>
          <a:noFill/>
        </p:spPr>
        <p:txBody>
          <a:bodyPr wrap="square" rtlCol="0">
            <a:spAutoFit/>
          </a:bodyPr>
          <a:lstStyle/>
          <a:p>
            <a:pPr algn="ctr"/>
            <a:r>
              <a:rPr lang="nl-BE" sz="8000" b="1">
                <a:solidFill>
                  <a:srgbClr val="C00000"/>
                </a:solidFill>
              </a:rPr>
              <a:t>Wie heeft dit talent? </a:t>
            </a:r>
          </a:p>
        </p:txBody>
      </p:sp>
    </p:spTree>
    <p:extLst>
      <p:ext uri="{BB962C8B-B14F-4D97-AF65-F5344CB8AC3E}">
        <p14:creationId xmlns:p14="http://schemas.microsoft.com/office/powerpoint/2010/main" val="20259893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a:extLst>
            <a:ext uri="{FF2B5EF4-FFF2-40B4-BE49-F238E27FC236}">
              <a16:creationId xmlns:a16="http://schemas.microsoft.com/office/drawing/2014/main" id="{CBB0C28C-B6F5-F8F8-9EEC-1FADF30EDCE3}"/>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BBBC0582-B4D2-1B94-1032-E384044E6EFE}"/>
              </a:ext>
            </a:extLst>
          </p:cNvPr>
          <p:cNvGrpSpPr/>
          <p:nvPr/>
        </p:nvGrpSpPr>
        <p:grpSpPr>
          <a:xfrm>
            <a:off x="0" y="11072340"/>
            <a:ext cx="21384006" cy="4047660"/>
            <a:chOff x="0" y="-114300"/>
            <a:chExt cx="3831772" cy="725295"/>
          </a:xfrm>
          <a:solidFill>
            <a:srgbClr val="FFE2CE"/>
          </a:solidFill>
        </p:grpSpPr>
        <p:sp>
          <p:nvSpPr>
            <p:cNvPr id="5" name="Freeform 5">
              <a:extLst>
                <a:ext uri="{FF2B5EF4-FFF2-40B4-BE49-F238E27FC236}">
                  <a16:creationId xmlns:a16="http://schemas.microsoft.com/office/drawing/2014/main" id="{0B2D0E9C-507C-9149-5DD7-E9C17C788724}"/>
                </a:ext>
              </a:extLst>
            </p:cNvPr>
            <p:cNvSpPr/>
            <p:nvPr/>
          </p:nvSpPr>
          <p:spPr>
            <a:xfrm>
              <a:off x="0" y="0"/>
              <a:ext cx="3831772" cy="610995"/>
            </a:xfrm>
            <a:custGeom>
              <a:avLst/>
              <a:gdLst/>
              <a:ahLst/>
              <a:cxnLst/>
              <a:rect l="l" t="t" r="r" b="b"/>
              <a:pathLst>
                <a:path w="3831772" h="610995">
                  <a:moveTo>
                    <a:pt x="0" y="0"/>
                  </a:moveTo>
                  <a:lnTo>
                    <a:pt x="3831772" y="0"/>
                  </a:lnTo>
                  <a:lnTo>
                    <a:pt x="3831772" y="610995"/>
                  </a:lnTo>
                  <a:lnTo>
                    <a:pt x="0" y="610995"/>
                  </a:lnTo>
                  <a:close/>
                </a:path>
              </a:pathLst>
            </a:custGeom>
            <a:grpFill/>
          </p:spPr>
          <p:txBody>
            <a:bodyPr/>
            <a:lstStyle/>
            <a:p>
              <a:endParaRPr lang="nl-NL"/>
            </a:p>
          </p:txBody>
        </p:sp>
        <p:sp>
          <p:nvSpPr>
            <p:cNvPr id="6" name="TextBox 6">
              <a:extLst>
                <a:ext uri="{FF2B5EF4-FFF2-40B4-BE49-F238E27FC236}">
                  <a16:creationId xmlns:a16="http://schemas.microsoft.com/office/drawing/2014/main" id="{8F01E5B8-425F-FC43-581C-55C2CA9E5911}"/>
                </a:ext>
              </a:extLst>
            </p:cNvPr>
            <p:cNvSpPr txBox="1"/>
            <p:nvPr/>
          </p:nvSpPr>
          <p:spPr>
            <a:xfrm>
              <a:off x="0" y="-114300"/>
              <a:ext cx="3831771" cy="725295"/>
            </a:xfrm>
            <a:prstGeom prst="rect">
              <a:avLst/>
            </a:prstGeom>
            <a:grpFill/>
          </p:spPr>
          <p:txBody>
            <a:bodyPr lIns="50800" tIns="50800" rIns="50800" bIns="50800" rtlCol="0" anchor="ctr"/>
            <a:lstStyle/>
            <a:p>
              <a:pPr algn="ctr">
                <a:lnSpc>
                  <a:spcPts val="4060"/>
                </a:lnSpc>
              </a:pPr>
              <a:endParaRPr lang="nl-NL"/>
            </a:p>
          </p:txBody>
        </p:sp>
      </p:grpSp>
      <p:sp>
        <p:nvSpPr>
          <p:cNvPr id="7" name="Freeform 7">
            <a:extLst>
              <a:ext uri="{FF2B5EF4-FFF2-40B4-BE49-F238E27FC236}">
                <a16:creationId xmlns:a16="http://schemas.microsoft.com/office/drawing/2014/main" id="{5D162E81-5EBF-FAD7-AA8F-0528F1AFD0A0}"/>
              </a:ext>
            </a:extLst>
          </p:cNvPr>
          <p:cNvSpPr/>
          <p:nvPr/>
        </p:nvSpPr>
        <p:spPr>
          <a:xfrm>
            <a:off x="649927" y="11710215"/>
            <a:ext cx="4247853" cy="3002016"/>
          </a:xfrm>
          <a:custGeom>
            <a:avLst/>
            <a:gdLst/>
            <a:ahLst/>
            <a:cxnLst/>
            <a:rect l="l" t="t" r="r" b="b"/>
            <a:pathLst>
              <a:path w="4247853" h="3002016">
                <a:moveTo>
                  <a:pt x="0" y="0"/>
                </a:moveTo>
                <a:lnTo>
                  <a:pt x="4247853" y="0"/>
                </a:lnTo>
                <a:lnTo>
                  <a:pt x="4247853" y="3002016"/>
                </a:lnTo>
                <a:lnTo>
                  <a:pt x="0" y="3002016"/>
                </a:lnTo>
                <a:lnTo>
                  <a:pt x="0" y="0"/>
                </a:lnTo>
                <a:close/>
              </a:path>
            </a:pathLst>
          </a:custGeom>
          <a:blipFill>
            <a:blip r:embed="rId3"/>
            <a:stretch>
              <a:fillRect/>
            </a:stretch>
          </a:blipFill>
        </p:spPr>
        <p:txBody>
          <a:bodyPr/>
          <a:lstStyle/>
          <a:p>
            <a:endParaRPr lang="nl-NL"/>
          </a:p>
        </p:txBody>
      </p:sp>
      <p:sp>
        <p:nvSpPr>
          <p:cNvPr id="8" name="Freeform 8">
            <a:extLst>
              <a:ext uri="{FF2B5EF4-FFF2-40B4-BE49-F238E27FC236}">
                <a16:creationId xmlns:a16="http://schemas.microsoft.com/office/drawing/2014/main" id="{1B7383B4-633A-A385-D5CC-F2A2CC88B0A2}"/>
              </a:ext>
            </a:extLst>
          </p:cNvPr>
          <p:cNvSpPr/>
          <p:nvPr/>
        </p:nvSpPr>
        <p:spPr>
          <a:xfrm>
            <a:off x="8818184" y="12365104"/>
            <a:ext cx="2763166" cy="2100006"/>
          </a:xfrm>
          <a:custGeom>
            <a:avLst/>
            <a:gdLst/>
            <a:ahLst/>
            <a:cxnLst/>
            <a:rect l="l" t="t" r="r" b="b"/>
            <a:pathLst>
              <a:path w="2763166" h="2100006">
                <a:moveTo>
                  <a:pt x="0" y="0"/>
                </a:moveTo>
                <a:lnTo>
                  <a:pt x="2763166" y="0"/>
                </a:lnTo>
                <a:lnTo>
                  <a:pt x="2763166" y="2100006"/>
                </a:lnTo>
                <a:lnTo>
                  <a:pt x="0" y="2100006"/>
                </a:lnTo>
                <a:lnTo>
                  <a:pt x="0" y="0"/>
                </a:lnTo>
                <a:close/>
              </a:path>
            </a:pathLst>
          </a:custGeom>
          <a:blipFill>
            <a:blip r:embed="rId4">
              <a:alphaModFix amt="20999"/>
              <a:extLst>
                <a:ext uri="{96DAC541-7B7A-43D3-8B79-37D633B846F1}">
                  <asvg:svgBlip xmlns:asvg="http://schemas.microsoft.com/office/drawing/2016/SVG/main" r:embed="rId5"/>
                </a:ext>
              </a:extLst>
            </a:blip>
            <a:stretch>
              <a:fillRect/>
            </a:stretch>
          </a:blipFill>
        </p:spPr>
        <p:txBody>
          <a:bodyPr/>
          <a:lstStyle/>
          <a:p>
            <a:endParaRPr lang="nl-NL"/>
          </a:p>
        </p:txBody>
      </p:sp>
      <p:sp>
        <p:nvSpPr>
          <p:cNvPr id="10" name="TextBox 10">
            <a:extLst>
              <a:ext uri="{FF2B5EF4-FFF2-40B4-BE49-F238E27FC236}">
                <a16:creationId xmlns:a16="http://schemas.microsoft.com/office/drawing/2014/main" id="{3138CBAC-630F-8143-B069-72A237125821}"/>
              </a:ext>
            </a:extLst>
          </p:cNvPr>
          <p:cNvSpPr txBox="1"/>
          <p:nvPr/>
        </p:nvSpPr>
        <p:spPr>
          <a:xfrm>
            <a:off x="5946115" y="12647500"/>
            <a:ext cx="8662632" cy="1372235"/>
          </a:xfrm>
          <a:prstGeom prst="rect">
            <a:avLst/>
          </a:prstGeom>
        </p:spPr>
        <p:txBody>
          <a:bodyPr lIns="0" tIns="0" rIns="0" bIns="0" rtlCol="0" anchor="t">
            <a:spAutoFit/>
          </a:bodyPr>
          <a:lstStyle/>
          <a:p>
            <a:pPr algn="ctr">
              <a:lnSpc>
                <a:spcPts val="5399"/>
              </a:lnSpc>
            </a:pPr>
            <a:r>
              <a:rPr lang="nl-NL" sz="4499" b="1" spc="224">
                <a:solidFill>
                  <a:srgbClr val="3D3D3D"/>
                </a:solidFill>
                <a:latin typeface="Trade Gothic Bold"/>
                <a:ea typeface="Trade Gothic Bold"/>
                <a:cs typeface="Trade Gothic Bold"/>
                <a:sym typeface="Trade Gothic Bold"/>
              </a:rPr>
              <a:t>“Een talent is iets dat je goed kan en ook graag doet.”</a:t>
            </a:r>
          </a:p>
        </p:txBody>
      </p:sp>
      <p:sp>
        <p:nvSpPr>
          <p:cNvPr id="13" name="Tekstvak 12">
            <a:extLst>
              <a:ext uri="{FF2B5EF4-FFF2-40B4-BE49-F238E27FC236}">
                <a16:creationId xmlns:a16="http://schemas.microsoft.com/office/drawing/2014/main" id="{26D605F2-291E-5BE5-C136-20FC0247461E}"/>
              </a:ext>
            </a:extLst>
          </p:cNvPr>
          <p:cNvSpPr txBox="1"/>
          <p:nvPr/>
        </p:nvSpPr>
        <p:spPr>
          <a:xfrm>
            <a:off x="2778330" y="2200811"/>
            <a:ext cx="15817440" cy="1015663"/>
          </a:xfrm>
          <a:prstGeom prst="rect">
            <a:avLst/>
          </a:prstGeom>
          <a:noFill/>
        </p:spPr>
        <p:txBody>
          <a:bodyPr wrap="square">
            <a:spAutoFit/>
          </a:bodyPr>
          <a:lstStyle/>
          <a:p>
            <a:pPr algn="ctr"/>
            <a:r>
              <a:rPr lang="nl-NL" sz="6000" b="1">
                <a:solidFill>
                  <a:schemeClr val="bg1"/>
                </a:solidFill>
                <a:latin typeface="Trade Gothic Next" panose="020B0503040303020004" pitchFamily="34" charset="0"/>
              </a:rPr>
              <a:t>RAAD OVER WELK TALENT HET GAAT</a:t>
            </a:r>
          </a:p>
        </p:txBody>
      </p:sp>
      <p:pic>
        <p:nvPicPr>
          <p:cNvPr id="2" name="Afbeelding 1" descr="Afbeelding met zwart, duisternis&#10;&#10;Automatisch gegenereerde beschrijving">
            <a:extLst>
              <a:ext uri="{FF2B5EF4-FFF2-40B4-BE49-F238E27FC236}">
                <a16:creationId xmlns:a16="http://schemas.microsoft.com/office/drawing/2014/main" id="{EC45BBB6-0700-6617-618D-90129C5368F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flipH="1">
            <a:off x="13957526" y="7264399"/>
            <a:ext cx="3074039" cy="3213209"/>
          </a:xfrm>
          <a:prstGeom prst="rect">
            <a:avLst/>
          </a:prstGeom>
        </p:spPr>
      </p:pic>
      <p:pic>
        <p:nvPicPr>
          <p:cNvPr id="3" name="Afbeelding 2" descr="Afbeelding met zwart, duisternis&#10;&#10;Automatisch gegenereerde beschrijving">
            <a:extLst>
              <a:ext uri="{FF2B5EF4-FFF2-40B4-BE49-F238E27FC236}">
                <a16:creationId xmlns:a16="http://schemas.microsoft.com/office/drawing/2014/main" id="{760FF903-645C-A5D6-D162-7846FB569F79}"/>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5689547" y="7173337"/>
            <a:ext cx="3333546" cy="3333546"/>
          </a:xfrm>
          <a:prstGeom prst="rect">
            <a:avLst/>
          </a:prstGeom>
        </p:spPr>
      </p:pic>
      <p:pic>
        <p:nvPicPr>
          <p:cNvPr id="9" name="Afbeelding 8" descr="Afbeelding met zwart, duisternis&#10;&#10;Automatisch gegenereerde beschrijving">
            <a:extLst>
              <a:ext uri="{FF2B5EF4-FFF2-40B4-BE49-F238E27FC236}">
                <a16:creationId xmlns:a16="http://schemas.microsoft.com/office/drawing/2014/main" id="{D070821C-E007-B185-AC62-71B517EDEF88}"/>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480321" y="6231273"/>
            <a:ext cx="4275610" cy="4275610"/>
          </a:xfrm>
          <a:prstGeom prst="rect">
            <a:avLst/>
          </a:prstGeom>
        </p:spPr>
      </p:pic>
      <p:pic>
        <p:nvPicPr>
          <p:cNvPr id="12" name="Afbeelding 11" descr="Afbeelding met zwart, duisternis&#10;&#10;Automatisch gegenereerde beschrijving">
            <a:extLst>
              <a:ext uri="{FF2B5EF4-FFF2-40B4-BE49-F238E27FC236}">
                <a16:creationId xmlns:a16="http://schemas.microsoft.com/office/drawing/2014/main" id="{559C0A58-6124-7A00-96B2-C86F16CFDE8F}"/>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511291" y="4219942"/>
            <a:ext cx="4222592" cy="4222592"/>
          </a:xfrm>
          <a:prstGeom prst="rect">
            <a:avLst/>
          </a:prstGeom>
        </p:spPr>
      </p:pic>
    </p:spTree>
    <p:extLst>
      <p:ext uri="{BB962C8B-B14F-4D97-AF65-F5344CB8AC3E}">
        <p14:creationId xmlns:p14="http://schemas.microsoft.com/office/powerpoint/2010/main" val="38497524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BF654-4167-2C35-1BA9-A0FB53E4CAC8}"/>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8E2341F7-25B2-EDFD-F3AC-00F3633D8DD1}"/>
              </a:ext>
            </a:extLst>
          </p:cNvPr>
          <p:cNvGrpSpPr/>
          <p:nvPr/>
        </p:nvGrpSpPr>
        <p:grpSpPr>
          <a:xfrm>
            <a:off x="-9900" y="0"/>
            <a:ext cx="21384000" cy="15119997"/>
            <a:chOff x="1472726" y="-1203881"/>
            <a:chExt cx="7233600" cy="5114666"/>
          </a:xfrm>
        </p:grpSpPr>
        <p:sp>
          <p:nvSpPr>
            <p:cNvPr id="5" name="Freeform 5">
              <a:extLst>
                <a:ext uri="{FF2B5EF4-FFF2-40B4-BE49-F238E27FC236}">
                  <a16:creationId xmlns:a16="http://schemas.microsoft.com/office/drawing/2014/main" id="{1F336AB2-F873-E2B7-C119-48F66264B046}"/>
                </a:ext>
              </a:extLst>
            </p:cNvPr>
            <p:cNvSpPr/>
            <p:nvPr/>
          </p:nvSpPr>
          <p:spPr>
            <a:xfrm>
              <a:off x="1472726" y="-1203881"/>
              <a:ext cx="7233600" cy="5114666"/>
            </a:xfrm>
            <a:custGeom>
              <a:avLst/>
              <a:gdLst/>
              <a:ahLst/>
              <a:cxnLst/>
              <a:rect l="l" t="t" r="r" b="b"/>
              <a:pathLst>
                <a:path w="7233600" h="5114666">
                  <a:moveTo>
                    <a:pt x="0" y="0"/>
                  </a:moveTo>
                  <a:lnTo>
                    <a:pt x="7233600" y="0"/>
                  </a:lnTo>
                  <a:lnTo>
                    <a:pt x="7233600" y="5114666"/>
                  </a:lnTo>
                  <a:lnTo>
                    <a:pt x="0" y="5114666"/>
                  </a:lnTo>
                  <a:close/>
                </a:path>
              </a:pathLst>
            </a:custGeom>
            <a:solidFill>
              <a:srgbClr val="FF6600">
                <a:alpha val="19608"/>
              </a:srgbClr>
            </a:solidFill>
          </p:spPr>
          <p:txBody>
            <a:bodyPr/>
            <a:lstStyle/>
            <a:p>
              <a:endParaRPr lang="nl-NL"/>
            </a:p>
          </p:txBody>
        </p:sp>
      </p:grpSp>
      <p:sp>
        <p:nvSpPr>
          <p:cNvPr id="2" name="Freeform 2">
            <a:extLst>
              <a:ext uri="{FF2B5EF4-FFF2-40B4-BE49-F238E27FC236}">
                <a16:creationId xmlns:a16="http://schemas.microsoft.com/office/drawing/2014/main" id="{06A1332B-D611-D0BC-6091-399846586464}"/>
              </a:ext>
            </a:extLst>
          </p:cNvPr>
          <p:cNvSpPr/>
          <p:nvPr/>
        </p:nvSpPr>
        <p:spPr>
          <a:xfrm rot="-250854">
            <a:off x="17168881" y="-2834782"/>
            <a:ext cx="7573827" cy="11126050"/>
          </a:xfrm>
          <a:custGeom>
            <a:avLst/>
            <a:gdLst/>
            <a:ahLst/>
            <a:cxnLst/>
            <a:rect l="l" t="t" r="r" b="b"/>
            <a:pathLst>
              <a:path w="7573827" h="11126050">
                <a:moveTo>
                  <a:pt x="0" y="0"/>
                </a:moveTo>
                <a:lnTo>
                  <a:pt x="7573827" y="0"/>
                </a:lnTo>
                <a:lnTo>
                  <a:pt x="7573827" y="11126049"/>
                </a:lnTo>
                <a:lnTo>
                  <a:pt x="0" y="11126049"/>
                </a:lnTo>
                <a:lnTo>
                  <a:pt x="0" y="0"/>
                </a:lnTo>
                <a:close/>
              </a:path>
            </a:pathLst>
          </a:custGeom>
          <a:blipFill>
            <a:blip r:embed="rId3"/>
            <a:stretch>
              <a:fillRect/>
            </a:stretch>
          </a:blipFill>
        </p:spPr>
        <p:txBody>
          <a:bodyPr/>
          <a:lstStyle/>
          <a:p>
            <a:endParaRPr lang="nl-NL"/>
          </a:p>
        </p:txBody>
      </p:sp>
      <p:sp>
        <p:nvSpPr>
          <p:cNvPr id="3" name="Freeform 3">
            <a:extLst>
              <a:ext uri="{FF2B5EF4-FFF2-40B4-BE49-F238E27FC236}">
                <a16:creationId xmlns:a16="http://schemas.microsoft.com/office/drawing/2014/main" id="{3AA87508-5FD9-C98D-CFA4-29A2B809D075}"/>
              </a:ext>
            </a:extLst>
          </p:cNvPr>
          <p:cNvSpPr/>
          <p:nvPr/>
        </p:nvSpPr>
        <p:spPr>
          <a:xfrm>
            <a:off x="17343093" y="-1033900"/>
            <a:ext cx="5590799" cy="3762142"/>
          </a:xfrm>
          <a:custGeom>
            <a:avLst/>
            <a:gdLst/>
            <a:ahLst/>
            <a:cxnLst/>
            <a:rect l="l" t="t" r="r" b="b"/>
            <a:pathLst>
              <a:path w="5590799" h="3762142">
                <a:moveTo>
                  <a:pt x="0" y="0"/>
                </a:moveTo>
                <a:lnTo>
                  <a:pt x="5590800" y="0"/>
                </a:lnTo>
                <a:lnTo>
                  <a:pt x="5590800" y="3762143"/>
                </a:lnTo>
                <a:lnTo>
                  <a:pt x="0" y="3762143"/>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nl-NL"/>
          </a:p>
        </p:txBody>
      </p:sp>
      <p:sp>
        <p:nvSpPr>
          <p:cNvPr id="7" name="Tekstvak 6">
            <a:extLst>
              <a:ext uri="{FF2B5EF4-FFF2-40B4-BE49-F238E27FC236}">
                <a16:creationId xmlns:a16="http://schemas.microsoft.com/office/drawing/2014/main" id="{BC9E1B12-D86B-3084-BABC-68FFA36EFA9E}"/>
              </a:ext>
            </a:extLst>
          </p:cNvPr>
          <p:cNvSpPr txBox="1"/>
          <p:nvPr/>
        </p:nvSpPr>
        <p:spPr>
          <a:xfrm>
            <a:off x="704850" y="4001081"/>
            <a:ext cx="17602200" cy="923330"/>
          </a:xfrm>
          <a:prstGeom prst="rect">
            <a:avLst/>
          </a:prstGeom>
          <a:noFill/>
        </p:spPr>
        <p:txBody>
          <a:bodyPr wrap="square">
            <a:spAutoFit/>
          </a:bodyPr>
          <a:lstStyle/>
          <a:p>
            <a:pPr marL="685800" indent="-685800">
              <a:buFont typeface="Arial" panose="020B0604020202020204" pitchFamily="34" charset="0"/>
              <a:buChar char="•"/>
            </a:pPr>
            <a:endParaRPr lang="nl-NL" sz="5400">
              <a:latin typeface="Trade Gothic Next" panose="020B0503040303020004" pitchFamily="34" charset="0"/>
            </a:endParaRPr>
          </a:p>
        </p:txBody>
      </p:sp>
      <p:pic>
        <p:nvPicPr>
          <p:cNvPr id="13" name="Afbeelding 12">
            <a:extLst>
              <a:ext uri="{FF2B5EF4-FFF2-40B4-BE49-F238E27FC236}">
                <a16:creationId xmlns:a16="http://schemas.microsoft.com/office/drawing/2014/main" id="{83350DC7-7A8C-3C2E-4CF0-A49E3A3C06AE}"/>
              </a:ext>
            </a:extLst>
          </p:cNvPr>
          <p:cNvPicPr>
            <a:picLocks noChangeAspect="1"/>
          </p:cNvPicPr>
          <p:nvPr/>
        </p:nvPicPr>
        <p:blipFill>
          <a:blip r:embed="rId5"/>
          <a:stretch>
            <a:fillRect/>
          </a:stretch>
        </p:blipFill>
        <p:spPr>
          <a:xfrm>
            <a:off x="1014428" y="1742512"/>
            <a:ext cx="5794181" cy="8272345"/>
          </a:xfrm>
          <a:prstGeom prst="rect">
            <a:avLst/>
          </a:prstGeom>
          <a:ln>
            <a:noFill/>
          </a:ln>
          <a:effectLst>
            <a:outerShdw blurRad="190500" algn="tl" rotWithShape="0">
              <a:srgbClr val="000000">
                <a:alpha val="70000"/>
              </a:srgbClr>
            </a:outerShdw>
          </a:effectLst>
        </p:spPr>
      </p:pic>
      <p:pic>
        <p:nvPicPr>
          <p:cNvPr id="18" name="Afbeelding 17">
            <a:extLst>
              <a:ext uri="{FF2B5EF4-FFF2-40B4-BE49-F238E27FC236}">
                <a16:creationId xmlns:a16="http://schemas.microsoft.com/office/drawing/2014/main" id="{02F850D3-440F-3E99-D28C-37802A8C4609}"/>
              </a:ext>
            </a:extLst>
          </p:cNvPr>
          <p:cNvPicPr>
            <a:picLocks noChangeAspect="1"/>
          </p:cNvPicPr>
          <p:nvPr/>
        </p:nvPicPr>
        <p:blipFill>
          <a:blip r:embed="rId6"/>
          <a:stretch>
            <a:fillRect/>
          </a:stretch>
        </p:blipFill>
        <p:spPr>
          <a:xfrm>
            <a:off x="7431203" y="1742512"/>
            <a:ext cx="5794181" cy="8217202"/>
          </a:xfrm>
          <a:prstGeom prst="rect">
            <a:avLst/>
          </a:prstGeom>
          <a:ln>
            <a:noFill/>
          </a:ln>
          <a:effectLst>
            <a:outerShdw blurRad="190500" algn="tl" rotWithShape="0">
              <a:srgbClr val="000000">
                <a:alpha val="70000"/>
              </a:srgbClr>
            </a:outerShdw>
          </a:effectLst>
        </p:spPr>
      </p:pic>
      <p:sp>
        <p:nvSpPr>
          <p:cNvPr id="19" name="Tekstvak 18">
            <a:extLst>
              <a:ext uri="{FF2B5EF4-FFF2-40B4-BE49-F238E27FC236}">
                <a16:creationId xmlns:a16="http://schemas.microsoft.com/office/drawing/2014/main" id="{B19C4FE7-7137-F034-0BDA-4752A681910A}"/>
              </a:ext>
            </a:extLst>
          </p:cNvPr>
          <p:cNvSpPr txBox="1"/>
          <p:nvPr/>
        </p:nvSpPr>
        <p:spPr>
          <a:xfrm>
            <a:off x="-1334418" y="-329288"/>
            <a:ext cx="11811000" cy="1609993"/>
          </a:xfrm>
          <a:prstGeom prst="rect">
            <a:avLst/>
          </a:prstGeom>
          <a:noFill/>
        </p:spPr>
        <p:txBody>
          <a:bodyPr wrap="square">
            <a:spAutoFit/>
          </a:bodyPr>
          <a:lstStyle/>
          <a:p>
            <a:pPr algn="ctr">
              <a:lnSpc>
                <a:spcPts val="13999"/>
              </a:lnSpc>
              <a:spcBef>
                <a:spcPct val="0"/>
              </a:spcBef>
            </a:pPr>
            <a:r>
              <a:rPr lang="nl-NL" sz="4800" b="1">
                <a:solidFill>
                  <a:srgbClr val="C00000"/>
                </a:solidFill>
                <a:latin typeface="Trade Gothic"/>
                <a:ea typeface="Trade Gothic"/>
                <a:cs typeface="Trade Gothic"/>
                <a:sym typeface="Trade Gothic"/>
              </a:rPr>
              <a:t>Vul je Talentenkaart in</a:t>
            </a:r>
          </a:p>
        </p:txBody>
      </p:sp>
      <p:pic>
        <p:nvPicPr>
          <p:cNvPr id="6" name="Afbeelding 5">
            <a:extLst>
              <a:ext uri="{FF2B5EF4-FFF2-40B4-BE49-F238E27FC236}">
                <a16:creationId xmlns:a16="http://schemas.microsoft.com/office/drawing/2014/main" id="{7FC38BB4-45FC-D1C1-AE0C-8D92C70AA0D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96593" y="10614718"/>
            <a:ext cx="17951863" cy="43349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369907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grpSp>
        <p:nvGrpSpPr>
          <p:cNvPr id="4" name="Group 4"/>
          <p:cNvGrpSpPr/>
          <p:nvPr/>
        </p:nvGrpSpPr>
        <p:grpSpPr>
          <a:xfrm>
            <a:off x="0" y="11072340"/>
            <a:ext cx="21384006" cy="4047660"/>
            <a:chOff x="0" y="-114300"/>
            <a:chExt cx="3831772" cy="725295"/>
          </a:xfrm>
          <a:solidFill>
            <a:srgbClr val="FFE2CE"/>
          </a:solidFill>
        </p:grpSpPr>
        <p:sp>
          <p:nvSpPr>
            <p:cNvPr id="5" name="Freeform 5"/>
            <p:cNvSpPr/>
            <p:nvPr/>
          </p:nvSpPr>
          <p:spPr>
            <a:xfrm>
              <a:off x="0" y="0"/>
              <a:ext cx="3831772" cy="610995"/>
            </a:xfrm>
            <a:custGeom>
              <a:avLst/>
              <a:gdLst/>
              <a:ahLst/>
              <a:cxnLst/>
              <a:rect l="l" t="t" r="r" b="b"/>
              <a:pathLst>
                <a:path w="3831772" h="610995">
                  <a:moveTo>
                    <a:pt x="0" y="0"/>
                  </a:moveTo>
                  <a:lnTo>
                    <a:pt x="3831772" y="0"/>
                  </a:lnTo>
                  <a:lnTo>
                    <a:pt x="3831772" y="610995"/>
                  </a:lnTo>
                  <a:lnTo>
                    <a:pt x="0" y="610995"/>
                  </a:lnTo>
                  <a:close/>
                </a:path>
              </a:pathLst>
            </a:custGeom>
            <a:grpFill/>
          </p:spPr>
          <p:txBody>
            <a:bodyPr/>
            <a:lstStyle/>
            <a:p>
              <a:endParaRPr lang="nl-NL"/>
            </a:p>
          </p:txBody>
        </p:sp>
        <p:sp>
          <p:nvSpPr>
            <p:cNvPr id="6" name="TextBox 6"/>
            <p:cNvSpPr txBox="1"/>
            <p:nvPr/>
          </p:nvSpPr>
          <p:spPr>
            <a:xfrm>
              <a:off x="0" y="-114300"/>
              <a:ext cx="3831771" cy="725295"/>
            </a:xfrm>
            <a:prstGeom prst="rect">
              <a:avLst/>
            </a:prstGeom>
            <a:grpFill/>
          </p:spPr>
          <p:txBody>
            <a:bodyPr lIns="50800" tIns="50800" rIns="50800" bIns="50800" rtlCol="0" anchor="ctr"/>
            <a:lstStyle/>
            <a:p>
              <a:pPr algn="ctr">
                <a:lnSpc>
                  <a:spcPts val="4060"/>
                </a:lnSpc>
              </a:pPr>
              <a:endParaRPr lang="nl-NL"/>
            </a:p>
          </p:txBody>
        </p:sp>
      </p:grpSp>
      <p:sp>
        <p:nvSpPr>
          <p:cNvPr id="7" name="Freeform 7"/>
          <p:cNvSpPr/>
          <p:nvPr/>
        </p:nvSpPr>
        <p:spPr>
          <a:xfrm>
            <a:off x="649927" y="11710215"/>
            <a:ext cx="4247853" cy="3002016"/>
          </a:xfrm>
          <a:custGeom>
            <a:avLst/>
            <a:gdLst/>
            <a:ahLst/>
            <a:cxnLst/>
            <a:rect l="l" t="t" r="r" b="b"/>
            <a:pathLst>
              <a:path w="4247853" h="3002016">
                <a:moveTo>
                  <a:pt x="0" y="0"/>
                </a:moveTo>
                <a:lnTo>
                  <a:pt x="4247853" y="0"/>
                </a:lnTo>
                <a:lnTo>
                  <a:pt x="4247853" y="3002016"/>
                </a:lnTo>
                <a:lnTo>
                  <a:pt x="0" y="3002016"/>
                </a:lnTo>
                <a:lnTo>
                  <a:pt x="0" y="0"/>
                </a:lnTo>
                <a:close/>
              </a:path>
            </a:pathLst>
          </a:custGeom>
          <a:blipFill>
            <a:blip r:embed="rId3"/>
            <a:stretch>
              <a:fillRect/>
            </a:stretch>
          </a:blipFill>
        </p:spPr>
        <p:txBody>
          <a:bodyPr/>
          <a:lstStyle/>
          <a:p>
            <a:endParaRPr lang="nl-NL"/>
          </a:p>
        </p:txBody>
      </p:sp>
      <p:sp>
        <p:nvSpPr>
          <p:cNvPr id="8" name="Freeform 8"/>
          <p:cNvSpPr/>
          <p:nvPr/>
        </p:nvSpPr>
        <p:spPr>
          <a:xfrm>
            <a:off x="9304197" y="12365104"/>
            <a:ext cx="2763166" cy="2100006"/>
          </a:xfrm>
          <a:custGeom>
            <a:avLst/>
            <a:gdLst/>
            <a:ahLst/>
            <a:cxnLst/>
            <a:rect l="l" t="t" r="r" b="b"/>
            <a:pathLst>
              <a:path w="2763166" h="2100006">
                <a:moveTo>
                  <a:pt x="0" y="0"/>
                </a:moveTo>
                <a:lnTo>
                  <a:pt x="2763166" y="0"/>
                </a:lnTo>
                <a:lnTo>
                  <a:pt x="2763166" y="2100006"/>
                </a:lnTo>
                <a:lnTo>
                  <a:pt x="0" y="2100006"/>
                </a:lnTo>
                <a:lnTo>
                  <a:pt x="0" y="0"/>
                </a:lnTo>
                <a:close/>
              </a:path>
            </a:pathLst>
          </a:custGeom>
          <a:blipFill>
            <a:blip r:embed="rId4">
              <a:alphaModFix amt="20999"/>
              <a:extLst>
                <a:ext uri="{96DAC541-7B7A-43D3-8B79-37D633B846F1}">
                  <asvg:svgBlip xmlns:asvg="http://schemas.microsoft.com/office/drawing/2016/SVG/main" r:embed="rId5"/>
                </a:ext>
              </a:extLst>
            </a:blip>
            <a:stretch>
              <a:fillRect/>
            </a:stretch>
          </a:blipFill>
        </p:spPr>
        <p:txBody>
          <a:bodyPr/>
          <a:lstStyle/>
          <a:p>
            <a:endParaRPr lang="nl-NL"/>
          </a:p>
        </p:txBody>
      </p:sp>
      <p:sp>
        <p:nvSpPr>
          <p:cNvPr id="10" name="TextBox 10"/>
          <p:cNvSpPr txBox="1"/>
          <p:nvPr/>
        </p:nvSpPr>
        <p:spPr>
          <a:xfrm>
            <a:off x="6238402" y="12382741"/>
            <a:ext cx="8662632" cy="2064731"/>
          </a:xfrm>
          <a:prstGeom prst="rect">
            <a:avLst/>
          </a:prstGeom>
        </p:spPr>
        <p:txBody>
          <a:bodyPr lIns="0" tIns="0" rIns="0" bIns="0" rtlCol="0" anchor="t">
            <a:spAutoFit/>
          </a:bodyPr>
          <a:lstStyle/>
          <a:p>
            <a:pPr algn="ctr">
              <a:lnSpc>
                <a:spcPts val="5399"/>
              </a:lnSpc>
            </a:pPr>
            <a:r>
              <a:rPr lang="nl-NL" sz="4499" b="1" spc="224">
                <a:solidFill>
                  <a:srgbClr val="3D3D3D"/>
                </a:solidFill>
                <a:latin typeface="Trade Gothic Bold"/>
                <a:ea typeface="Trade Gothic Bold"/>
                <a:cs typeface="Trade Gothic Bold"/>
                <a:sym typeface="Trade Gothic Bold"/>
              </a:rPr>
              <a:t>“Daarom is het belangrijk dat je een beroep kiest dat goed bij jou en je talenten past”</a:t>
            </a:r>
          </a:p>
        </p:txBody>
      </p:sp>
      <p:sp>
        <p:nvSpPr>
          <p:cNvPr id="13" name="Tekstvak 12">
            <a:extLst>
              <a:ext uri="{FF2B5EF4-FFF2-40B4-BE49-F238E27FC236}">
                <a16:creationId xmlns:a16="http://schemas.microsoft.com/office/drawing/2014/main" id="{96009A77-A6C9-C035-DF70-17CDF3BF7BD8}"/>
              </a:ext>
            </a:extLst>
          </p:cNvPr>
          <p:cNvSpPr txBox="1"/>
          <p:nvPr/>
        </p:nvSpPr>
        <p:spPr>
          <a:xfrm>
            <a:off x="4562535" y="4627505"/>
            <a:ext cx="12575765" cy="1323439"/>
          </a:xfrm>
          <a:prstGeom prst="rect">
            <a:avLst/>
          </a:prstGeom>
          <a:noFill/>
        </p:spPr>
        <p:txBody>
          <a:bodyPr wrap="square">
            <a:spAutoFit/>
          </a:bodyPr>
          <a:lstStyle/>
          <a:p>
            <a:pPr algn="ctr"/>
            <a:r>
              <a:rPr lang="nl-NL" sz="8000" b="1">
                <a:solidFill>
                  <a:schemeClr val="bg1"/>
                </a:solidFill>
                <a:latin typeface="Trade Gothic Next" panose="020B0503040303020004" pitchFamily="34" charset="0"/>
              </a:rPr>
              <a:t>Waarom werken mensen? </a:t>
            </a:r>
          </a:p>
        </p:txBody>
      </p:sp>
      <p:sp>
        <p:nvSpPr>
          <p:cNvPr id="15" name="Tekstvak 14">
            <a:extLst>
              <a:ext uri="{FF2B5EF4-FFF2-40B4-BE49-F238E27FC236}">
                <a16:creationId xmlns:a16="http://schemas.microsoft.com/office/drawing/2014/main" id="{67907FD4-A446-C31F-AFB0-9D12D6648C8B}"/>
              </a:ext>
            </a:extLst>
          </p:cNvPr>
          <p:cNvSpPr txBox="1"/>
          <p:nvPr/>
        </p:nvSpPr>
        <p:spPr>
          <a:xfrm>
            <a:off x="619987" y="593117"/>
            <a:ext cx="5753818" cy="1754326"/>
          </a:xfrm>
          <a:prstGeom prst="rect">
            <a:avLst/>
          </a:prstGeom>
          <a:noFill/>
        </p:spPr>
        <p:txBody>
          <a:bodyPr wrap="square" rtlCol="0">
            <a:spAutoFit/>
          </a:bodyPr>
          <a:lstStyle/>
          <a:p>
            <a:pPr algn="ctr"/>
            <a:r>
              <a:rPr lang="nl-NL" sz="5400">
                <a:solidFill>
                  <a:schemeClr val="bg1"/>
                </a:solidFill>
                <a:latin typeface="Trade Gothic Next" panose="020B0503040303020004" pitchFamily="34" charset="0"/>
              </a:rPr>
              <a:t>Met fijne collega’s kunnen werken</a:t>
            </a:r>
          </a:p>
        </p:txBody>
      </p:sp>
      <p:sp>
        <p:nvSpPr>
          <p:cNvPr id="21" name="Tekstvak 20">
            <a:extLst>
              <a:ext uri="{FF2B5EF4-FFF2-40B4-BE49-F238E27FC236}">
                <a16:creationId xmlns:a16="http://schemas.microsoft.com/office/drawing/2014/main" id="{D24F9789-466D-8B9F-B37E-BD03BFF5194C}"/>
              </a:ext>
            </a:extLst>
          </p:cNvPr>
          <p:cNvSpPr txBox="1"/>
          <p:nvPr/>
        </p:nvSpPr>
        <p:spPr>
          <a:xfrm>
            <a:off x="3839050" y="9368408"/>
            <a:ext cx="4927313" cy="923330"/>
          </a:xfrm>
          <a:prstGeom prst="rect">
            <a:avLst/>
          </a:prstGeom>
          <a:noFill/>
        </p:spPr>
        <p:txBody>
          <a:bodyPr wrap="square">
            <a:spAutoFit/>
          </a:bodyPr>
          <a:lstStyle/>
          <a:p>
            <a:r>
              <a:rPr lang="nl-NL" sz="5400">
                <a:solidFill>
                  <a:schemeClr val="bg1"/>
                </a:solidFill>
                <a:latin typeface="Trade Gothic Next" panose="020B0503040303020004" pitchFamily="34" charset="0"/>
              </a:rPr>
              <a:t>Mensen helpen</a:t>
            </a:r>
          </a:p>
        </p:txBody>
      </p:sp>
      <p:sp>
        <p:nvSpPr>
          <p:cNvPr id="25" name="Tekstvak 24">
            <a:extLst>
              <a:ext uri="{FF2B5EF4-FFF2-40B4-BE49-F238E27FC236}">
                <a16:creationId xmlns:a16="http://schemas.microsoft.com/office/drawing/2014/main" id="{CC349F75-B10C-F7AA-9FA2-5AF630EA3B64}"/>
              </a:ext>
            </a:extLst>
          </p:cNvPr>
          <p:cNvSpPr txBox="1"/>
          <p:nvPr/>
        </p:nvSpPr>
        <p:spPr>
          <a:xfrm>
            <a:off x="426523" y="6710060"/>
            <a:ext cx="4362013" cy="923330"/>
          </a:xfrm>
          <a:prstGeom prst="rect">
            <a:avLst/>
          </a:prstGeom>
          <a:noFill/>
        </p:spPr>
        <p:txBody>
          <a:bodyPr wrap="square">
            <a:spAutoFit/>
          </a:bodyPr>
          <a:lstStyle/>
          <a:p>
            <a:r>
              <a:rPr lang="nl-NL" sz="5400">
                <a:solidFill>
                  <a:schemeClr val="bg1"/>
                </a:solidFill>
                <a:latin typeface="Trade Gothic Next" panose="020B0503040303020004" pitchFamily="34" charset="0"/>
              </a:rPr>
              <a:t>Geeft energie</a:t>
            </a:r>
          </a:p>
        </p:txBody>
      </p:sp>
      <p:sp>
        <p:nvSpPr>
          <p:cNvPr id="27" name="Tekstvak 26">
            <a:extLst>
              <a:ext uri="{FF2B5EF4-FFF2-40B4-BE49-F238E27FC236}">
                <a16:creationId xmlns:a16="http://schemas.microsoft.com/office/drawing/2014/main" id="{A56DBB80-77E7-0150-ED5C-87FCF791BF55}"/>
              </a:ext>
            </a:extLst>
          </p:cNvPr>
          <p:cNvSpPr txBox="1"/>
          <p:nvPr/>
        </p:nvSpPr>
        <p:spPr>
          <a:xfrm>
            <a:off x="6840540" y="3245564"/>
            <a:ext cx="4927313" cy="923330"/>
          </a:xfrm>
          <a:prstGeom prst="rect">
            <a:avLst/>
          </a:prstGeom>
          <a:noFill/>
        </p:spPr>
        <p:txBody>
          <a:bodyPr wrap="square">
            <a:spAutoFit/>
          </a:bodyPr>
          <a:lstStyle/>
          <a:p>
            <a:r>
              <a:rPr lang="nl-NL" sz="5400">
                <a:solidFill>
                  <a:schemeClr val="bg1"/>
                </a:solidFill>
                <a:latin typeface="Trade Gothic Next" panose="020B0503040303020004" pitchFamily="34" charset="0"/>
              </a:rPr>
              <a:t>Plezier hebben</a:t>
            </a:r>
          </a:p>
        </p:txBody>
      </p:sp>
      <p:sp>
        <p:nvSpPr>
          <p:cNvPr id="29" name="Tekstvak 28">
            <a:extLst>
              <a:ext uri="{FF2B5EF4-FFF2-40B4-BE49-F238E27FC236}">
                <a16:creationId xmlns:a16="http://schemas.microsoft.com/office/drawing/2014/main" id="{210DAB17-0DFB-9718-D3EB-F9E51E543159}"/>
              </a:ext>
            </a:extLst>
          </p:cNvPr>
          <p:cNvSpPr txBox="1"/>
          <p:nvPr/>
        </p:nvSpPr>
        <p:spPr>
          <a:xfrm>
            <a:off x="16515984" y="3244412"/>
            <a:ext cx="4927313" cy="923330"/>
          </a:xfrm>
          <a:prstGeom prst="rect">
            <a:avLst/>
          </a:prstGeom>
          <a:noFill/>
        </p:spPr>
        <p:txBody>
          <a:bodyPr wrap="square">
            <a:spAutoFit/>
          </a:bodyPr>
          <a:lstStyle/>
          <a:p>
            <a:r>
              <a:rPr lang="nl-NL" sz="5400">
                <a:solidFill>
                  <a:schemeClr val="bg1"/>
                </a:solidFill>
                <a:latin typeface="Trade Gothic Next" panose="020B0503040303020004" pitchFamily="34" charset="0"/>
              </a:rPr>
              <a:t>Geld verdienen</a:t>
            </a:r>
          </a:p>
        </p:txBody>
      </p:sp>
      <p:sp>
        <p:nvSpPr>
          <p:cNvPr id="31" name="Tekstvak 30">
            <a:extLst>
              <a:ext uri="{FF2B5EF4-FFF2-40B4-BE49-F238E27FC236}">
                <a16:creationId xmlns:a16="http://schemas.microsoft.com/office/drawing/2014/main" id="{2DFD4742-8B8F-6982-989B-31F98EFECF41}"/>
              </a:ext>
            </a:extLst>
          </p:cNvPr>
          <p:cNvSpPr txBox="1"/>
          <p:nvPr/>
        </p:nvSpPr>
        <p:spPr>
          <a:xfrm>
            <a:off x="13359613" y="9319768"/>
            <a:ext cx="7557374" cy="923330"/>
          </a:xfrm>
          <a:prstGeom prst="rect">
            <a:avLst/>
          </a:prstGeom>
          <a:noFill/>
        </p:spPr>
        <p:txBody>
          <a:bodyPr wrap="square">
            <a:spAutoFit/>
          </a:bodyPr>
          <a:lstStyle/>
          <a:p>
            <a:r>
              <a:rPr lang="nl-NL" sz="5400">
                <a:solidFill>
                  <a:schemeClr val="bg1"/>
                </a:solidFill>
                <a:latin typeface="Trade Gothic Next" panose="020B0503040303020004" pitchFamily="34" charset="0"/>
              </a:rPr>
              <a:t>Anders zou je je vervelen </a:t>
            </a:r>
          </a:p>
        </p:txBody>
      </p:sp>
      <p:sp>
        <p:nvSpPr>
          <p:cNvPr id="33" name="Tekstvak 32">
            <a:extLst>
              <a:ext uri="{FF2B5EF4-FFF2-40B4-BE49-F238E27FC236}">
                <a16:creationId xmlns:a16="http://schemas.microsoft.com/office/drawing/2014/main" id="{3617C01F-04B7-9B87-FB71-7D76DF1D1B9E}"/>
              </a:ext>
            </a:extLst>
          </p:cNvPr>
          <p:cNvSpPr txBox="1"/>
          <p:nvPr/>
        </p:nvSpPr>
        <p:spPr>
          <a:xfrm>
            <a:off x="7872435" y="6621876"/>
            <a:ext cx="7790835" cy="923330"/>
          </a:xfrm>
          <a:prstGeom prst="rect">
            <a:avLst/>
          </a:prstGeom>
          <a:noFill/>
        </p:spPr>
        <p:txBody>
          <a:bodyPr wrap="square">
            <a:spAutoFit/>
          </a:bodyPr>
          <a:lstStyle/>
          <a:p>
            <a:r>
              <a:rPr lang="nl-NL" sz="5400">
                <a:solidFill>
                  <a:schemeClr val="bg1"/>
                </a:solidFill>
                <a:latin typeface="Trade Gothic Next" panose="020B0503040303020004" pitchFamily="34" charset="0"/>
              </a:rPr>
              <a:t>De leiding kunnen nemen</a:t>
            </a:r>
          </a:p>
        </p:txBody>
      </p:sp>
      <p:sp>
        <p:nvSpPr>
          <p:cNvPr id="35" name="Tekstvak 34">
            <a:extLst>
              <a:ext uri="{FF2B5EF4-FFF2-40B4-BE49-F238E27FC236}">
                <a16:creationId xmlns:a16="http://schemas.microsoft.com/office/drawing/2014/main" id="{9EDC80E3-B149-A4F6-40CF-EFC0DF63DB6B}"/>
              </a:ext>
            </a:extLst>
          </p:cNvPr>
          <p:cNvSpPr txBox="1"/>
          <p:nvPr/>
        </p:nvSpPr>
        <p:spPr>
          <a:xfrm>
            <a:off x="11530840" y="839709"/>
            <a:ext cx="6248400" cy="923330"/>
          </a:xfrm>
          <a:prstGeom prst="rect">
            <a:avLst/>
          </a:prstGeom>
          <a:noFill/>
        </p:spPr>
        <p:txBody>
          <a:bodyPr wrap="square">
            <a:spAutoFit/>
          </a:bodyPr>
          <a:lstStyle/>
          <a:p>
            <a:r>
              <a:rPr lang="nl-NL" sz="5400">
                <a:solidFill>
                  <a:schemeClr val="bg1"/>
                </a:solidFill>
                <a:latin typeface="Trade Gothic Next" panose="020B0503040303020004" pitchFamily="34" charset="0"/>
              </a:rPr>
              <a:t>Jezelf nuttig voelen</a:t>
            </a:r>
          </a:p>
        </p:txBody>
      </p:sp>
      <p:pic>
        <p:nvPicPr>
          <p:cNvPr id="3" name="Afbeelding 2" descr="Afbeelding met zwart, duisternis&#10;&#10;Door AI gegenereerde inhoud is mogelijk onjuist.">
            <a:extLst>
              <a:ext uri="{FF2B5EF4-FFF2-40B4-BE49-F238E27FC236}">
                <a16:creationId xmlns:a16="http://schemas.microsoft.com/office/drawing/2014/main" id="{64230B9F-18B5-907B-624C-06A01531A5B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21250" y="2389467"/>
            <a:ext cx="1594245" cy="1594245"/>
          </a:xfrm>
          <a:prstGeom prst="rect">
            <a:avLst/>
          </a:prstGeom>
        </p:spPr>
      </p:pic>
      <p:pic>
        <p:nvPicPr>
          <p:cNvPr id="11" name="Afbeelding 10" descr="Afbeelding met zwart, duisternis&#10;&#10;Door AI gegenereerde inhoud is mogelijk onjuist.">
            <a:extLst>
              <a:ext uri="{FF2B5EF4-FFF2-40B4-BE49-F238E27FC236}">
                <a16:creationId xmlns:a16="http://schemas.microsoft.com/office/drawing/2014/main" id="{3FCF64C6-F9A2-B05C-64F1-32874412DB4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439441" y="1607222"/>
            <a:ext cx="1594244" cy="1594244"/>
          </a:xfrm>
          <a:prstGeom prst="rect">
            <a:avLst/>
          </a:prstGeom>
        </p:spPr>
      </p:pic>
      <p:pic>
        <p:nvPicPr>
          <p:cNvPr id="17" name="Afbeelding 16" descr="Afbeelding met zwart, duisternis&#10;&#10;Door AI gegenereerde inhoud is mogelijk onjuist.">
            <a:extLst>
              <a:ext uri="{FF2B5EF4-FFF2-40B4-BE49-F238E27FC236}">
                <a16:creationId xmlns:a16="http://schemas.microsoft.com/office/drawing/2014/main" id="{CE7A47CF-2667-DD10-3C98-5F22F92FFF3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480725" y="1866764"/>
            <a:ext cx="1594244" cy="1594244"/>
          </a:xfrm>
          <a:prstGeom prst="rect">
            <a:avLst/>
          </a:prstGeom>
        </p:spPr>
      </p:pic>
      <p:pic>
        <p:nvPicPr>
          <p:cNvPr id="19" name="Afbeelding 18" descr="Afbeelding met zwart, duisternis&#10;&#10;Door AI gegenereerde inhoud is mogelijk onjuist.">
            <a:extLst>
              <a:ext uri="{FF2B5EF4-FFF2-40B4-BE49-F238E27FC236}">
                <a16:creationId xmlns:a16="http://schemas.microsoft.com/office/drawing/2014/main" id="{C16E99ED-C0AB-F2DD-A523-22A70ACAB60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476258" y="7741789"/>
            <a:ext cx="1594244" cy="1594244"/>
          </a:xfrm>
          <a:prstGeom prst="rect">
            <a:avLst/>
          </a:prstGeom>
        </p:spPr>
      </p:pic>
      <p:pic>
        <p:nvPicPr>
          <p:cNvPr id="22" name="Afbeelding 21" descr="Afbeelding met zwart, duisternis&#10;&#10;Door AI gegenereerde inhoud is mogelijk onjuist.">
            <a:extLst>
              <a:ext uri="{FF2B5EF4-FFF2-40B4-BE49-F238E27FC236}">
                <a16:creationId xmlns:a16="http://schemas.microsoft.com/office/drawing/2014/main" id="{94557450-1C54-9A2F-A7D8-A753FCDB21E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576683" y="8057847"/>
            <a:ext cx="1323439" cy="1323439"/>
          </a:xfrm>
          <a:prstGeom prst="rect">
            <a:avLst/>
          </a:prstGeom>
        </p:spPr>
      </p:pic>
      <p:pic>
        <p:nvPicPr>
          <p:cNvPr id="24" name="Afbeelding 23" descr="Afbeelding met zwart, duisternis&#10;&#10;Door AI gegenereerde inhoud is mogelijk onjuist.">
            <a:extLst>
              <a:ext uri="{FF2B5EF4-FFF2-40B4-BE49-F238E27FC236}">
                <a16:creationId xmlns:a16="http://schemas.microsoft.com/office/drawing/2014/main" id="{D53B5D93-6286-5A66-CBED-C00C90F5F0D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8342678" y="1866764"/>
            <a:ext cx="1362450" cy="1362450"/>
          </a:xfrm>
          <a:prstGeom prst="rect">
            <a:avLst/>
          </a:prstGeom>
        </p:spPr>
      </p:pic>
      <p:pic>
        <p:nvPicPr>
          <p:cNvPr id="28" name="Afbeelding 27" descr="Afbeelding met zwart, duisternis&#10;&#10;Door AI gegenereerde inhoud is mogelijk onjuist.">
            <a:extLst>
              <a:ext uri="{FF2B5EF4-FFF2-40B4-BE49-F238E27FC236}">
                <a16:creationId xmlns:a16="http://schemas.microsoft.com/office/drawing/2014/main" id="{D6585391-25B9-5B9B-7575-110CA00613E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622458" y="7567795"/>
            <a:ext cx="1814132" cy="1814132"/>
          </a:xfrm>
          <a:prstGeom prst="rect">
            <a:avLst/>
          </a:prstGeom>
        </p:spPr>
      </p:pic>
      <p:pic>
        <p:nvPicPr>
          <p:cNvPr id="32" name="Afbeelding 31" descr="Afbeelding met zwart, duisternis&#10;&#10;Door AI gegenereerde inhoud is mogelijk onjuist.">
            <a:extLst>
              <a:ext uri="{FF2B5EF4-FFF2-40B4-BE49-F238E27FC236}">
                <a16:creationId xmlns:a16="http://schemas.microsoft.com/office/drawing/2014/main" id="{B994BC65-96B8-3322-9654-30FD81517F9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6325515" y="7463921"/>
            <a:ext cx="1814132" cy="1814132"/>
          </a:xfrm>
          <a:prstGeom prst="rect">
            <a:avLst/>
          </a:prstGeom>
        </p:spPr>
      </p:pic>
      <p:pic>
        <p:nvPicPr>
          <p:cNvPr id="2" name="Graphic 1">
            <a:extLst>
              <a:ext uri="{FF2B5EF4-FFF2-40B4-BE49-F238E27FC236}">
                <a16:creationId xmlns:a16="http://schemas.microsoft.com/office/drawing/2014/main" id="{ACBDC899-FA0E-B55A-CB07-E3FAC989954F}"/>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10864" t="3920" r="8974" b="10203"/>
          <a:stretch/>
        </p:blipFill>
        <p:spPr>
          <a:xfrm>
            <a:off x="15848224" y="11746119"/>
            <a:ext cx="2768714" cy="29661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21" grpId="0"/>
      <p:bldP spid="25" grpId="0"/>
      <p:bldP spid="27" grpId="0"/>
      <p:bldP spid="29" grpId="0"/>
      <p:bldP spid="31" grpId="0"/>
      <p:bldP spid="33" grpId="0"/>
      <p:bldP spid="3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53F5D-0A78-C2E2-FFB6-1344D1DA3B48}"/>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38E4EA43-580B-4439-1C61-A0365D92A908}"/>
              </a:ext>
            </a:extLst>
          </p:cNvPr>
          <p:cNvGrpSpPr/>
          <p:nvPr/>
        </p:nvGrpSpPr>
        <p:grpSpPr>
          <a:xfrm>
            <a:off x="-9900" y="0"/>
            <a:ext cx="21384000" cy="15119997"/>
            <a:chOff x="0" y="0"/>
            <a:chExt cx="7233600" cy="5114666"/>
          </a:xfrm>
        </p:grpSpPr>
        <p:sp>
          <p:nvSpPr>
            <p:cNvPr id="5" name="Freeform 5">
              <a:extLst>
                <a:ext uri="{FF2B5EF4-FFF2-40B4-BE49-F238E27FC236}">
                  <a16:creationId xmlns:a16="http://schemas.microsoft.com/office/drawing/2014/main" id="{BAADA50E-5E5A-5A52-E479-DD0BD7C474B4}"/>
                </a:ext>
              </a:extLst>
            </p:cNvPr>
            <p:cNvSpPr/>
            <p:nvPr/>
          </p:nvSpPr>
          <p:spPr>
            <a:xfrm>
              <a:off x="0" y="0"/>
              <a:ext cx="7233600" cy="5114666"/>
            </a:xfrm>
            <a:custGeom>
              <a:avLst/>
              <a:gdLst/>
              <a:ahLst/>
              <a:cxnLst/>
              <a:rect l="l" t="t" r="r" b="b"/>
              <a:pathLst>
                <a:path w="7233600" h="5114666">
                  <a:moveTo>
                    <a:pt x="0" y="0"/>
                  </a:moveTo>
                  <a:lnTo>
                    <a:pt x="7233600" y="0"/>
                  </a:lnTo>
                  <a:lnTo>
                    <a:pt x="7233600" y="5114666"/>
                  </a:lnTo>
                  <a:lnTo>
                    <a:pt x="0" y="5114666"/>
                  </a:lnTo>
                  <a:close/>
                </a:path>
              </a:pathLst>
            </a:custGeom>
            <a:solidFill>
              <a:srgbClr val="FF6600">
                <a:alpha val="19608"/>
              </a:srgbClr>
            </a:solidFill>
          </p:spPr>
          <p:txBody>
            <a:bodyPr/>
            <a:lstStyle/>
            <a:p>
              <a:endParaRPr lang="nl-NL"/>
            </a:p>
          </p:txBody>
        </p:sp>
      </p:grpSp>
      <p:pic>
        <p:nvPicPr>
          <p:cNvPr id="14" name="Afbeelding 13">
            <a:extLst>
              <a:ext uri="{FF2B5EF4-FFF2-40B4-BE49-F238E27FC236}">
                <a16:creationId xmlns:a16="http://schemas.microsoft.com/office/drawing/2014/main" id="{10FB51A4-765F-C181-59B7-A3281D1F36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6544" y="12544504"/>
            <a:ext cx="4047234" cy="2120750"/>
          </a:xfrm>
          <a:prstGeom prst="rect">
            <a:avLst/>
          </a:prstGeom>
        </p:spPr>
      </p:pic>
      <p:sp>
        <p:nvSpPr>
          <p:cNvPr id="2" name="Freeform 2">
            <a:extLst>
              <a:ext uri="{FF2B5EF4-FFF2-40B4-BE49-F238E27FC236}">
                <a16:creationId xmlns:a16="http://schemas.microsoft.com/office/drawing/2014/main" id="{DA0600AE-4186-5616-0F90-219D5573F1DB}"/>
              </a:ext>
            </a:extLst>
          </p:cNvPr>
          <p:cNvSpPr/>
          <p:nvPr/>
        </p:nvSpPr>
        <p:spPr>
          <a:xfrm rot="-250854">
            <a:off x="17168881" y="-2834782"/>
            <a:ext cx="7573827" cy="11126050"/>
          </a:xfrm>
          <a:custGeom>
            <a:avLst/>
            <a:gdLst/>
            <a:ahLst/>
            <a:cxnLst/>
            <a:rect l="l" t="t" r="r" b="b"/>
            <a:pathLst>
              <a:path w="7573827" h="11126050">
                <a:moveTo>
                  <a:pt x="0" y="0"/>
                </a:moveTo>
                <a:lnTo>
                  <a:pt x="7573827" y="0"/>
                </a:lnTo>
                <a:lnTo>
                  <a:pt x="7573827" y="11126049"/>
                </a:lnTo>
                <a:lnTo>
                  <a:pt x="0" y="11126049"/>
                </a:lnTo>
                <a:lnTo>
                  <a:pt x="0" y="0"/>
                </a:lnTo>
                <a:close/>
              </a:path>
            </a:pathLst>
          </a:custGeom>
          <a:blipFill>
            <a:blip r:embed="rId4"/>
            <a:stretch>
              <a:fillRect/>
            </a:stretch>
          </a:blipFill>
        </p:spPr>
        <p:txBody>
          <a:bodyPr/>
          <a:lstStyle/>
          <a:p>
            <a:endParaRPr lang="nl-NL"/>
          </a:p>
        </p:txBody>
      </p:sp>
      <p:sp>
        <p:nvSpPr>
          <p:cNvPr id="3" name="Freeform 3">
            <a:extLst>
              <a:ext uri="{FF2B5EF4-FFF2-40B4-BE49-F238E27FC236}">
                <a16:creationId xmlns:a16="http://schemas.microsoft.com/office/drawing/2014/main" id="{556A9EA6-ADDE-B2B6-0DD8-4D130F692F6A}"/>
              </a:ext>
            </a:extLst>
          </p:cNvPr>
          <p:cNvSpPr/>
          <p:nvPr/>
        </p:nvSpPr>
        <p:spPr>
          <a:xfrm>
            <a:off x="17343093" y="-1033900"/>
            <a:ext cx="5590799" cy="3762142"/>
          </a:xfrm>
          <a:custGeom>
            <a:avLst/>
            <a:gdLst/>
            <a:ahLst/>
            <a:cxnLst/>
            <a:rect l="l" t="t" r="r" b="b"/>
            <a:pathLst>
              <a:path w="5590799" h="3762142">
                <a:moveTo>
                  <a:pt x="0" y="0"/>
                </a:moveTo>
                <a:lnTo>
                  <a:pt x="5590800" y="0"/>
                </a:lnTo>
                <a:lnTo>
                  <a:pt x="5590800" y="3762143"/>
                </a:lnTo>
                <a:lnTo>
                  <a:pt x="0" y="3762143"/>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nl-NL"/>
          </a:p>
        </p:txBody>
      </p:sp>
      <p:sp>
        <p:nvSpPr>
          <p:cNvPr id="6" name="Tekstvak 5">
            <a:extLst>
              <a:ext uri="{FF2B5EF4-FFF2-40B4-BE49-F238E27FC236}">
                <a16:creationId xmlns:a16="http://schemas.microsoft.com/office/drawing/2014/main" id="{44038735-A464-DA03-DC50-55849223CDED}"/>
              </a:ext>
            </a:extLst>
          </p:cNvPr>
          <p:cNvSpPr txBox="1"/>
          <p:nvPr/>
        </p:nvSpPr>
        <p:spPr>
          <a:xfrm>
            <a:off x="740731" y="243988"/>
            <a:ext cx="12429604" cy="1623521"/>
          </a:xfrm>
          <a:prstGeom prst="rect">
            <a:avLst/>
          </a:prstGeom>
          <a:noFill/>
        </p:spPr>
        <p:txBody>
          <a:bodyPr wrap="square">
            <a:spAutoFit/>
          </a:bodyPr>
          <a:lstStyle/>
          <a:p>
            <a:pPr algn="ctr">
              <a:lnSpc>
                <a:spcPts val="13999"/>
              </a:lnSpc>
              <a:spcBef>
                <a:spcPct val="0"/>
              </a:spcBef>
            </a:pPr>
            <a:r>
              <a:rPr lang="nl-NL" sz="4800" b="1">
                <a:solidFill>
                  <a:srgbClr val="C00000"/>
                </a:solidFill>
                <a:latin typeface="Trade Gothic"/>
                <a:ea typeface="Trade Gothic"/>
                <a:cs typeface="Trade Gothic"/>
                <a:sym typeface="Trade Gothic"/>
              </a:rPr>
              <a:t>WIL JIJ GRAAG IETS TE WETEN KOMEN? </a:t>
            </a:r>
          </a:p>
        </p:txBody>
      </p:sp>
      <p:pic>
        <p:nvPicPr>
          <p:cNvPr id="8" name="Picture 2" descr="Opened book and bible background Premium Photo">
            <a:extLst>
              <a:ext uri="{FF2B5EF4-FFF2-40B4-BE49-F238E27FC236}">
                <a16:creationId xmlns:a16="http://schemas.microsoft.com/office/drawing/2014/main" id="{4E0F3DDE-126E-ED02-DA60-4EE91FA6E7E2}"/>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857249" y="2603781"/>
            <a:ext cx="7415982" cy="948597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fbeeldingsresultaat voor nieuwsgierig">
            <a:extLst>
              <a:ext uri="{FF2B5EF4-FFF2-40B4-BE49-F238E27FC236}">
                <a16:creationId xmlns:a16="http://schemas.microsoft.com/office/drawing/2014/main" id="{560A8F92-A6AB-38DC-C25B-247E4635759D}"/>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459939" y="2603782"/>
            <a:ext cx="9420793" cy="4952718"/>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a:extLst>
              <a:ext uri="{FF2B5EF4-FFF2-40B4-BE49-F238E27FC236}">
                <a16:creationId xmlns:a16="http://schemas.microsoft.com/office/drawing/2014/main" id="{5DFABD61-B605-7617-52B7-D8FEC9EC325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493860" y="8035134"/>
            <a:ext cx="9420793" cy="4108866"/>
          </a:xfrm>
          <a:prstGeom prst="rect">
            <a:avLst/>
          </a:prstGeom>
        </p:spPr>
      </p:pic>
      <p:pic>
        <p:nvPicPr>
          <p:cNvPr id="13" name="Afbeelding 12">
            <a:extLst>
              <a:ext uri="{FF2B5EF4-FFF2-40B4-BE49-F238E27FC236}">
                <a16:creationId xmlns:a16="http://schemas.microsoft.com/office/drawing/2014/main" id="{6085856E-6228-AFAB-B5D1-BDD61441F713}"/>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971703" y="2009752"/>
            <a:ext cx="9420793" cy="12050764"/>
          </a:xfrm>
          <a:prstGeom prst="rect">
            <a:avLst/>
          </a:prstGeom>
        </p:spPr>
      </p:pic>
    </p:spTree>
    <p:extLst>
      <p:ext uri="{BB962C8B-B14F-4D97-AF65-F5344CB8AC3E}">
        <p14:creationId xmlns:p14="http://schemas.microsoft.com/office/powerpoint/2010/main" val="2757731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82D86-DD3D-4469-26CA-0484A965F551}"/>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8410CBAA-A194-2D1B-A83E-5C533826506E}"/>
              </a:ext>
            </a:extLst>
          </p:cNvPr>
          <p:cNvGrpSpPr/>
          <p:nvPr/>
        </p:nvGrpSpPr>
        <p:grpSpPr>
          <a:xfrm>
            <a:off x="-9900" y="0"/>
            <a:ext cx="21384000" cy="15119997"/>
            <a:chOff x="0" y="0"/>
            <a:chExt cx="7233600" cy="5114666"/>
          </a:xfrm>
        </p:grpSpPr>
        <p:sp>
          <p:nvSpPr>
            <p:cNvPr id="5" name="Freeform 5">
              <a:extLst>
                <a:ext uri="{FF2B5EF4-FFF2-40B4-BE49-F238E27FC236}">
                  <a16:creationId xmlns:a16="http://schemas.microsoft.com/office/drawing/2014/main" id="{018509BF-5D16-A4C9-0487-F7D6D903C53B}"/>
                </a:ext>
              </a:extLst>
            </p:cNvPr>
            <p:cNvSpPr/>
            <p:nvPr/>
          </p:nvSpPr>
          <p:spPr>
            <a:xfrm>
              <a:off x="0" y="0"/>
              <a:ext cx="7233600" cy="5114666"/>
            </a:xfrm>
            <a:custGeom>
              <a:avLst/>
              <a:gdLst/>
              <a:ahLst/>
              <a:cxnLst/>
              <a:rect l="l" t="t" r="r" b="b"/>
              <a:pathLst>
                <a:path w="7233600" h="5114666">
                  <a:moveTo>
                    <a:pt x="0" y="0"/>
                  </a:moveTo>
                  <a:lnTo>
                    <a:pt x="7233600" y="0"/>
                  </a:lnTo>
                  <a:lnTo>
                    <a:pt x="7233600" y="5114666"/>
                  </a:lnTo>
                  <a:lnTo>
                    <a:pt x="0" y="5114666"/>
                  </a:lnTo>
                  <a:close/>
                </a:path>
              </a:pathLst>
            </a:custGeom>
            <a:solidFill>
              <a:srgbClr val="FF6600">
                <a:alpha val="19608"/>
              </a:srgbClr>
            </a:solidFill>
          </p:spPr>
          <p:txBody>
            <a:bodyPr/>
            <a:lstStyle/>
            <a:p>
              <a:endParaRPr lang="nl-NL"/>
            </a:p>
          </p:txBody>
        </p:sp>
      </p:grpSp>
      <p:sp>
        <p:nvSpPr>
          <p:cNvPr id="2" name="Freeform 2">
            <a:extLst>
              <a:ext uri="{FF2B5EF4-FFF2-40B4-BE49-F238E27FC236}">
                <a16:creationId xmlns:a16="http://schemas.microsoft.com/office/drawing/2014/main" id="{E5B9FD9D-8CA6-56D3-FC44-77266B3D24CD}"/>
              </a:ext>
            </a:extLst>
          </p:cNvPr>
          <p:cNvSpPr/>
          <p:nvPr/>
        </p:nvSpPr>
        <p:spPr>
          <a:xfrm rot="-250854">
            <a:off x="17168881" y="-2834782"/>
            <a:ext cx="7573827" cy="11126050"/>
          </a:xfrm>
          <a:custGeom>
            <a:avLst/>
            <a:gdLst/>
            <a:ahLst/>
            <a:cxnLst/>
            <a:rect l="l" t="t" r="r" b="b"/>
            <a:pathLst>
              <a:path w="7573827" h="11126050">
                <a:moveTo>
                  <a:pt x="0" y="0"/>
                </a:moveTo>
                <a:lnTo>
                  <a:pt x="7573827" y="0"/>
                </a:lnTo>
                <a:lnTo>
                  <a:pt x="7573827" y="11126049"/>
                </a:lnTo>
                <a:lnTo>
                  <a:pt x="0" y="11126049"/>
                </a:lnTo>
                <a:lnTo>
                  <a:pt x="0" y="0"/>
                </a:lnTo>
                <a:close/>
              </a:path>
            </a:pathLst>
          </a:custGeom>
          <a:blipFill>
            <a:blip r:embed="rId3"/>
            <a:stretch>
              <a:fillRect/>
            </a:stretch>
          </a:blipFill>
        </p:spPr>
        <p:txBody>
          <a:bodyPr/>
          <a:lstStyle/>
          <a:p>
            <a:endParaRPr lang="nl-NL"/>
          </a:p>
        </p:txBody>
      </p:sp>
      <p:pic>
        <p:nvPicPr>
          <p:cNvPr id="16" name="Afbeelding 15">
            <a:extLst>
              <a:ext uri="{FF2B5EF4-FFF2-40B4-BE49-F238E27FC236}">
                <a16:creationId xmlns:a16="http://schemas.microsoft.com/office/drawing/2014/main" id="{72316C97-926A-33A2-3129-8AC77FFF6AC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3981"/>
          <a:stretch/>
        </p:blipFill>
        <p:spPr>
          <a:xfrm>
            <a:off x="4634982" y="2894310"/>
            <a:ext cx="13659957" cy="10324971"/>
          </a:xfrm>
          <a:prstGeom prst="rect">
            <a:avLst/>
          </a:prstGeom>
        </p:spPr>
      </p:pic>
      <p:pic>
        <p:nvPicPr>
          <p:cNvPr id="14" name="Afbeelding 13">
            <a:extLst>
              <a:ext uri="{FF2B5EF4-FFF2-40B4-BE49-F238E27FC236}">
                <a16:creationId xmlns:a16="http://schemas.microsoft.com/office/drawing/2014/main" id="{4F5206ED-AFB8-E5A9-1A70-1E52E3D06C3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6544" y="12544504"/>
            <a:ext cx="4047234" cy="2120750"/>
          </a:xfrm>
          <a:prstGeom prst="rect">
            <a:avLst/>
          </a:prstGeom>
        </p:spPr>
      </p:pic>
      <p:sp>
        <p:nvSpPr>
          <p:cNvPr id="3" name="Freeform 3">
            <a:extLst>
              <a:ext uri="{FF2B5EF4-FFF2-40B4-BE49-F238E27FC236}">
                <a16:creationId xmlns:a16="http://schemas.microsoft.com/office/drawing/2014/main" id="{94219B20-E88E-DF5A-B3CB-53112A124838}"/>
              </a:ext>
            </a:extLst>
          </p:cNvPr>
          <p:cNvSpPr/>
          <p:nvPr/>
        </p:nvSpPr>
        <p:spPr>
          <a:xfrm>
            <a:off x="17343093" y="-1033900"/>
            <a:ext cx="5590799" cy="3762142"/>
          </a:xfrm>
          <a:custGeom>
            <a:avLst/>
            <a:gdLst/>
            <a:ahLst/>
            <a:cxnLst/>
            <a:rect l="l" t="t" r="r" b="b"/>
            <a:pathLst>
              <a:path w="5590799" h="3762142">
                <a:moveTo>
                  <a:pt x="0" y="0"/>
                </a:moveTo>
                <a:lnTo>
                  <a:pt x="5590800" y="0"/>
                </a:lnTo>
                <a:lnTo>
                  <a:pt x="5590800" y="3762143"/>
                </a:lnTo>
                <a:lnTo>
                  <a:pt x="0" y="3762143"/>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nl-NL"/>
          </a:p>
        </p:txBody>
      </p:sp>
      <p:sp>
        <p:nvSpPr>
          <p:cNvPr id="6" name="Tekstvak 5">
            <a:extLst>
              <a:ext uri="{FF2B5EF4-FFF2-40B4-BE49-F238E27FC236}">
                <a16:creationId xmlns:a16="http://schemas.microsoft.com/office/drawing/2014/main" id="{BDEF7BAA-5B3B-2E4D-2D39-164E0C5F3EBF}"/>
              </a:ext>
            </a:extLst>
          </p:cNvPr>
          <p:cNvSpPr txBox="1"/>
          <p:nvPr/>
        </p:nvSpPr>
        <p:spPr>
          <a:xfrm>
            <a:off x="-658262" y="227028"/>
            <a:ext cx="11811000" cy="1609993"/>
          </a:xfrm>
          <a:prstGeom prst="rect">
            <a:avLst/>
          </a:prstGeom>
          <a:noFill/>
        </p:spPr>
        <p:txBody>
          <a:bodyPr wrap="square">
            <a:spAutoFit/>
          </a:bodyPr>
          <a:lstStyle/>
          <a:p>
            <a:pPr algn="ctr">
              <a:lnSpc>
                <a:spcPts val="13999"/>
              </a:lnSpc>
              <a:spcBef>
                <a:spcPct val="0"/>
              </a:spcBef>
            </a:pPr>
            <a:r>
              <a:rPr lang="nl-NL" sz="4800" b="1">
                <a:solidFill>
                  <a:srgbClr val="C00000"/>
                </a:solidFill>
                <a:latin typeface="Trade Gothic"/>
                <a:ea typeface="Trade Gothic"/>
                <a:cs typeface="Trade Gothic"/>
                <a:sym typeface="Trade Gothic"/>
              </a:rPr>
              <a:t>LOS HET RAADSEL OP!</a:t>
            </a:r>
          </a:p>
        </p:txBody>
      </p:sp>
      <p:pic>
        <p:nvPicPr>
          <p:cNvPr id="13" name="Afbeelding 12">
            <a:extLst>
              <a:ext uri="{FF2B5EF4-FFF2-40B4-BE49-F238E27FC236}">
                <a16:creationId xmlns:a16="http://schemas.microsoft.com/office/drawing/2014/main" id="{75C25368-A050-302C-9C23-309585EB1EB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3327" r="4818"/>
          <a:stretch/>
        </p:blipFill>
        <p:spPr>
          <a:xfrm>
            <a:off x="4650222" y="2870921"/>
            <a:ext cx="13644717" cy="10324971"/>
          </a:xfrm>
          <a:prstGeom prst="rect">
            <a:avLst/>
          </a:prstGeom>
        </p:spPr>
      </p:pic>
      <p:pic>
        <p:nvPicPr>
          <p:cNvPr id="10" name="Picture 2">
            <a:extLst>
              <a:ext uri="{FF2B5EF4-FFF2-40B4-BE49-F238E27FC236}">
                <a16:creationId xmlns:a16="http://schemas.microsoft.com/office/drawing/2014/main" id="{7BF2D64A-B3A9-5C15-3E65-EC4FFECBB7DF}"/>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6475195" y="1944474"/>
            <a:ext cx="10180650" cy="11648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7404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949D4-0077-54C1-FF37-47EF984459F5}"/>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CF4D286B-F476-45C0-3890-C65DA0794CEC}"/>
              </a:ext>
            </a:extLst>
          </p:cNvPr>
          <p:cNvGrpSpPr/>
          <p:nvPr/>
        </p:nvGrpSpPr>
        <p:grpSpPr>
          <a:xfrm>
            <a:off x="-9900" y="0"/>
            <a:ext cx="21384000" cy="15119997"/>
            <a:chOff x="0" y="0"/>
            <a:chExt cx="7233600" cy="5114666"/>
          </a:xfrm>
        </p:grpSpPr>
        <p:sp>
          <p:nvSpPr>
            <p:cNvPr id="5" name="Freeform 5">
              <a:extLst>
                <a:ext uri="{FF2B5EF4-FFF2-40B4-BE49-F238E27FC236}">
                  <a16:creationId xmlns:a16="http://schemas.microsoft.com/office/drawing/2014/main" id="{4D9A7AF3-B4EC-C16E-EF76-B1F1D07532F7}"/>
                </a:ext>
              </a:extLst>
            </p:cNvPr>
            <p:cNvSpPr/>
            <p:nvPr/>
          </p:nvSpPr>
          <p:spPr>
            <a:xfrm>
              <a:off x="0" y="0"/>
              <a:ext cx="7233600" cy="5114666"/>
            </a:xfrm>
            <a:custGeom>
              <a:avLst/>
              <a:gdLst/>
              <a:ahLst/>
              <a:cxnLst/>
              <a:rect l="l" t="t" r="r" b="b"/>
              <a:pathLst>
                <a:path w="7233600" h="5114666">
                  <a:moveTo>
                    <a:pt x="0" y="0"/>
                  </a:moveTo>
                  <a:lnTo>
                    <a:pt x="7233600" y="0"/>
                  </a:lnTo>
                  <a:lnTo>
                    <a:pt x="7233600" y="5114666"/>
                  </a:lnTo>
                  <a:lnTo>
                    <a:pt x="0" y="5114666"/>
                  </a:lnTo>
                  <a:close/>
                </a:path>
              </a:pathLst>
            </a:custGeom>
            <a:solidFill>
              <a:srgbClr val="FF6600">
                <a:alpha val="19608"/>
              </a:srgbClr>
            </a:solidFill>
          </p:spPr>
          <p:txBody>
            <a:bodyPr/>
            <a:lstStyle/>
            <a:p>
              <a:endParaRPr lang="nl-NL"/>
            </a:p>
          </p:txBody>
        </p:sp>
      </p:grpSp>
      <p:pic>
        <p:nvPicPr>
          <p:cNvPr id="14" name="Afbeelding 13">
            <a:extLst>
              <a:ext uri="{FF2B5EF4-FFF2-40B4-BE49-F238E27FC236}">
                <a16:creationId xmlns:a16="http://schemas.microsoft.com/office/drawing/2014/main" id="{9897C870-1D53-F656-6725-3A3079D4C2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6544" y="12544504"/>
            <a:ext cx="4047234" cy="2120750"/>
          </a:xfrm>
          <a:prstGeom prst="rect">
            <a:avLst/>
          </a:prstGeom>
        </p:spPr>
      </p:pic>
      <p:sp>
        <p:nvSpPr>
          <p:cNvPr id="2" name="Freeform 2">
            <a:extLst>
              <a:ext uri="{FF2B5EF4-FFF2-40B4-BE49-F238E27FC236}">
                <a16:creationId xmlns:a16="http://schemas.microsoft.com/office/drawing/2014/main" id="{51334D0F-B603-E377-17A3-EE5BB3E78293}"/>
              </a:ext>
            </a:extLst>
          </p:cNvPr>
          <p:cNvSpPr/>
          <p:nvPr/>
        </p:nvSpPr>
        <p:spPr>
          <a:xfrm rot="-250854">
            <a:off x="17168881" y="-2834782"/>
            <a:ext cx="7573827" cy="11126050"/>
          </a:xfrm>
          <a:custGeom>
            <a:avLst/>
            <a:gdLst/>
            <a:ahLst/>
            <a:cxnLst/>
            <a:rect l="l" t="t" r="r" b="b"/>
            <a:pathLst>
              <a:path w="7573827" h="11126050">
                <a:moveTo>
                  <a:pt x="0" y="0"/>
                </a:moveTo>
                <a:lnTo>
                  <a:pt x="7573827" y="0"/>
                </a:lnTo>
                <a:lnTo>
                  <a:pt x="7573827" y="11126049"/>
                </a:lnTo>
                <a:lnTo>
                  <a:pt x="0" y="11126049"/>
                </a:lnTo>
                <a:lnTo>
                  <a:pt x="0" y="0"/>
                </a:lnTo>
                <a:close/>
              </a:path>
            </a:pathLst>
          </a:custGeom>
          <a:blipFill>
            <a:blip r:embed="rId4"/>
            <a:stretch>
              <a:fillRect/>
            </a:stretch>
          </a:blipFill>
        </p:spPr>
        <p:txBody>
          <a:bodyPr/>
          <a:lstStyle/>
          <a:p>
            <a:endParaRPr lang="nl-NL"/>
          </a:p>
        </p:txBody>
      </p:sp>
      <p:sp>
        <p:nvSpPr>
          <p:cNvPr id="3" name="Freeform 3">
            <a:extLst>
              <a:ext uri="{FF2B5EF4-FFF2-40B4-BE49-F238E27FC236}">
                <a16:creationId xmlns:a16="http://schemas.microsoft.com/office/drawing/2014/main" id="{BCD5F92E-608D-C9B5-E7C1-58DC5BB696C9}"/>
              </a:ext>
            </a:extLst>
          </p:cNvPr>
          <p:cNvSpPr/>
          <p:nvPr/>
        </p:nvSpPr>
        <p:spPr>
          <a:xfrm>
            <a:off x="17343093" y="-1033900"/>
            <a:ext cx="5590799" cy="3762142"/>
          </a:xfrm>
          <a:custGeom>
            <a:avLst/>
            <a:gdLst/>
            <a:ahLst/>
            <a:cxnLst/>
            <a:rect l="l" t="t" r="r" b="b"/>
            <a:pathLst>
              <a:path w="5590799" h="3762142">
                <a:moveTo>
                  <a:pt x="0" y="0"/>
                </a:moveTo>
                <a:lnTo>
                  <a:pt x="5590800" y="0"/>
                </a:lnTo>
                <a:lnTo>
                  <a:pt x="5590800" y="3762143"/>
                </a:lnTo>
                <a:lnTo>
                  <a:pt x="0" y="3762143"/>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nl-NL"/>
          </a:p>
        </p:txBody>
      </p:sp>
      <p:sp>
        <p:nvSpPr>
          <p:cNvPr id="6" name="Tekstvak 5">
            <a:extLst>
              <a:ext uri="{FF2B5EF4-FFF2-40B4-BE49-F238E27FC236}">
                <a16:creationId xmlns:a16="http://schemas.microsoft.com/office/drawing/2014/main" id="{C78F02B8-F294-6DDB-34C2-A902AD398B2B}"/>
              </a:ext>
            </a:extLst>
          </p:cNvPr>
          <p:cNvSpPr txBox="1"/>
          <p:nvPr/>
        </p:nvSpPr>
        <p:spPr>
          <a:xfrm>
            <a:off x="1354660" y="847171"/>
            <a:ext cx="14469512" cy="1569660"/>
          </a:xfrm>
          <a:prstGeom prst="rect">
            <a:avLst/>
          </a:prstGeom>
          <a:noFill/>
        </p:spPr>
        <p:txBody>
          <a:bodyPr wrap="square">
            <a:spAutoFit/>
          </a:bodyPr>
          <a:lstStyle/>
          <a:p>
            <a:pPr>
              <a:spcBef>
                <a:spcPct val="0"/>
              </a:spcBef>
            </a:pPr>
            <a:r>
              <a:rPr lang="nl-NL" sz="4800" b="1">
                <a:solidFill>
                  <a:srgbClr val="C00000"/>
                </a:solidFill>
                <a:latin typeface="Trade Gothic"/>
                <a:ea typeface="Trade Gothic"/>
                <a:cs typeface="Trade Gothic"/>
                <a:sym typeface="Trade Gothic"/>
              </a:rPr>
              <a:t>LOS DE REBUS OP. </a:t>
            </a:r>
          </a:p>
          <a:p>
            <a:pPr>
              <a:spcBef>
                <a:spcPct val="0"/>
              </a:spcBef>
            </a:pPr>
            <a:r>
              <a:rPr lang="nl-NL" sz="4800" b="1">
                <a:solidFill>
                  <a:srgbClr val="C00000"/>
                </a:solidFill>
                <a:latin typeface="Trade Gothic"/>
                <a:ea typeface="Trade Gothic"/>
                <a:cs typeface="Trade Gothic"/>
                <a:sym typeface="Trade Gothic"/>
              </a:rPr>
              <a:t>WELK TALENT ONTDEK JE?</a:t>
            </a:r>
          </a:p>
        </p:txBody>
      </p:sp>
      <p:pic>
        <p:nvPicPr>
          <p:cNvPr id="9" name="Afbeelding 8">
            <a:extLst>
              <a:ext uri="{FF2B5EF4-FFF2-40B4-BE49-F238E27FC236}">
                <a16:creationId xmlns:a16="http://schemas.microsoft.com/office/drawing/2014/main" id="{F2ACEADF-7246-5BA8-DC5B-6E6D9CC1D538}"/>
              </a:ext>
            </a:extLst>
          </p:cNvPr>
          <p:cNvPicPr>
            <a:picLocks noChangeAspect="1"/>
          </p:cNvPicPr>
          <p:nvPr/>
        </p:nvPicPr>
        <p:blipFill>
          <a:blip r:embed="rId6"/>
          <a:stretch>
            <a:fillRect/>
          </a:stretch>
        </p:blipFill>
        <p:spPr>
          <a:xfrm>
            <a:off x="992530" y="3521012"/>
            <a:ext cx="19145962" cy="7808775"/>
          </a:xfrm>
          <a:prstGeom prst="rect">
            <a:avLst/>
          </a:prstGeom>
        </p:spPr>
      </p:pic>
      <p:pic>
        <p:nvPicPr>
          <p:cNvPr id="11" name="Picture 2">
            <a:extLst>
              <a:ext uri="{FF2B5EF4-FFF2-40B4-BE49-F238E27FC236}">
                <a16:creationId xmlns:a16="http://schemas.microsoft.com/office/drawing/2014/main" id="{28A1579A-769E-139D-7CC3-8B40BBAA0614}"/>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836540" y="2833070"/>
            <a:ext cx="8364825" cy="11832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7244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508D8-C803-0CC5-1AB1-B78800099093}"/>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47113A73-F2C8-2974-0480-CCFFC7D538EA}"/>
              </a:ext>
            </a:extLst>
          </p:cNvPr>
          <p:cNvGrpSpPr/>
          <p:nvPr/>
        </p:nvGrpSpPr>
        <p:grpSpPr>
          <a:xfrm>
            <a:off x="-9900" y="0"/>
            <a:ext cx="21384000" cy="15119997"/>
            <a:chOff x="0" y="0"/>
            <a:chExt cx="7233600" cy="5114666"/>
          </a:xfrm>
        </p:grpSpPr>
        <p:sp>
          <p:nvSpPr>
            <p:cNvPr id="5" name="Freeform 5">
              <a:extLst>
                <a:ext uri="{FF2B5EF4-FFF2-40B4-BE49-F238E27FC236}">
                  <a16:creationId xmlns:a16="http://schemas.microsoft.com/office/drawing/2014/main" id="{902577F9-AB47-CCA3-F03D-E339F0CC8C23}"/>
                </a:ext>
              </a:extLst>
            </p:cNvPr>
            <p:cNvSpPr/>
            <p:nvPr/>
          </p:nvSpPr>
          <p:spPr>
            <a:xfrm>
              <a:off x="0" y="0"/>
              <a:ext cx="7233600" cy="5114666"/>
            </a:xfrm>
            <a:custGeom>
              <a:avLst/>
              <a:gdLst/>
              <a:ahLst/>
              <a:cxnLst/>
              <a:rect l="l" t="t" r="r" b="b"/>
              <a:pathLst>
                <a:path w="7233600" h="5114666">
                  <a:moveTo>
                    <a:pt x="0" y="0"/>
                  </a:moveTo>
                  <a:lnTo>
                    <a:pt x="7233600" y="0"/>
                  </a:lnTo>
                  <a:lnTo>
                    <a:pt x="7233600" y="5114666"/>
                  </a:lnTo>
                  <a:lnTo>
                    <a:pt x="0" y="5114666"/>
                  </a:lnTo>
                  <a:close/>
                </a:path>
              </a:pathLst>
            </a:custGeom>
            <a:solidFill>
              <a:srgbClr val="FF6600">
                <a:alpha val="19608"/>
              </a:srgbClr>
            </a:solidFill>
          </p:spPr>
          <p:txBody>
            <a:bodyPr/>
            <a:lstStyle/>
            <a:p>
              <a:endParaRPr lang="nl-NL"/>
            </a:p>
          </p:txBody>
        </p:sp>
      </p:grpSp>
      <p:pic>
        <p:nvPicPr>
          <p:cNvPr id="14" name="Afbeelding 13">
            <a:extLst>
              <a:ext uri="{FF2B5EF4-FFF2-40B4-BE49-F238E27FC236}">
                <a16:creationId xmlns:a16="http://schemas.microsoft.com/office/drawing/2014/main" id="{A2F5F332-501E-C0E6-290E-70F0B8119E7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6544" y="12544504"/>
            <a:ext cx="4047234" cy="2120750"/>
          </a:xfrm>
          <a:prstGeom prst="rect">
            <a:avLst/>
          </a:prstGeom>
        </p:spPr>
      </p:pic>
      <p:sp>
        <p:nvSpPr>
          <p:cNvPr id="2" name="Freeform 2">
            <a:extLst>
              <a:ext uri="{FF2B5EF4-FFF2-40B4-BE49-F238E27FC236}">
                <a16:creationId xmlns:a16="http://schemas.microsoft.com/office/drawing/2014/main" id="{66F796F4-513A-FCA9-FB5D-8BB04D1029F6}"/>
              </a:ext>
            </a:extLst>
          </p:cNvPr>
          <p:cNvSpPr/>
          <p:nvPr/>
        </p:nvSpPr>
        <p:spPr>
          <a:xfrm rot="-250854">
            <a:off x="17168881" y="-2834782"/>
            <a:ext cx="7573827" cy="11126050"/>
          </a:xfrm>
          <a:custGeom>
            <a:avLst/>
            <a:gdLst/>
            <a:ahLst/>
            <a:cxnLst/>
            <a:rect l="l" t="t" r="r" b="b"/>
            <a:pathLst>
              <a:path w="7573827" h="11126050">
                <a:moveTo>
                  <a:pt x="0" y="0"/>
                </a:moveTo>
                <a:lnTo>
                  <a:pt x="7573827" y="0"/>
                </a:lnTo>
                <a:lnTo>
                  <a:pt x="7573827" y="11126049"/>
                </a:lnTo>
                <a:lnTo>
                  <a:pt x="0" y="11126049"/>
                </a:lnTo>
                <a:lnTo>
                  <a:pt x="0" y="0"/>
                </a:lnTo>
                <a:close/>
              </a:path>
            </a:pathLst>
          </a:custGeom>
          <a:blipFill>
            <a:blip r:embed="rId4"/>
            <a:stretch>
              <a:fillRect/>
            </a:stretch>
          </a:blipFill>
        </p:spPr>
        <p:txBody>
          <a:bodyPr/>
          <a:lstStyle/>
          <a:p>
            <a:endParaRPr lang="nl-NL"/>
          </a:p>
        </p:txBody>
      </p:sp>
      <p:sp>
        <p:nvSpPr>
          <p:cNvPr id="3" name="Freeform 3">
            <a:extLst>
              <a:ext uri="{FF2B5EF4-FFF2-40B4-BE49-F238E27FC236}">
                <a16:creationId xmlns:a16="http://schemas.microsoft.com/office/drawing/2014/main" id="{3A401CE8-371E-F40C-671A-1B812E4C82F3}"/>
              </a:ext>
            </a:extLst>
          </p:cNvPr>
          <p:cNvSpPr/>
          <p:nvPr/>
        </p:nvSpPr>
        <p:spPr>
          <a:xfrm>
            <a:off x="17343093" y="-1033900"/>
            <a:ext cx="5590799" cy="3762142"/>
          </a:xfrm>
          <a:custGeom>
            <a:avLst/>
            <a:gdLst/>
            <a:ahLst/>
            <a:cxnLst/>
            <a:rect l="l" t="t" r="r" b="b"/>
            <a:pathLst>
              <a:path w="5590799" h="3762142">
                <a:moveTo>
                  <a:pt x="0" y="0"/>
                </a:moveTo>
                <a:lnTo>
                  <a:pt x="5590800" y="0"/>
                </a:lnTo>
                <a:lnTo>
                  <a:pt x="5590800" y="3762143"/>
                </a:lnTo>
                <a:lnTo>
                  <a:pt x="0" y="3762143"/>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nl-NL"/>
          </a:p>
        </p:txBody>
      </p:sp>
      <p:sp>
        <p:nvSpPr>
          <p:cNvPr id="6" name="Tekstvak 5">
            <a:extLst>
              <a:ext uri="{FF2B5EF4-FFF2-40B4-BE49-F238E27FC236}">
                <a16:creationId xmlns:a16="http://schemas.microsoft.com/office/drawing/2014/main" id="{0C10D488-29A0-11AD-177F-908BA939769F}"/>
              </a:ext>
            </a:extLst>
          </p:cNvPr>
          <p:cNvSpPr txBox="1"/>
          <p:nvPr/>
        </p:nvSpPr>
        <p:spPr>
          <a:xfrm>
            <a:off x="-4611740" y="42174"/>
            <a:ext cx="14469512" cy="1609993"/>
          </a:xfrm>
          <a:prstGeom prst="rect">
            <a:avLst/>
          </a:prstGeom>
          <a:noFill/>
        </p:spPr>
        <p:txBody>
          <a:bodyPr wrap="square">
            <a:spAutoFit/>
          </a:bodyPr>
          <a:lstStyle/>
          <a:p>
            <a:pPr algn="ctr">
              <a:lnSpc>
                <a:spcPts val="13999"/>
              </a:lnSpc>
              <a:spcBef>
                <a:spcPct val="0"/>
              </a:spcBef>
            </a:pPr>
            <a:r>
              <a:rPr lang="nl-NL" sz="4800" b="1">
                <a:solidFill>
                  <a:srgbClr val="C00000"/>
                </a:solidFill>
                <a:latin typeface="Trade Gothic"/>
                <a:ea typeface="Trade Gothic"/>
                <a:cs typeface="Trade Gothic"/>
                <a:sym typeface="Trade Gothic"/>
              </a:rPr>
              <a:t>WAT ZIE JE?</a:t>
            </a:r>
          </a:p>
        </p:txBody>
      </p:sp>
      <p:pic>
        <p:nvPicPr>
          <p:cNvPr id="9" name="Afbeelding 8">
            <a:extLst>
              <a:ext uri="{FF2B5EF4-FFF2-40B4-BE49-F238E27FC236}">
                <a16:creationId xmlns:a16="http://schemas.microsoft.com/office/drawing/2014/main" id="{1DC30026-FD93-1F53-7A1C-B9224C579540}"/>
              </a:ext>
            </a:extLst>
          </p:cNvPr>
          <p:cNvPicPr>
            <a:picLocks noChangeAspect="1"/>
          </p:cNvPicPr>
          <p:nvPr/>
        </p:nvPicPr>
        <p:blipFill>
          <a:blip r:embed="rId6"/>
          <a:stretch>
            <a:fillRect/>
          </a:stretch>
        </p:blipFill>
        <p:spPr>
          <a:xfrm>
            <a:off x="6098561" y="2089873"/>
            <a:ext cx="10074889" cy="12184587"/>
          </a:xfrm>
          <a:prstGeom prst="rect">
            <a:avLst/>
          </a:prstGeom>
        </p:spPr>
      </p:pic>
      <p:pic>
        <p:nvPicPr>
          <p:cNvPr id="10" name="Picture 2">
            <a:extLst>
              <a:ext uri="{FF2B5EF4-FFF2-40B4-BE49-F238E27FC236}">
                <a16:creationId xmlns:a16="http://schemas.microsoft.com/office/drawing/2014/main" id="{30693931-C2EA-3CFC-921D-965599944487}"/>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717646" y="2082695"/>
            <a:ext cx="9083484" cy="12184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5448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83E54-27B8-0008-3F7D-0B59FB730109}"/>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27BE1FAC-8346-81EB-EA23-5E665EB60602}"/>
              </a:ext>
            </a:extLst>
          </p:cNvPr>
          <p:cNvGrpSpPr/>
          <p:nvPr/>
        </p:nvGrpSpPr>
        <p:grpSpPr>
          <a:xfrm>
            <a:off x="24390" y="42174"/>
            <a:ext cx="21384000" cy="15119997"/>
            <a:chOff x="0" y="0"/>
            <a:chExt cx="7233600" cy="5114666"/>
          </a:xfrm>
        </p:grpSpPr>
        <p:sp>
          <p:nvSpPr>
            <p:cNvPr id="5" name="Freeform 5">
              <a:extLst>
                <a:ext uri="{FF2B5EF4-FFF2-40B4-BE49-F238E27FC236}">
                  <a16:creationId xmlns:a16="http://schemas.microsoft.com/office/drawing/2014/main" id="{3A4D9AA2-A7EF-0D84-37CE-80D7F3A4C417}"/>
                </a:ext>
              </a:extLst>
            </p:cNvPr>
            <p:cNvSpPr/>
            <p:nvPr/>
          </p:nvSpPr>
          <p:spPr>
            <a:xfrm>
              <a:off x="0" y="0"/>
              <a:ext cx="7233600" cy="5114666"/>
            </a:xfrm>
            <a:custGeom>
              <a:avLst/>
              <a:gdLst/>
              <a:ahLst/>
              <a:cxnLst/>
              <a:rect l="l" t="t" r="r" b="b"/>
              <a:pathLst>
                <a:path w="7233600" h="5114666">
                  <a:moveTo>
                    <a:pt x="0" y="0"/>
                  </a:moveTo>
                  <a:lnTo>
                    <a:pt x="7233600" y="0"/>
                  </a:lnTo>
                  <a:lnTo>
                    <a:pt x="7233600" y="5114666"/>
                  </a:lnTo>
                  <a:lnTo>
                    <a:pt x="0" y="5114666"/>
                  </a:lnTo>
                  <a:close/>
                </a:path>
              </a:pathLst>
            </a:custGeom>
            <a:solidFill>
              <a:srgbClr val="FF6600">
                <a:alpha val="19608"/>
              </a:srgbClr>
            </a:solidFill>
          </p:spPr>
          <p:txBody>
            <a:bodyPr/>
            <a:lstStyle/>
            <a:p>
              <a:endParaRPr lang="nl-NL"/>
            </a:p>
          </p:txBody>
        </p:sp>
      </p:grpSp>
      <p:sp>
        <p:nvSpPr>
          <p:cNvPr id="2" name="Freeform 2">
            <a:extLst>
              <a:ext uri="{FF2B5EF4-FFF2-40B4-BE49-F238E27FC236}">
                <a16:creationId xmlns:a16="http://schemas.microsoft.com/office/drawing/2014/main" id="{39972CD1-28D5-DE9B-D036-8C88DBDBDCDD}"/>
              </a:ext>
            </a:extLst>
          </p:cNvPr>
          <p:cNvSpPr/>
          <p:nvPr/>
        </p:nvSpPr>
        <p:spPr>
          <a:xfrm rot="-250854">
            <a:off x="17168881" y="-2834782"/>
            <a:ext cx="7573827" cy="11126050"/>
          </a:xfrm>
          <a:custGeom>
            <a:avLst/>
            <a:gdLst/>
            <a:ahLst/>
            <a:cxnLst/>
            <a:rect l="l" t="t" r="r" b="b"/>
            <a:pathLst>
              <a:path w="7573827" h="11126050">
                <a:moveTo>
                  <a:pt x="0" y="0"/>
                </a:moveTo>
                <a:lnTo>
                  <a:pt x="7573827" y="0"/>
                </a:lnTo>
                <a:lnTo>
                  <a:pt x="7573827" y="11126049"/>
                </a:lnTo>
                <a:lnTo>
                  <a:pt x="0" y="11126049"/>
                </a:lnTo>
                <a:lnTo>
                  <a:pt x="0" y="0"/>
                </a:lnTo>
                <a:close/>
              </a:path>
            </a:pathLst>
          </a:custGeom>
          <a:blipFill>
            <a:blip r:embed="rId3"/>
            <a:stretch>
              <a:fillRect/>
            </a:stretch>
          </a:blipFill>
        </p:spPr>
        <p:txBody>
          <a:bodyPr/>
          <a:lstStyle/>
          <a:p>
            <a:endParaRPr lang="nl-NL"/>
          </a:p>
        </p:txBody>
      </p:sp>
      <p:pic>
        <p:nvPicPr>
          <p:cNvPr id="11" name="Afbeelding 10">
            <a:extLst>
              <a:ext uri="{FF2B5EF4-FFF2-40B4-BE49-F238E27FC236}">
                <a16:creationId xmlns:a16="http://schemas.microsoft.com/office/drawing/2014/main" id="{BF5B00BB-5E5B-D4F8-E9E9-743DCC716D9C}"/>
              </a:ext>
            </a:extLst>
          </p:cNvPr>
          <p:cNvPicPr>
            <a:picLocks noChangeAspect="1"/>
          </p:cNvPicPr>
          <p:nvPr/>
        </p:nvPicPr>
        <p:blipFill>
          <a:blip r:embed="rId4"/>
          <a:stretch>
            <a:fillRect/>
          </a:stretch>
        </p:blipFill>
        <p:spPr>
          <a:xfrm>
            <a:off x="1670622" y="2668286"/>
            <a:ext cx="18468885" cy="9022505"/>
          </a:xfrm>
          <a:prstGeom prst="rect">
            <a:avLst/>
          </a:prstGeom>
        </p:spPr>
      </p:pic>
      <p:pic>
        <p:nvPicPr>
          <p:cNvPr id="15" name="Picture 2">
            <a:extLst>
              <a:ext uri="{FF2B5EF4-FFF2-40B4-BE49-F238E27FC236}">
                <a16:creationId xmlns:a16="http://schemas.microsoft.com/office/drawing/2014/main" id="{332A1F98-A7C0-1ABD-D24E-35766F4CAEC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70622" y="2728242"/>
            <a:ext cx="18468885" cy="9045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Afbeelding 13">
            <a:extLst>
              <a:ext uri="{FF2B5EF4-FFF2-40B4-BE49-F238E27FC236}">
                <a16:creationId xmlns:a16="http://schemas.microsoft.com/office/drawing/2014/main" id="{6AAA43A7-407F-D885-6146-DEF257E6B27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96544" y="12544504"/>
            <a:ext cx="4047234" cy="2120750"/>
          </a:xfrm>
          <a:prstGeom prst="rect">
            <a:avLst/>
          </a:prstGeom>
        </p:spPr>
      </p:pic>
      <p:sp>
        <p:nvSpPr>
          <p:cNvPr id="3" name="Freeform 3">
            <a:extLst>
              <a:ext uri="{FF2B5EF4-FFF2-40B4-BE49-F238E27FC236}">
                <a16:creationId xmlns:a16="http://schemas.microsoft.com/office/drawing/2014/main" id="{D32AF0FB-62F3-8722-83BB-D548F922257D}"/>
              </a:ext>
            </a:extLst>
          </p:cNvPr>
          <p:cNvSpPr/>
          <p:nvPr/>
        </p:nvSpPr>
        <p:spPr>
          <a:xfrm>
            <a:off x="17343093" y="-1033900"/>
            <a:ext cx="5590799" cy="3762142"/>
          </a:xfrm>
          <a:custGeom>
            <a:avLst/>
            <a:gdLst/>
            <a:ahLst/>
            <a:cxnLst/>
            <a:rect l="l" t="t" r="r" b="b"/>
            <a:pathLst>
              <a:path w="5590799" h="3762142">
                <a:moveTo>
                  <a:pt x="0" y="0"/>
                </a:moveTo>
                <a:lnTo>
                  <a:pt x="5590800" y="0"/>
                </a:lnTo>
                <a:lnTo>
                  <a:pt x="5590800" y="3762143"/>
                </a:lnTo>
                <a:lnTo>
                  <a:pt x="0" y="3762143"/>
                </a:lnTo>
                <a:lnTo>
                  <a:pt x="0" y="0"/>
                </a:lnTo>
                <a:close/>
              </a:path>
            </a:pathLst>
          </a:custGeom>
          <a:blipFill>
            <a:blip r:embed="rId7" cstate="screen">
              <a:extLst>
                <a:ext uri="{28A0092B-C50C-407E-A947-70E740481C1C}">
                  <a14:useLocalDpi xmlns:a14="http://schemas.microsoft.com/office/drawing/2010/main"/>
                </a:ext>
              </a:extLst>
            </a:blip>
            <a:stretch>
              <a:fillRect/>
            </a:stretch>
          </a:blipFill>
        </p:spPr>
        <p:txBody>
          <a:bodyPr/>
          <a:lstStyle/>
          <a:p>
            <a:endParaRPr lang="nl-NL"/>
          </a:p>
        </p:txBody>
      </p:sp>
      <p:sp>
        <p:nvSpPr>
          <p:cNvPr id="6" name="Tekstvak 5">
            <a:extLst>
              <a:ext uri="{FF2B5EF4-FFF2-40B4-BE49-F238E27FC236}">
                <a16:creationId xmlns:a16="http://schemas.microsoft.com/office/drawing/2014/main" id="{57A8A696-BE07-B1EF-4E40-FCB2172B1074}"/>
              </a:ext>
            </a:extLst>
          </p:cNvPr>
          <p:cNvSpPr txBox="1"/>
          <p:nvPr/>
        </p:nvSpPr>
        <p:spPr>
          <a:xfrm>
            <a:off x="0" y="-17780"/>
            <a:ext cx="14469512" cy="1609993"/>
          </a:xfrm>
          <a:prstGeom prst="rect">
            <a:avLst/>
          </a:prstGeom>
          <a:noFill/>
        </p:spPr>
        <p:txBody>
          <a:bodyPr wrap="square">
            <a:spAutoFit/>
          </a:bodyPr>
          <a:lstStyle/>
          <a:p>
            <a:pPr algn="ctr">
              <a:lnSpc>
                <a:spcPts val="13999"/>
              </a:lnSpc>
              <a:spcBef>
                <a:spcPct val="0"/>
              </a:spcBef>
            </a:pPr>
            <a:r>
              <a:rPr lang="nl-NL" sz="4800" b="1">
                <a:solidFill>
                  <a:srgbClr val="C00000"/>
                </a:solidFill>
                <a:latin typeface="Trade Gothic"/>
                <a:ea typeface="Trade Gothic"/>
                <a:cs typeface="Trade Gothic"/>
                <a:sym typeface="Trade Gothic"/>
              </a:rPr>
              <a:t>WELK TALENT PAST IN HET ZWARTE KADER?</a:t>
            </a:r>
          </a:p>
        </p:txBody>
      </p:sp>
      <p:pic>
        <p:nvPicPr>
          <p:cNvPr id="8" name="Picture 2">
            <a:extLst>
              <a:ext uri="{FF2B5EF4-FFF2-40B4-BE49-F238E27FC236}">
                <a16:creationId xmlns:a16="http://schemas.microsoft.com/office/drawing/2014/main" id="{B4A572EC-770F-FDD2-3715-5EE142BB7EC2}"/>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467663" y="1991438"/>
            <a:ext cx="8497453" cy="12019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7570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79D2E-21A6-E0EC-02E3-5D18888E548E}"/>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AFC66AE5-3F7C-23FF-9C81-83C3E0B7C07F}"/>
              </a:ext>
            </a:extLst>
          </p:cNvPr>
          <p:cNvGrpSpPr/>
          <p:nvPr/>
        </p:nvGrpSpPr>
        <p:grpSpPr>
          <a:xfrm>
            <a:off x="-9900" y="35533"/>
            <a:ext cx="21384000" cy="15119997"/>
            <a:chOff x="0" y="0"/>
            <a:chExt cx="7233600" cy="5114666"/>
          </a:xfrm>
        </p:grpSpPr>
        <p:sp>
          <p:nvSpPr>
            <p:cNvPr id="5" name="Freeform 5">
              <a:extLst>
                <a:ext uri="{FF2B5EF4-FFF2-40B4-BE49-F238E27FC236}">
                  <a16:creationId xmlns:a16="http://schemas.microsoft.com/office/drawing/2014/main" id="{73008321-2D27-B7D0-5B9B-5510B7F7BA28}"/>
                </a:ext>
              </a:extLst>
            </p:cNvPr>
            <p:cNvSpPr/>
            <p:nvPr/>
          </p:nvSpPr>
          <p:spPr>
            <a:xfrm>
              <a:off x="0" y="0"/>
              <a:ext cx="7233600" cy="5114666"/>
            </a:xfrm>
            <a:custGeom>
              <a:avLst/>
              <a:gdLst/>
              <a:ahLst/>
              <a:cxnLst/>
              <a:rect l="l" t="t" r="r" b="b"/>
              <a:pathLst>
                <a:path w="7233600" h="5114666">
                  <a:moveTo>
                    <a:pt x="0" y="0"/>
                  </a:moveTo>
                  <a:lnTo>
                    <a:pt x="7233600" y="0"/>
                  </a:lnTo>
                  <a:lnTo>
                    <a:pt x="7233600" y="5114666"/>
                  </a:lnTo>
                  <a:lnTo>
                    <a:pt x="0" y="5114666"/>
                  </a:lnTo>
                  <a:close/>
                </a:path>
              </a:pathLst>
            </a:custGeom>
            <a:solidFill>
              <a:srgbClr val="FF6600">
                <a:alpha val="19608"/>
              </a:srgbClr>
            </a:solidFill>
          </p:spPr>
          <p:txBody>
            <a:bodyPr/>
            <a:lstStyle/>
            <a:p>
              <a:endParaRPr lang="nl-NL"/>
            </a:p>
          </p:txBody>
        </p:sp>
      </p:grpSp>
      <p:pic>
        <p:nvPicPr>
          <p:cNvPr id="14" name="Afbeelding 13">
            <a:extLst>
              <a:ext uri="{FF2B5EF4-FFF2-40B4-BE49-F238E27FC236}">
                <a16:creationId xmlns:a16="http://schemas.microsoft.com/office/drawing/2014/main" id="{AE8AC5FC-5795-6D76-AA1E-0284AE7EAB6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6544" y="12544504"/>
            <a:ext cx="4047234" cy="2120750"/>
          </a:xfrm>
          <a:prstGeom prst="rect">
            <a:avLst/>
          </a:prstGeom>
        </p:spPr>
      </p:pic>
      <p:sp>
        <p:nvSpPr>
          <p:cNvPr id="2" name="Freeform 2">
            <a:extLst>
              <a:ext uri="{FF2B5EF4-FFF2-40B4-BE49-F238E27FC236}">
                <a16:creationId xmlns:a16="http://schemas.microsoft.com/office/drawing/2014/main" id="{ACD75DF8-119F-57F6-F242-D24B3F336D52}"/>
              </a:ext>
            </a:extLst>
          </p:cNvPr>
          <p:cNvSpPr/>
          <p:nvPr/>
        </p:nvSpPr>
        <p:spPr>
          <a:xfrm rot="-250854">
            <a:off x="17168881" y="-2834782"/>
            <a:ext cx="7573827" cy="11126050"/>
          </a:xfrm>
          <a:custGeom>
            <a:avLst/>
            <a:gdLst/>
            <a:ahLst/>
            <a:cxnLst/>
            <a:rect l="l" t="t" r="r" b="b"/>
            <a:pathLst>
              <a:path w="7573827" h="11126050">
                <a:moveTo>
                  <a:pt x="0" y="0"/>
                </a:moveTo>
                <a:lnTo>
                  <a:pt x="7573827" y="0"/>
                </a:lnTo>
                <a:lnTo>
                  <a:pt x="7573827" y="11126049"/>
                </a:lnTo>
                <a:lnTo>
                  <a:pt x="0" y="11126049"/>
                </a:lnTo>
                <a:lnTo>
                  <a:pt x="0" y="0"/>
                </a:lnTo>
                <a:close/>
              </a:path>
            </a:pathLst>
          </a:custGeom>
          <a:blipFill>
            <a:blip r:embed="rId4"/>
            <a:stretch>
              <a:fillRect/>
            </a:stretch>
          </a:blipFill>
        </p:spPr>
        <p:txBody>
          <a:bodyPr/>
          <a:lstStyle/>
          <a:p>
            <a:endParaRPr lang="nl-NL"/>
          </a:p>
        </p:txBody>
      </p:sp>
      <p:sp>
        <p:nvSpPr>
          <p:cNvPr id="3" name="Freeform 3">
            <a:extLst>
              <a:ext uri="{FF2B5EF4-FFF2-40B4-BE49-F238E27FC236}">
                <a16:creationId xmlns:a16="http://schemas.microsoft.com/office/drawing/2014/main" id="{B4572C75-028D-3A26-021D-7D09088584A4}"/>
              </a:ext>
            </a:extLst>
          </p:cNvPr>
          <p:cNvSpPr/>
          <p:nvPr/>
        </p:nvSpPr>
        <p:spPr>
          <a:xfrm>
            <a:off x="17343093" y="-1033900"/>
            <a:ext cx="5590799" cy="3762142"/>
          </a:xfrm>
          <a:custGeom>
            <a:avLst/>
            <a:gdLst/>
            <a:ahLst/>
            <a:cxnLst/>
            <a:rect l="l" t="t" r="r" b="b"/>
            <a:pathLst>
              <a:path w="5590799" h="3762142">
                <a:moveTo>
                  <a:pt x="0" y="0"/>
                </a:moveTo>
                <a:lnTo>
                  <a:pt x="5590800" y="0"/>
                </a:lnTo>
                <a:lnTo>
                  <a:pt x="5590800" y="3762143"/>
                </a:lnTo>
                <a:lnTo>
                  <a:pt x="0" y="3762143"/>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nl-NL"/>
          </a:p>
        </p:txBody>
      </p:sp>
      <p:sp>
        <p:nvSpPr>
          <p:cNvPr id="6" name="Tekstvak 5">
            <a:extLst>
              <a:ext uri="{FF2B5EF4-FFF2-40B4-BE49-F238E27FC236}">
                <a16:creationId xmlns:a16="http://schemas.microsoft.com/office/drawing/2014/main" id="{A9395558-2017-DBA0-807B-D6CC4E60E2A5}"/>
              </a:ext>
            </a:extLst>
          </p:cNvPr>
          <p:cNvSpPr txBox="1"/>
          <p:nvPr/>
        </p:nvSpPr>
        <p:spPr>
          <a:xfrm>
            <a:off x="-602633" y="447746"/>
            <a:ext cx="17697450" cy="1623521"/>
          </a:xfrm>
          <a:prstGeom prst="rect">
            <a:avLst/>
          </a:prstGeom>
          <a:noFill/>
        </p:spPr>
        <p:txBody>
          <a:bodyPr wrap="square">
            <a:spAutoFit/>
          </a:bodyPr>
          <a:lstStyle/>
          <a:p>
            <a:pPr algn="ctr">
              <a:lnSpc>
                <a:spcPts val="13999"/>
              </a:lnSpc>
              <a:spcBef>
                <a:spcPct val="0"/>
              </a:spcBef>
            </a:pPr>
            <a:r>
              <a:rPr lang="nl-NL" sz="4800" b="1">
                <a:solidFill>
                  <a:srgbClr val="C00000"/>
                </a:solidFill>
                <a:latin typeface="Trade Gothic"/>
                <a:ea typeface="Trade Gothic"/>
                <a:cs typeface="Trade Gothic"/>
                <a:sym typeface="Trade Gothic"/>
              </a:rPr>
              <a:t>WELK TALENT HEBBEN DEZE MENSEN NODIG?</a:t>
            </a:r>
          </a:p>
        </p:txBody>
      </p:sp>
      <p:pic>
        <p:nvPicPr>
          <p:cNvPr id="8" name="Afbeelding 7">
            <a:extLst>
              <a:ext uri="{FF2B5EF4-FFF2-40B4-BE49-F238E27FC236}">
                <a16:creationId xmlns:a16="http://schemas.microsoft.com/office/drawing/2014/main" id="{46155F9A-3E50-73E6-9272-8F8FED3D56C6}"/>
              </a:ext>
            </a:extLst>
          </p:cNvPr>
          <p:cNvPicPr>
            <a:picLocks noChangeAspect="1"/>
          </p:cNvPicPr>
          <p:nvPr/>
        </p:nvPicPr>
        <p:blipFill>
          <a:blip r:embed="rId6"/>
          <a:stretch>
            <a:fillRect/>
          </a:stretch>
        </p:blipFill>
        <p:spPr>
          <a:xfrm>
            <a:off x="591102" y="4493552"/>
            <a:ext cx="20191895" cy="6125896"/>
          </a:xfrm>
          <a:prstGeom prst="rect">
            <a:avLst/>
          </a:prstGeom>
        </p:spPr>
      </p:pic>
      <p:pic>
        <p:nvPicPr>
          <p:cNvPr id="12" name="Picture 2">
            <a:extLst>
              <a:ext uri="{FF2B5EF4-FFF2-40B4-BE49-F238E27FC236}">
                <a16:creationId xmlns:a16="http://schemas.microsoft.com/office/drawing/2014/main" id="{2AC012E0-C9E9-175C-AA6F-A49D0B20F3A8}"/>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348794" y="2728242"/>
            <a:ext cx="8220273" cy="11627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249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828E6-F780-A9EA-54D9-27B1CE5A85E9}"/>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50E85B76-78BB-5523-48D9-C02F08E6E36A}"/>
              </a:ext>
            </a:extLst>
          </p:cNvPr>
          <p:cNvGrpSpPr/>
          <p:nvPr/>
        </p:nvGrpSpPr>
        <p:grpSpPr>
          <a:xfrm>
            <a:off x="0" y="-17780"/>
            <a:ext cx="21408390" cy="15179951"/>
            <a:chOff x="0" y="0"/>
            <a:chExt cx="7233600" cy="5114666"/>
          </a:xfrm>
        </p:grpSpPr>
        <p:sp>
          <p:nvSpPr>
            <p:cNvPr id="5" name="Freeform 5">
              <a:extLst>
                <a:ext uri="{FF2B5EF4-FFF2-40B4-BE49-F238E27FC236}">
                  <a16:creationId xmlns:a16="http://schemas.microsoft.com/office/drawing/2014/main" id="{4B23FA73-EDA3-92A4-6A85-3DD18B334FFF}"/>
                </a:ext>
              </a:extLst>
            </p:cNvPr>
            <p:cNvSpPr/>
            <p:nvPr/>
          </p:nvSpPr>
          <p:spPr>
            <a:xfrm>
              <a:off x="0" y="0"/>
              <a:ext cx="7233600" cy="5114666"/>
            </a:xfrm>
            <a:custGeom>
              <a:avLst/>
              <a:gdLst/>
              <a:ahLst/>
              <a:cxnLst/>
              <a:rect l="l" t="t" r="r" b="b"/>
              <a:pathLst>
                <a:path w="7233600" h="5114666">
                  <a:moveTo>
                    <a:pt x="0" y="0"/>
                  </a:moveTo>
                  <a:lnTo>
                    <a:pt x="7233600" y="0"/>
                  </a:lnTo>
                  <a:lnTo>
                    <a:pt x="7233600" y="5114666"/>
                  </a:lnTo>
                  <a:lnTo>
                    <a:pt x="0" y="5114666"/>
                  </a:lnTo>
                  <a:close/>
                </a:path>
              </a:pathLst>
            </a:custGeom>
            <a:solidFill>
              <a:srgbClr val="FF6600">
                <a:alpha val="19608"/>
              </a:srgbClr>
            </a:solidFill>
          </p:spPr>
          <p:txBody>
            <a:bodyPr/>
            <a:lstStyle/>
            <a:p>
              <a:endParaRPr lang="nl-NL"/>
            </a:p>
          </p:txBody>
        </p:sp>
      </p:grpSp>
      <p:pic>
        <p:nvPicPr>
          <p:cNvPr id="14" name="Afbeelding 13">
            <a:extLst>
              <a:ext uri="{FF2B5EF4-FFF2-40B4-BE49-F238E27FC236}">
                <a16:creationId xmlns:a16="http://schemas.microsoft.com/office/drawing/2014/main" id="{4647D6C1-735A-EBF6-4429-9A8D30B68C9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6544" y="12544504"/>
            <a:ext cx="4047234" cy="2120750"/>
          </a:xfrm>
          <a:prstGeom prst="rect">
            <a:avLst/>
          </a:prstGeom>
        </p:spPr>
      </p:pic>
      <p:sp>
        <p:nvSpPr>
          <p:cNvPr id="2" name="Freeform 2">
            <a:extLst>
              <a:ext uri="{FF2B5EF4-FFF2-40B4-BE49-F238E27FC236}">
                <a16:creationId xmlns:a16="http://schemas.microsoft.com/office/drawing/2014/main" id="{15240BCA-F0F7-6649-F6B9-E6E7F34BC6B7}"/>
              </a:ext>
            </a:extLst>
          </p:cNvPr>
          <p:cNvSpPr/>
          <p:nvPr/>
        </p:nvSpPr>
        <p:spPr>
          <a:xfrm rot="-250854">
            <a:off x="17168881" y="-2834782"/>
            <a:ext cx="7573827" cy="11126050"/>
          </a:xfrm>
          <a:custGeom>
            <a:avLst/>
            <a:gdLst/>
            <a:ahLst/>
            <a:cxnLst/>
            <a:rect l="l" t="t" r="r" b="b"/>
            <a:pathLst>
              <a:path w="7573827" h="11126050">
                <a:moveTo>
                  <a:pt x="0" y="0"/>
                </a:moveTo>
                <a:lnTo>
                  <a:pt x="7573827" y="0"/>
                </a:lnTo>
                <a:lnTo>
                  <a:pt x="7573827" y="11126049"/>
                </a:lnTo>
                <a:lnTo>
                  <a:pt x="0" y="11126049"/>
                </a:lnTo>
                <a:lnTo>
                  <a:pt x="0" y="0"/>
                </a:lnTo>
                <a:close/>
              </a:path>
            </a:pathLst>
          </a:custGeom>
          <a:blipFill>
            <a:blip r:embed="rId4"/>
            <a:stretch>
              <a:fillRect/>
            </a:stretch>
          </a:blipFill>
        </p:spPr>
        <p:txBody>
          <a:bodyPr/>
          <a:lstStyle/>
          <a:p>
            <a:endParaRPr lang="nl-NL"/>
          </a:p>
        </p:txBody>
      </p:sp>
      <p:sp>
        <p:nvSpPr>
          <p:cNvPr id="3" name="Freeform 3">
            <a:extLst>
              <a:ext uri="{FF2B5EF4-FFF2-40B4-BE49-F238E27FC236}">
                <a16:creationId xmlns:a16="http://schemas.microsoft.com/office/drawing/2014/main" id="{2643F722-1666-8872-7CC5-FDA8E2FB5717}"/>
              </a:ext>
            </a:extLst>
          </p:cNvPr>
          <p:cNvSpPr/>
          <p:nvPr/>
        </p:nvSpPr>
        <p:spPr>
          <a:xfrm>
            <a:off x="17343093" y="-1033900"/>
            <a:ext cx="5590799" cy="3762142"/>
          </a:xfrm>
          <a:custGeom>
            <a:avLst/>
            <a:gdLst/>
            <a:ahLst/>
            <a:cxnLst/>
            <a:rect l="l" t="t" r="r" b="b"/>
            <a:pathLst>
              <a:path w="5590799" h="3762142">
                <a:moveTo>
                  <a:pt x="0" y="0"/>
                </a:moveTo>
                <a:lnTo>
                  <a:pt x="5590800" y="0"/>
                </a:lnTo>
                <a:lnTo>
                  <a:pt x="5590800" y="3762143"/>
                </a:lnTo>
                <a:lnTo>
                  <a:pt x="0" y="3762143"/>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nl-NL"/>
          </a:p>
        </p:txBody>
      </p:sp>
      <p:sp>
        <p:nvSpPr>
          <p:cNvPr id="6" name="Tekstvak 5">
            <a:extLst>
              <a:ext uri="{FF2B5EF4-FFF2-40B4-BE49-F238E27FC236}">
                <a16:creationId xmlns:a16="http://schemas.microsoft.com/office/drawing/2014/main" id="{C247C4C2-CBEE-88DE-B5CE-9D6841A58DCB}"/>
              </a:ext>
            </a:extLst>
          </p:cNvPr>
          <p:cNvSpPr txBox="1"/>
          <p:nvPr/>
        </p:nvSpPr>
        <p:spPr>
          <a:xfrm>
            <a:off x="0" y="-17780"/>
            <a:ext cx="14469512" cy="1609993"/>
          </a:xfrm>
          <a:prstGeom prst="rect">
            <a:avLst/>
          </a:prstGeom>
          <a:noFill/>
        </p:spPr>
        <p:txBody>
          <a:bodyPr wrap="square">
            <a:spAutoFit/>
          </a:bodyPr>
          <a:lstStyle/>
          <a:p>
            <a:pPr algn="ctr">
              <a:lnSpc>
                <a:spcPts val="13999"/>
              </a:lnSpc>
              <a:spcBef>
                <a:spcPct val="0"/>
              </a:spcBef>
            </a:pPr>
            <a:r>
              <a:rPr lang="nl-NL" sz="4800" b="1">
                <a:solidFill>
                  <a:srgbClr val="C00000"/>
                </a:solidFill>
                <a:latin typeface="Trade Gothic"/>
                <a:ea typeface="Trade Gothic"/>
                <a:cs typeface="Trade Gothic"/>
                <a:sym typeface="Trade Gothic"/>
              </a:rPr>
              <a:t>GELOVEN JULLIE ALLE RECLAME DIE JE ZIET? </a:t>
            </a:r>
          </a:p>
        </p:txBody>
      </p:sp>
      <p:pic>
        <p:nvPicPr>
          <p:cNvPr id="7" name="Picture 5">
            <a:extLst>
              <a:ext uri="{FF2B5EF4-FFF2-40B4-BE49-F238E27FC236}">
                <a16:creationId xmlns:a16="http://schemas.microsoft.com/office/drawing/2014/main" id="{8A6F4228-7AA7-2091-DE21-87594A2ACD77}"/>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28650" y="2199109"/>
            <a:ext cx="11402222" cy="4118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Afbeelding 8">
            <a:extLst>
              <a:ext uri="{FF2B5EF4-FFF2-40B4-BE49-F238E27FC236}">
                <a16:creationId xmlns:a16="http://schemas.microsoft.com/office/drawing/2014/main" id="{F66A4A28-4734-C051-2197-68BDB21CC8C7}"/>
              </a:ext>
            </a:extLst>
          </p:cNvPr>
          <p:cNvPicPr>
            <a:picLocks noChangeAspect="1"/>
          </p:cNvPicPr>
          <p:nvPr/>
        </p:nvPicPr>
        <p:blipFill>
          <a:blip r:embed="rId7"/>
          <a:stretch>
            <a:fillRect/>
          </a:stretch>
        </p:blipFill>
        <p:spPr>
          <a:xfrm>
            <a:off x="10292474" y="6906679"/>
            <a:ext cx="10648950" cy="4787900"/>
          </a:xfrm>
          <a:prstGeom prst="rect">
            <a:avLst/>
          </a:prstGeom>
        </p:spPr>
      </p:pic>
      <p:pic>
        <p:nvPicPr>
          <p:cNvPr id="10" name="Afbeelding 9">
            <a:extLst>
              <a:ext uri="{FF2B5EF4-FFF2-40B4-BE49-F238E27FC236}">
                <a16:creationId xmlns:a16="http://schemas.microsoft.com/office/drawing/2014/main" id="{47239573-9ABC-2F56-459A-7AAB44188883}"/>
              </a:ext>
            </a:extLst>
          </p:cNvPr>
          <p:cNvPicPr>
            <a:picLocks noChangeAspect="1"/>
          </p:cNvPicPr>
          <p:nvPr/>
        </p:nvPicPr>
        <p:blipFill>
          <a:blip r:embed="rId8"/>
          <a:stretch>
            <a:fillRect/>
          </a:stretch>
        </p:blipFill>
        <p:spPr>
          <a:xfrm>
            <a:off x="843103" y="6954567"/>
            <a:ext cx="8657320" cy="5306097"/>
          </a:xfrm>
          <a:prstGeom prst="rect">
            <a:avLst/>
          </a:prstGeom>
        </p:spPr>
      </p:pic>
      <p:pic>
        <p:nvPicPr>
          <p:cNvPr id="13" name="Picture 2">
            <a:extLst>
              <a:ext uri="{FF2B5EF4-FFF2-40B4-BE49-F238E27FC236}">
                <a16:creationId xmlns:a16="http://schemas.microsoft.com/office/drawing/2014/main" id="{97AECE3F-2216-191E-21EF-C1BF7F75796A}"/>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918422" y="2077235"/>
            <a:ext cx="8899169" cy="12588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5753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44987-614D-D08D-B66E-CF9FB3BDB694}"/>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FF4C8991-2E45-8854-9C44-D0390499712D}"/>
              </a:ext>
            </a:extLst>
          </p:cNvPr>
          <p:cNvGrpSpPr/>
          <p:nvPr/>
        </p:nvGrpSpPr>
        <p:grpSpPr>
          <a:xfrm>
            <a:off x="24390" y="42174"/>
            <a:ext cx="21384000" cy="15119997"/>
            <a:chOff x="0" y="0"/>
            <a:chExt cx="7233600" cy="5114666"/>
          </a:xfrm>
        </p:grpSpPr>
        <p:sp>
          <p:nvSpPr>
            <p:cNvPr id="5" name="Freeform 5">
              <a:extLst>
                <a:ext uri="{FF2B5EF4-FFF2-40B4-BE49-F238E27FC236}">
                  <a16:creationId xmlns:a16="http://schemas.microsoft.com/office/drawing/2014/main" id="{133C04D5-B777-BA2C-97A9-A5A3335C54EE}"/>
                </a:ext>
              </a:extLst>
            </p:cNvPr>
            <p:cNvSpPr/>
            <p:nvPr/>
          </p:nvSpPr>
          <p:spPr>
            <a:xfrm>
              <a:off x="0" y="0"/>
              <a:ext cx="7233600" cy="5114666"/>
            </a:xfrm>
            <a:custGeom>
              <a:avLst/>
              <a:gdLst/>
              <a:ahLst/>
              <a:cxnLst/>
              <a:rect l="l" t="t" r="r" b="b"/>
              <a:pathLst>
                <a:path w="7233600" h="5114666">
                  <a:moveTo>
                    <a:pt x="0" y="0"/>
                  </a:moveTo>
                  <a:lnTo>
                    <a:pt x="7233600" y="0"/>
                  </a:lnTo>
                  <a:lnTo>
                    <a:pt x="7233600" y="5114666"/>
                  </a:lnTo>
                  <a:lnTo>
                    <a:pt x="0" y="5114666"/>
                  </a:lnTo>
                  <a:close/>
                </a:path>
              </a:pathLst>
            </a:custGeom>
            <a:solidFill>
              <a:srgbClr val="FF6600">
                <a:alpha val="19608"/>
              </a:srgbClr>
            </a:solidFill>
          </p:spPr>
          <p:txBody>
            <a:bodyPr/>
            <a:lstStyle/>
            <a:p>
              <a:endParaRPr lang="nl-NL"/>
            </a:p>
          </p:txBody>
        </p:sp>
      </p:grpSp>
      <p:pic>
        <p:nvPicPr>
          <p:cNvPr id="14" name="Afbeelding 13">
            <a:extLst>
              <a:ext uri="{FF2B5EF4-FFF2-40B4-BE49-F238E27FC236}">
                <a16:creationId xmlns:a16="http://schemas.microsoft.com/office/drawing/2014/main" id="{E5D72840-5CB7-72A1-2FD5-A8CCDB62D50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6544" y="12544504"/>
            <a:ext cx="4047234" cy="2120750"/>
          </a:xfrm>
          <a:prstGeom prst="rect">
            <a:avLst/>
          </a:prstGeom>
        </p:spPr>
      </p:pic>
      <p:sp>
        <p:nvSpPr>
          <p:cNvPr id="2" name="Freeform 2">
            <a:extLst>
              <a:ext uri="{FF2B5EF4-FFF2-40B4-BE49-F238E27FC236}">
                <a16:creationId xmlns:a16="http://schemas.microsoft.com/office/drawing/2014/main" id="{8E2538DD-57A0-C7B4-0AD6-DAFCB45A6524}"/>
              </a:ext>
            </a:extLst>
          </p:cNvPr>
          <p:cNvSpPr/>
          <p:nvPr/>
        </p:nvSpPr>
        <p:spPr>
          <a:xfrm rot="-250854">
            <a:off x="17168881" y="-2834782"/>
            <a:ext cx="7573827" cy="11126050"/>
          </a:xfrm>
          <a:custGeom>
            <a:avLst/>
            <a:gdLst/>
            <a:ahLst/>
            <a:cxnLst/>
            <a:rect l="l" t="t" r="r" b="b"/>
            <a:pathLst>
              <a:path w="7573827" h="11126050">
                <a:moveTo>
                  <a:pt x="0" y="0"/>
                </a:moveTo>
                <a:lnTo>
                  <a:pt x="7573827" y="0"/>
                </a:lnTo>
                <a:lnTo>
                  <a:pt x="7573827" y="11126049"/>
                </a:lnTo>
                <a:lnTo>
                  <a:pt x="0" y="11126049"/>
                </a:lnTo>
                <a:lnTo>
                  <a:pt x="0" y="0"/>
                </a:lnTo>
                <a:close/>
              </a:path>
            </a:pathLst>
          </a:custGeom>
          <a:blipFill>
            <a:blip r:embed="rId4"/>
            <a:stretch>
              <a:fillRect/>
            </a:stretch>
          </a:blipFill>
        </p:spPr>
        <p:txBody>
          <a:bodyPr/>
          <a:lstStyle/>
          <a:p>
            <a:endParaRPr lang="nl-NL"/>
          </a:p>
        </p:txBody>
      </p:sp>
      <p:sp>
        <p:nvSpPr>
          <p:cNvPr id="3" name="Freeform 3">
            <a:extLst>
              <a:ext uri="{FF2B5EF4-FFF2-40B4-BE49-F238E27FC236}">
                <a16:creationId xmlns:a16="http://schemas.microsoft.com/office/drawing/2014/main" id="{B138DE07-302E-528E-0776-FF18C41EA3D5}"/>
              </a:ext>
            </a:extLst>
          </p:cNvPr>
          <p:cNvSpPr/>
          <p:nvPr/>
        </p:nvSpPr>
        <p:spPr>
          <a:xfrm>
            <a:off x="17343093" y="-1033900"/>
            <a:ext cx="5590799" cy="3762142"/>
          </a:xfrm>
          <a:custGeom>
            <a:avLst/>
            <a:gdLst/>
            <a:ahLst/>
            <a:cxnLst/>
            <a:rect l="l" t="t" r="r" b="b"/>
            <a:pathLst>
              <a:path w="5590799" h="3762142">
                <a:moveTo>
                  <a:pt x="0" y="0"/>
                </a:moveTo>
                <a:lnTo>
                  <a:pt x="5590800" y="0"/>
                </a:lnTo>
                <a:lnTo>
                  <a:pt x="5590800" y="3762143"/>
                </a:lnTo>
                <a:lnTo>
                  <a:pt x="0" y="3762143"/>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nl-NL"/>
          </a:p>
        </p:txBody>
      </p:sp>
      <p:sp>
        <p:nvSpPr>
          <p:cNvPr id="6" name="Tekstvak 5">
            <a:extLst>
              <a:ext uri="{FF2B5EF4-FFF2-40B4-BE49-F238E27FC236}">
                <a16:creationId xmlns:a16="http://schemas.microsoft.com/office/drawing/2014/main" id="{A7172EA4-F14B-733D-47BE-9999D3517A1F}"/>
              </a:ext>
            </a:extLst>
          </p:cNvPr>
          <p:cNvSpPr txBox="1"/>
          <p:nvPr/>
        </p:nvSpPr>
        <p:spPr>
          <a:xfrm>
            <a:off x="0" y="-17780"/>
            <a:ext cx="14469512" cy="1609993"/>
          </a:xfrm>
          <a:prstGeom prst="rect">
            <a:avLst/>
          </a:prstGeom>
          <a:noFill/>
        </p:spPr>
        <p:txBody>
          <a:bodyPr wrap="square">
            <a:spAutoFit/>
          </a:bodyPr>
          <a:lstStyle/>
          <a:p>
            <a:pPr algn="ctr">
              <a:lnSpc>
                <a:spcPts val="13999"/>
              </a:lnSpc>
              <a:spcBef>
                <a:spcPct val="0"/>
              </a:spcBef>
            </a:pPr>
            <a:r>
              <a:rPr lang="nl-NL" sz="4800" b="1">
                <a:solidFill>
                  <a:srgbClr val="C00000"/>
                </a:solidFill>
                <a:latin typeface="Trade Gothic"/>
                <a:ea typeface="Trade Gothic"/>
                <a:cs typeface="Trade Gothic"/>
                <a:sym typeface="Trade Gothic"/>
              </a:rPr>
              <a:t>ZET DE STAPPEN IN DE JUISTE VOLGORDE:</a:t>
            </a:r>
          </a:p>
        </p:txBody>
      </p:sp>
      <p:pic>
        <p:nvPicPr>
          <p:cNvPr id="7" name="Afbeelding 6">
            <a:extLst>
              <a:ext uri="{FF2B5EF4-FFF2-40B4-BE49-F238E27FC236}">
                <a16:creationId xmlns:a16="http://schemas.microsoft.com/office/drawing/2014/main" id="{1B992EDB-A5CE-9676-7CA4-0A8E62AAEDA3}"/>
              </a:ext>
            </a:extLst>
          </p:cNvPr>
          <p:cNvPicPr>
            <a:picLocks noChangeAspect="1"/>
          </p:cNvPicPr>
          <p:nvPr/>
        </p:nvPicPr>
        <p:blipFill>
          <a:blip r:embed="rId6"/>
          <a:stretch>
            <a:fillRect/>
          </a:stretch>
        </p:blipFill>
        <p:spPr>
          <a:xfrm>
            <a:off x="1221878" y="2409905"/>
            <a:ext cx="18930344" cy="9173936"/>
          </a:xfrm>
          <a:prstGeom prst="rect">
            <a:avLst/>
          </a:prstGeom>
        </p:spPr>
      </p:pic>
      <p:pic>
        <p:nvPicPr>
          <p:cNvPr id="13" name="Afbeelding 12">
            <a:extLst>
              <a:ext uri="{FF2B5EF4-FFF2-40B4-BE49-F238E27FC236}">
                <a16:creationId xmlns:a16="http://schemas.microsoft.com/office/drawing/2014/main" id="{90109D06-BDB2-8973-E0EE-DB69AA6483A7}"/>
              </a:ext>
            </a:extLst>
          </p:cNvPr>
          <p:cNvPicPr>
            <a:picLocks noChangeAspect="1"/>
          </p:cNvPicPr>
          <p:nvPr/>
        </p:nvPicPr>
        <p:blipFill>
          <a:blip r:embed="rId7"/>
          <a:stretch>
            <a:fillRect/>
          </a:stretch>
        </p:blipFill>
        <p:spPr>
          <a:xfrm>
            <a:off x="780108" y="2436634"/>
            <a:ext cx="19813883" cy="9147207"/>
          </a:xfrm>
          <a:prstGeom prst="rect">
            <a:avLst/>
          </a:prstGeom>
        </p:spPr>
      </p:pic>
      <p:pic>
        <p:nvPicPr>
          <p:cNvPr id="19" name="Picture 2">
            <a:extLst>
              <a:ext uri="{FF2B5EF4-FFF2-40B4-BE49-F238E27FC236}">
                <a16:creationId xmlns:a16="http://schemas.microsoft.com/office/drawing/2014/main" id="{907948D3-FAAF-E57F-1C7D-70DB58F6F1FB}"/>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222502" y="1652167"/>
            <a:ext cx="9058590" cy="1281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524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1CA8B-D69F-89F5-AF51-529F1E850397}"/>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43C026D9-A60F-A332-987B-0C4D050B1A8B}"/>
              </a:ext>
            </a:extLst>
          </p:cNvPr>
          <p:cNvGrpSpPr/>
          <p:nvPr/>
        </p:nvGrpSpPr>
        <p:grpSpPr>
          <a:xfrm>
            <a:off x="24390" y="42174"/>
            <a:ext cx="21384000" cy="15119997"/>
            <a:chOff x="0" y="0"/>
            <a:chExt cx="7233600" cy="5114666"/>
          </a:xfrm>
        </p:grpSpPr>
        <p:sp>
          <p:nvSpPr>
            <p:cNvPr id="5" name="Freeform 5">
              <a:extLst>
                <a:ext uri="{FF2B5EF4-FFF2-40B4-BE49-F238E27FC236}">
                  <a16:creationId xmlns:a16="http://schemas.microsoft.com/office/drawing/2014/main" id="{166D3A77-02A1-3558-4295-7EF9EC3DF9C5}"/>
                </a:ext>
              </a:extLst>
            </p:cNvPr>
            <p:cNvSpPr/>
            <p:nvPr/>
          </p:nvSpPr>
          <p:spPr>
            <a:xfrm>
              <a:off x="0" y="0"/>
              <a:ext cx="7233600" cy="5114666"/>
            </a:xfrm>
            <a:custGeom>
              <a:avLst/>
              <a:gdLst/>
              <a:ahLst/>
              <a:cxnLst/>
              <a:rect l="l" t="t" r="r" b="b"/>
              <a:pathLst>
                <a:path w="7233600" h="5114666">
                  <a:moveTo>
                    <a:pt x="0" y="0"/>
                  </a:moveTo>
                  <a:lnTo>
                    <a:pt x="7233600" y="0"/>
                  </a:lnTo>
                  <a:lnTo>
                    <a:pt x="7233600" y="5114666"/>
                  </a:lnTo>
                  <a:lnTo>
                    <a:pt x="0" y="5114666"/>
                  </a:lnTo>
                  <a:close/>
                </a:path>
              </a:pathLst>
            </a:custGeom>
            <a:solidFill>
              <a:srgbClr val="FF6600">
                <a:alpha val="19608"/>
              </a:srgbClr>
            </a:solidFill>
          </p:spPr>
          <p:txBody>
            <a:bodyPr/>
            <a:lstStyle/>
            <a:p>
              <a:endParaRPr lang="nl-NL"/>
            </a:p>
          </p:txBody>
        </p:sp>
      </p:grpSp>
      <p:pic>
        <p:nvPicPr>
          <p:cNvPr id="14" name="Afbeelding 13">
            <a:extLst>
              <a:ext uri="{FF2B5EF4-FFF2-40B4-BE49-F238E27FC236}">
                <a16:creationId xmlns:a16="http://schemas.microsoft.com/office/drawing/2014/main" id="{88EC1187-61DA-E1BC-55E0-9E8949C442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6544" y="12544504"/>
            <a:ext cx="4047234" cy="2120750"/>
          </a:xfrm>
          <a:prstGeom prst="rect">
            <a:avLst/>
          </a:prstGeom>
        </p:spPr>
      </p:pic>
      <p:sp>
        <p:nvSpPr>
          <p:cNvPr id="2" name="Freeform 2">
            <a:extLst>
              <a:ext uri="{FF2B5EF4-FFF2-40B4-BE49-F238E27FC236}">
                <a16:creationId xmlns:a16="http://schemas.microsoft.com/office/drawing/2014/main" id="{249A5B36-6FD3-C305-5E76-1B3A53ADCAEF}"/>
              </a:ext>
            </a:extLst>
          </p:cNvPr>
          <p:cNvSpPr/>
          <p:nvPr/>
        </p:nvSpPr>
        <p:spPr>
          <a:xfrm rot="-250854">
            <a:off x="17168881" y="-2834782"/>
            <a:ext cx="7573827" cy="11126050"/>
          </a:xfrm>
          <a:custGeom>
            <a:avLst/>
            <a:gdLst/>
            <a:ahLst/>
            <a:cxnLst/>
            <a:rect l="l" t="t" r="r" b="b"/>
            <a:pathLst>
              <a:path w="7573827" h="11126050">
                <a:moveTo>
                  <a:pt x="0" y="0"/>
                </a:moveTo>
                <a:lnTo>
                  <a:pt x="7573827" y="0"/>
                </a:lnTo>
                <a:lnTo>
                  <a:pt x="7573827" y="11126049"/>
                </a:lnTo>
                <a:lnTo>
                  <a:pt x="0" y="11126049"/>
                </a:lnTo>
                <a:lnTo>
                  <a:pt x="0" y="0"/>
                </a:lnTo>
                <a:close/>
              </a:path>
            </a:pathLst>
          </a:custGeom>
          <a:blipFill>
            <a:blip r:embed="rId4"/>
            <a:stretch>
              <a:fillRect/>
            </a:stretch>
          </a:blipFill>
        </p:spPr>
        <p:txBody>
          <a:bodyPr/>
          <a:lstStyle/>
          <a:p>
            <a:endParaRPr lang="nl-NL"/>
          </a:p>
        </p:txBody>
      </p:sp>
      <p:sp>
        <p:nvSpPr>
          <p:cNvPr id="3" name="Freeform 3">
            <a:extLst>
              <a:ext uri="{FF2B5EF4-FFF2-40B4-BE49-F238E27FC236}">
                <a16:creationId xmlns:a16="http://schemas.microsoft.com/office/drawing/2014/main" id="{B0B9AE13-0E59-2A3F-22F8-0BE53E991361}"/>
              </a:ext>
            </a:extLst>
          </p:cNvPr>
          <p:cNvSpPr/>
          <p:nvPr/>
        </p:nvSpPr>
        <p:spPr>
          <a:xfrm>
            <a:off x="17343093" y="-1033900"/>
            <a:ext cx="5590799" cy="3762142"/>
          </a:xfrm>
          <a:custGeom>
            <a:avLst/>
            <a:gdLst/>
            <a:ahLst/>
            <a:cxnLst/>
            <a:rect l="l" t="t" r="r" b="b"/>
            <a:pathLst>
              <a:path w="5590799" h="3762142">
                <a:moveTo>
                  <a:pt x="0" y="0"/>
                </a:moveTo>
                <a:lnTo>
                  <a:pt x="5590800" y="0"/>
                </a:lnTo>
                <a:lnTo>
                  <a:pt x="5590800" y="3762143"/>
                </a:lnTo>
                <a:lnTo>
                  <a:pt x="0" y="3762143"/>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nl-NL"/>
          </a:p>
        </p:txBody>
      </p:sp>
      <p:sp>
        <p:nvSpPr>
          <p:cNvPr id="6" name="Tekstvak 5">
            <a:extLst>
              <a:ext uri="{FF2B5EF4-FFF2-40B4-BE49-F238E27FC236}">
                <a16:creationId xmlns:a16="http://schemas.microsoft.com/office/drawing/2014/main" id="{2507E485-C9C0-0BFF-12A6-CF3FC6B480AE}"/>
              </a:ext>
            </a:extLst>
          </p:cNvPr>
          <p:cNvSpPr txBox="1"/>
          <p:nvPr/>
        </p:nvSpPr>
        <p:spPr>
          <a:xfrm>
            <a:off x="0" y="-17780"/>
            <a:ext cx="14469512" cy="1609993"/>
          </a:xfrm>
          <a:prstGeom prst="rect">
            <a:avLst/>
          </a:prstGeom>
          <a:noFill/>
        </p:spPr>
        <p:txBody>
          <a:bodyPr wrap="square">
            <a:spAutoFit/>
          </a:bodyPr>
          <a:lstStyle/>
          <a:p>
            <a:pPr algn="ctr">
              <a:lnSpc>
                <a:spcPts val="13999"/>
              </a:lnSpc>
              <a:spcBef>
                <a:spcPct val="0"/>
              </a:spcBef>
            </a:pPr>
            <a:r>
              <a:rPr lang="nl-NL" sz="4800" b="1">
                <a:solidFill>
                  <a:srgbClr val="C00000"/>
                </a:solidFill>
                <a:latin typeface="Trade Gothic"/>
                <a:ea typeface="Trade Gothic"/>
                <a:cs typeface="Trade Gothic"/>
                <a:sym typeface="Trade Gothic"/>
              </a:rPr>
              <a:t>HOE ZOUDEN JULLIE DIT OPLOSSEN?</a:t>
            </a:r>
          </a:p>
        </p:txBody>
      </p:sp>
      <p:pic>
        <p:nvPicPr>
          <p:cNvPr id="8" name="Graphic 7" descr="Presentatie met media met effen opvulling">
            <a:hlinkClick r:id="rId6"/>
            <a:extLst>
              <a:ext uri="{FF2B5EF4-FFF2-40B4-BE49-F238E27FC236}">
                <a16:creationId xmlns:a16="http://schemas.microsoft.com/office/drawing/2014/main" id="{F0F66796-C441-BE4A-1598-2F199102D18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88896" y="2668287"/>
            <a:ext cx="3996308" cy="3996308"/>
          </a:xfrm>
          <a:prstGeom prst="rect">
            <a:avLst/>
          </a:prstGeom>
        </p:spPr>
      </p:pic>
      <p:pic>
        <p:nvPicPr>
          <p:cNvPr id="9" name="Picture 2">
            <a:extLst>
              <a:ext uri="{FF2B5EF4-FFF2-40B4-BE49-F238E27FC236}">
                <a16:creationId xmlns:a16="http://schemas.microsoft.com/office/drawing/2014/main" id="{6388B61F-3B4F-57C6-8B35-36742AD2DBCF}"/>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158348" y="2201070"/>
            <a:ext cx="8980430" cy="12702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5435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1CA8B-D69F-89F5-AF51-529F1E850397}"/>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43C026D9-A60F-A332-987B-0C4D050B1A8B}"/>
              </a:ext>
            </a:extLst>
          </p:cNvPr>
          <p:cNvGrpSpPr/>
          <p:nvPr/>
        </p:nvGrpSpPr>
        <p:grpSpPr>
          <a:xfrm>
            <a:off x="24390" y="42174"/>
            <a:ext cx="21384000" cy="15119997"/>
            <a:chOff x="0" y="0"/>
            <a:chExt cx="7233600" cy="5114666"/>
          </a:xfrm>
        </p:grpSpPr>
        <p:sp>
          <p:nvSpPr>
            <p:cNvPr id="5" name="Freeform 5">
              <a:extLst>
                <a:ext uri="{FF2B5EF4-FFF2-40B4-BE49-F238E27FC236}">
                  <a16:creationId xmlns:a16="http://schemas.microsoft.com/office/drawing/2014/main" id="{166D3A77-02A1-3558-4295-7EF9EC3DF9C5}"/>
                </a:ext>
              </a:extLst>
            </p:cNvPr>
            <p:cNvSpPr/>
            <p:nvPr/>
          </p:nvSpPr>
          <p:spPr>
            <a:xfrm>
              <a:off x="0" y="0"/>
              <a:ext cx="7233600" cy="5114666"/>
            </a:xfrm>
            <a:custGeom>
              <a:avLst/>
              <a:gdLst/>
              <a:ahLst/>
              <a:cxnLst/>
              <a:rect l="l" t="t" r="r" b="b"/>
              <a:pathLst>
                <a:path w="7233600" h="5114666">
                  <a:moveTo>
                    <a:pt x="0" y="0"/>
                  </a:moveTo>
                  <a:lnTo>
                    <a:pt x="7233600" y="0"/>
                  </a:lnTo>
                  <a:lnTo>
                    <a:pt x="7233600" y="5114666"/>
                  </a:lnTo>
                  <a:lnTo>
                    <a:pt x="0" y="5114666"/>
                  </a:lnTo>
                  <a:close/>
                </a:path>
              </a:pathLst>
            </a:custGeom>
            <a:solidFill>
              <a:srgbClr val="FF6600">
                <a:alpha val="19608"/>
              </a:srgbClr>
            </a:solidFill>
          </p:spPr>
          <p:txBody>
            <a:bodyPr/>
            <a:lstStyle/>
            <a:p>
              <a:endParaRPr lang="nl-NL"/>
            </a:p>
          </p:txBody>
        </p:sp>
      </p:grpSp>
      <p:pic>
        <p:nvPicPr>
          <p:cNvPr id="14" name="Afbeelding 13">
            <a:extLst>
              <a:ext uri="{FF2B5EF4-FFF2-40B4-BE49-F238E27FC236}">
                <a16:creationId xmlns:a16="http://schemas.microsoft.com/office/drawing/2014/main" id="{88EC1187-61DA-E1BC-55E0-9E8949C442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6544" y="12544504"/>
            <a:ext cx="4047234" cy="2120750"/>
          </a:xfrm>
          <a:prstGeom prst="rect">
            <a:avLst/>
          </a:prstGeom>
        </p:spPr>
      </p:pic>
      <p:sp>
        <p:nvSpPr>
          <p:cNvPr id="2" name="Freeform 2">
            <a:extLst>
              <a:ext uri="{FF2B5EF4-FFF2-40B4-BE49-F238E27FC236}">
                <a16:creationId xmlns:a16="http://schemas.microsoft.com/office/drawing/2014/main" id="{249A5B36-6FD3-C305-5E76-1B3A53ADCAEF}"/>
              </a:ext>
            </a:extLst>
          </p:cNvPr>
          <p:cNvSpPr/>
          <p:nvPr/>
        </p:nvSpPr>
        <p:spPr>
          <a:xfrm rot="-250854">
            <a:off x="17168881" y="-2834782"/>
            <a:ext cx="7573827" cy="11126050"/>
          </a:xfrm>
          <a:custGeom>
            <a:avLst/>
            <a:gdLst/>
            <a:ahLst/>
            <a:cxnLst/>
            <a:rect l="l" t="t" r="r" b="b"/>
            <a:pathLst>
              <a:path w="7573827" h="11126050">
                <a:moveTo>
                  <a:pt x="0" y="0"/>
                </a:moveTo>
                <a:lnTo>
                  <a:pt x="7573827" y="0"/>
                </a:lnTo>
                <a:lnTo>
                  <a:pt x="7573827" y="11126049"/>
                </a:lnTo>
                <a:lnTo>
                  <a:pt x="0" y="11126049"/>
                </a:lnTo>
                <a:lnTo>
                  <a:pt x="0" y="0"/>
                </a:lnTo>
                <a:close/>
              </a:path>
            </a:pathLst>
          </a:custGeom>
          <a:blipFill>
            <a:blip r:embed="rId4"/>
            <a:stretch>
              <a:fillRect/>
            </a:stretch>
          </a:blipFill>
        </p:spPr>
        <p:txBody>
          <a:bodyPr/>
          <a:lstStyle/>
          <a:p>
            <a:endParaRPr lang="nl-NL"/>
          </a:p>
        </p:txBody>
      </p:sp>
      <p:sp>
        <p:nvSpPr>
          <p:cNvPr id="3" name="Freeform 3">
            <a:extLst>
              <a:ext uri="{FF2B5EF4-FFF2-40B4-BE49-F238E27FC236}">
                <a16:creationId xmlns:a16="http://schemas.microsoft.com/office/drawing/2014/main" id="{B0B9AE13-0E59-2A3F-22F8-0BE53E991361}"/>
              </a:ext>
            </a:extLst>
          </p:cNvPr>
          <p:cNvSpPr/>
          <p:nvPr/>
        </p:nvSpPr>
        <p:spPr>
          <a:xfrm>
            <a:off x="17343093" y="-1033900"/>
            <a:ext cx="5590799" cy="3762142"/>
          </a:xfrm>
          <a:custGeom>
            <a:avLst/>
            <a:gdLst/>
            <a:ahLst/>
            <a:cxnLst/>
            <a:rect l="l" t="t" r="r" b="b"/>
            <a:pathLst>
              <a:path w="5590799" h="3762142">
                <a:moveTo>
                  <a:pt x="0" y="0"/>
                </a:moveTo>
                <a:lnTo>
                  <a:pt x="5590800" y="0"/>
                </a:lnTo>
                <a:lnTo>
                  <a:pt x="5590800" y="3762143"/>
                </a:lnTo>
                <a:lnTo>
                  <a:pt x="0" y="3762143"/>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nl-NL"/>
          </a:p>
        </p:txBody>
      </p:sp>
      <p:sp>
        <p:nvSpPr>
          <p:cNvPr id="6" name="Tekstvak 5">
            <a:extLst>
              <a:ext uri="{FF2B5EF4-FFF2-40B4-BE49-F238E27FC236}">
                <a16:creationId xmlns:a16="http://schemas.microsoft.com/office/drawing/2014/main" id="{2507E485-C9C0-0BFF-12A6-CF3FC6B480AE}"/>
              </a:ext>
            </a:extLst>
          </p:cNvPr>
          <p:cNvSpPr txBox="1"/>
          <p:nvPr/>
        </p:nvSpPr>
        <p:spPr>
          <a:xfrm>
            <a:off x="0" y="-17780"/>
            <a:ext cx="14469512" cy="1609993"/>
          </a:xfrm>
          <a:prstGeom prst="rect">
            <a:avLst/>
          </a:prstGeom>
          <a:noFill/>
        </p:spPr>
        <p:txBody>
          <a:bodyPr wrap="square">
            <a:spAutoFit/>
          </a:bodyPr>
          <a:lstStyle/>
          <a:p>
            <a:pPr algn="ctr">
              <a:lnSpc>
                <a:spcPts val="13999"/>
              </a:lnSpc>
              <a:spcBef>
                <a:spcPct val="0"/>
              </a:spcBef>
            </a:pPr>
            <a:r>
              <a:rPr lang="nl-NL" sz="4800" b="1">
                <a:solidFill>
                  <a:srgbClr val="C00000"/>
                </a:solidFill>
                <a:latin typeface="Trade Gothic"/>
                <a:ea typeface="Trade Gothic"/>
                <a:cs typeface="Trade Gothic"/>
                <a:sym typeface="Trade Gothic"/>
              </a:rPr>
              <a:t>WELK TALENT ZIE JE?</a:t>
            </a:r>
          </a:p>
        </p:txBody>
      </p:sp>
      <p:pic>
        <p:nvPicPr>
          <p:cNvPr id="9" name="Afbeelding 8">
            <a:extLst>
              <a:ext uri="{FF2B5EF4-FFF2-40B4-BE49-F238E27FC236}">
                <a16:creationId xmlns:a16="http://schemas.microsoft.com/office/drawing/2014/main" id="{D2E97FBA-4597-0472-AAB2-6E0B0E2F2FC5}"/>
              </a:ext>
            </a:extLst>
          </p:cNvPr>
          <p:cNvPicPr>
            <a:picLocks noChangeAspect="1"/>
          </p:cNvPicPr>
          <p:nvPr/>
        </p:nvPicPr>
        <p:blipFill>
          <a:blip r:embed="rId6"/>
          <a:stretch>
            <a:fillRect/>
          </a:stretch>
        </p:blipFill>
        <p:spPr>
          <a:xfrm>
            <a:off x="1668143" y="1907338"/>
            <a:ext cx="17566913" cy="10140249"/>
          </a:xfrm>
          <a:prstGeom prst="rect">
            <a:avLst/>
          </a:prstGeom>
        </p:spPr>
      </p:pic>
      <p:pic>
        <p:nvPicPr>
          <p:cNvPr id="18" name="Picture 2">
            <a:extLst>
              <a:ext uri="{FF2B5EF4-FFF2-40B4-BE49-F238E27FC236}">
                <a16:creationId xmlns:a16="http://schemas.microsoft.com/office/drawing/2014/main" id="{F376E34B-C781-E049-0898-D803B8C92AB0}"/>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780610" y="1592213"/>
            <a:ext cx="8688902" cy="12290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067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a:extLst>
            <a:ext uri="{FF2B5EF4-FFF2-40B4-BE49-F238E27FC236}">
              <a16:creationId xmlns:a16="http://schemas.microsoft.com/office/drawing/2014/main" id="{97489804-42CE-0328-D382-E7AB3E9E657C}"/>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ADE3E77D-992C-8BE4-1214-162EE49B4950}"/>
              </a:ext>
            </a:extLst>
          </p:cNvPr>
          <p:cNvGrpSpPr/>
          <p:nvPr/>
        </p:nvGrpSpPr>
        <p:grpSpPr>
          <a:xfrm>
            <a:off x="0" y="11072340"/>
            <a:ext cx="21384006" cy="4047660"/>
            <a:chOff x="0" y="-114300"/>
            <a:chExt cx="3831772" cy="725295"/>
          </a:xfrm>
          <a:solidFill>
            <a:srgbClr val="FFE2CE"/>
          </a:solidFill>
        </p:grpSpPr>
        <p:sp>
          <p:nvSpPr>
            <p:cNvPr id="5" name="Freeform 5">
              <a:extLst>
                <a:ext uri="{FF2B5EF4-FFF2-40B4-BE49-F238E27FC236}">
                  <a16:creationId xmlns:a16="http://schemas.microsoft.com/office/drawing/2014/main" id="{B6E00818-0271-7BAB-7B88-5B625F65B62E}"/>
                </a:ext>
              </a:extLst>
            </p:cNvPr>
            <p:cNvSpPr/>
            <p:nvPr/>
          </p:nvSpPr>
          <p:spPr>
            <a:xfrm>
              <a:off x="0" y="0"/>
              <a:ext cx="3831772" cy="610995"/>
            </a:xfrm>
            <a:custGeom>
              <a:avLst/>
              <a:gdLst/>
              <a:ahLst/>
              <a:cxnLst/>
              <a:rect l="l" t="t" r="r" b="b"/>
              <a:pathLst>
                <a:path w="3831772" h="610995">
                  <a:moveTo>
                    <a:pt x="0" y="0"/>
                  </a:moveTo>
                  <a:lnTo>
                    <a:pt x="3831772" y="0"/>
                  </a:lnTo>
                  <a:lnTo>
                    <a:pt x="3831772" y="610995"/>
                  </a:lnTo>
                  <a:lnTo>
                    <a:pt x="0" y="610995"/>
                  </a:lnTo>
                  <a:close/>
                </a:path>
              </a:pathLst>
            </a:custGeom>
            <a:grpFill/>
          </p:spPr>
          <p:txBody>
            <a:bodyPr/>
            <a:lstStyle/>
            <a:p>
              <a:endParaRPr lang="nl-NL"/>
            </a:p>
          </p:txBody>
        </p:sp>
        <p:sp>
          <p:nvSpPr>
            <p:cNvPr id="6" name="TextBox 6">
              <a:extLst>
                <a:ext uri="{FF2B5EF4-FFF2-40B4-BE49-F238E27FC236}">
                  <a16:creationId xmlns:a16="http://schemas.microsoft.com/office/drawing/2014/main" id="{73EF33B2-678A-B6E3-B587-947C50A4D606}"/>
                </a:ext>
              </a:extLst>
            </p:cNvPr>
            <p:cNvSpPr txBox="1"/>
            <p:nvPr/>
          </p:nvSpPr>
          <p:spPr>
            <a:xfrm>
              <a:off x="0" y="-114300"/>
              <a:ext cx="3831771" cy="725295"/>
            </a:xfrm>
            <a:prstGeom prst="rect">
              <a:avLst/>
            </a:prstGeom>
            <a:grpFill/>
          </p:spPr>
          <p:txBody>
            <a:bodyPr lIns="50800" tIns="50800" rIns="50800" bIns="50800" rtlCol="0" anchor="ctr"/>
            <a:lstStyle/>
            <a:p>
              <a:pPr algn="ctr">
                <a:lnSpc>
                  <a:spcPts val="4060"/>
                </a:lnSpc>
              </a:pPr>
              <a:endParaRPr lang="nl-NL"/>
            </a:p>
          </p:txBody>
        </p:sp>
      </p:grpSp>
      <p:sp>
        <p:nvSpPr>
          <p:cNvPr id="7" name="Freeform 7">
            <a:extLst>
              <a:ext uri="{FF2B5EF4-FFF2-40B4-BE49-F238E27FC236}">
                <a16:creationId xmlns:a16="http://schemas.microsoft.com/office/drawing/2014/main" id="{90E195F4-9442-F6B7-4897-97ADA61D79C2}"/>
              </a:ext>
            </a:extLst>
          </p:cNvPr>
          <p:cNvSpPr/>
          <p:nvPr/>
        </p:nvSpPr>
        <p:spPr>
          <a:xfrm>
            <a:off x="649927" y="11710215"/>
            <a:ext cx="4247853" cy="3002016"/>
          </a:xfrm>
          <a:custGeom>
            <a:avLst/>
            <a:gdLst/>
            <a:ahLst/>
            <a:cxnLst/>
            <a:rect l="l" t="t" r="r" b="b"/>
            <a:pathLst>
              <a:path w="4247853" h="3002016">
                <a:moveTo>
                  <a:pt x="0" y="0"/>
                </a:moveTo>
                <a:lnTo>
                  <a:pt x="4247853" y="0"/>
                </a:lnTo>
                <a:lnTo>
                  <a:pt x="4247853" y="3002016"/>
                </a:lnTo>
                <a:lnTo>
                  <a:pt x="0" y="3002016"/>
                </a:lnTo>
                <a:lnTo>
                  <a:pt x="0" y="0"/>
                </a:lnTo>
                <a:close/>
              </a:path>
            </a:pathLst>
          </a:custGeom>
          <a:blipFill>
            <a:blip r:embed="rId3"/>
            <a:stretch>
              <a:fillRect/>
            </a:stretch>
          </a:blipFill>
        </p:spPr>
        <p:txBody>
          <a:bodyPr/>
          <a:lstStyle/>
          <a:p>
            <a:endParaRPr lang="nl-NL"/>
          </a:p>
        </p:txBody>
      </p:sp>
      <p:sp>
        <p:nvSpPr>
          <p:cNvPr id="8" name="Freeform 8">
            <a:extLst>
              <a:ext uri="{FF2B5EF4-FFF2-40B4-BE49-F238E27FC236}">
                <a16:creationId xmlns:a16="http://schemas.microsoft.com/office/drawing/2014/main" id="{2FDD02BD-6B0D-57B9-3B18-93EDC773C43C}"/>
              </a:ext>
            </a:extLst>
          </p:cNvPr>
          <p:cNvSpPr/>
          <p:nvPr/>
        </p:nvSpPr>
        <p:spPr>
          <a:xfrm>
            <a:off x="8818184" y="12365104"/>
            <a:ext cx="2763166" cy="2100006"/>
          </a:xfrm>
          <a:custGeom>
            <a:avLst/>
            <a:gdLst/>
            <a:ahLst/>
            <a:cxnLst/>
            <a:rect l="l" t="t" r="r" b="b"/>
            <a:pathLst>
              <a:path w="2763166" h="2100006">
                <a:moveTo>
                  <a:pt x="0" y="0"/>
                </a:moveTo>
                <a:lnTo>
                  <a:pt x="2763166" y="0"/>
                </a:lnTo>
                <a:lnTo>
                  <a:pt x="2763166" y="2100006"/>
                </a:lnTo>
                <a:lnTo>
                  <a:pt x="0" y="2100006"/>
                </a:lnTo>
                <a:lnTo>
                  <a:pt x="0" y="0"/>
                </a:lnTo>
                <a:close/>
              </a:path>
            </a:pathLst>
          </a:custGeom>
          <a:blipFill>
            <a:blip r:embed="rId4">
              <a:alphaModFix amt="20999"/>
              <a:extLst>
                <a:ext uri="{96DAC541-7B7A-43D3-8B79-37D633B846F1}">
                  <asvg:svgBlip xmlns:asvg="http://schemas.microsoft.com/office/drawing/2016/SVG/main" r:embed="rId5"/>
                </a:ext>
              </a:extLst>
            </a:blip>
            <a:stretch>
              <a:fillRect/>
            </a:stretch>
          </a:blipFill>
        </p:spPr>
        <p:txBody>
          <a:bodyPr/>
          <a:lstStyle/>
          <a:p>
            <a:endParaRPr lang="nl-NL"/>
          </a:p>
        </p:txBody>
      </p:sp>
      <p:sp>
        <p:nvSpPr>
          <p:cNvPr id="10" name="TextBox 10">
            <a:extLst>
              <a:ext uri="{FF2B5EF4-FFF2-40B4-BE49-F238E27FC236}">
                <a16:creationId xmlns:a16="http://schemas.microsoft.com/office/drawing/2014/main" id="{15C15AF9-CF78-D92A-D77A-2A553EDA5A76}"/>
              </a:ext>
            </a:extLst>
          </p:cNvPr>
          <p:cNvSpPr txBox="1"/>
          <p:nvPr/>
        </p:nvSpPr>
        <p:spPr>
          <a:xfrm>
            <a:off x="5946115" y="12647500"/>
            <a:ext cx="9237178" cy="1372235"/>
          </a:xfrm>
          <a:prstGeom prst="rect">
            <a:avLst/>
          </a:prstGeom>
        </p:spPr>
        <p:txBody>
          <a:bodyPr wrap="square" lIns="0" tIns="0" rIns="0" bIns="0" rtlCol="0" anchor="t">
            <a:spAutoFit/>
          </a:bodyPr>
          <a:lstStyle/>
          <a:p>
            <a:pPr algn="ctr">
              <a:lnSpc>
                <a:spcPts val="5399"/>
              </a:lnSpc>
            </a:pPr>
            <a:r>
              <a:rPr lang="nl-NL" sz="4499" spc="224">
                <a:solidFill>
                  <a:srgbClr val="3D3D3D"/>
                </a:solidFill>
                <a:latin typeface="Trade Gothic Bold"/>
                <a:ea typeface="Trade Gothic Bold"/>
                <a:cs typeface="Trade Gothic Bold"/>
                <a:sym typeface="Trade Gothic Bold"/>
              </a:rPr>
              <a:t>“Een talent is iets dat je goed kan en ook graag doet.”</a:t>
            </a:r>
          </a:p>
        </p:txBody>
      </p:sp>
      <p:sp>
        <p:nvSpPr>
          <p:cNvPr id="13" name="Tekstvak 12">
            <a:extLst>
              <a:ext uri="{FF2B5EF4-FFF2-40B4-BE49-F238E27FC236}">
                <a16:creationId xmlns:a16="http://schemas.microsoft.com/office/drawing/2014/main" id="{B1133EA5-39D4-1828-EAA1-342F83FB183B}"/>
              </a:ext>
            </a:extLst>
          </p:cNvPr>
          <p:cNvSpPr txBox="1"/>
          <p:nvPr/>
        </p:nvSpPr>
        <p:spPr>
          <a:xfrm>
            <a:off x="5340760" y="5213350"/>
            <a:ext cx="10692580" cy="1323439"/>
          </a:xfrm>
          <a:prstGeom prst="rect">
            <a:avLst/>
          </a:prstGeom>
          <a:noFill/>
        </p:spPr>
        <p:txBody>
          <a:bodyPr wrap="square">
            <a:spAutoFit/>
          </a:bodyPr>
          <a:lstStyle/>
          <a:p>
            <a:pPr algn="ctr"/>
            <a:r>
              <a:rPr lang="nl-NL" sz="8000" b="1">
                <a:solidFill>
                  <a:schemeClr val="bg1"/>
                </a:solidFill>
                <a:latin typeface="Trade Gothic Next" panose="020B0503040303020004" pitchFamily="34" charset="0"/>
              </a:rPr>
              <a:t>Wat is een talent?</a:t>
            </a:r>
          </a:p>
        </p:txBody>
      </p:sp>
      <p:sp>
        <p:nvSpPr>
          <p:cNvPr id="15" name="Tekstvak 14">
            <a:extLst>
              <a:ext uri="{FF2B5EF4-FFF2-40B4-BE49-F238E27FC236}">
                <a16:creationId xmlns:a16="http://schemas.microsoft.com/office/drawing/2014/main" id="{E7544D87-CA59-82DD-B552-186D882BC0CF}"/>
              </a:ext>
            </a:extLst>
          </p:cNvPr>
          <p:cNvSpPr txBox="1"/>
          <p:nvPr/>
        </p:nvSpPr>
        <p:spPr>
          <a:xfrm>
            <a:off x="649927" y="1169754"/>
            <a:ext cx="4133692" cy="1754326"/>
          </a:xfrm>
          <a:prstGeom prst="rect">
            <a:avLst/>
          </a:prstGeom>
          <a:noFill/>
        </p:spPr>
        <p:txBody>
          <a:bodyPr wrap="square" rtlCol="0">
            <a:spAutoFit/>
          </a:bodyPr>
          <a:lstStyle/>
          <a:p>
            <a:pPr algn="ctr"/>
            <a:r>
              <a:rPr lang="nl-NL" sz="5400">
                <a:solidFill>
                  <a:schemeClr val="bg1"/>
                </a:solidFill>
                <a:latin typeface="Trade Gothic Next" panose="020B0503040303020004" pitchFamily="34" charset="0"/>
              </a:rPr>
              <a:t>Iets waar je goed in bent </a:t>
            </a:r>
          </a:p>
        </p:txBody>
      </p:sp>
      <p:sp>
        <p:nvSpPr>
          <p:cNvPr id="21" name="Tekstvak 20">
            <a:extLst>
              <a:ext uri="{FF2B5EF4-FFF2-40B4-BE49-F238E27FC236}">
                <a16:creationId xmlns:a16="http://schemas.microsoft.com/office/drawing/2014/main" id="{1517B8EB-F51D-0DE9-F280-1D065F613CA1}"/>
              </a:ext>
            </a:extLst>
          </p:cNvPr>
          <p:cNvSpPr txBox="1"/>
          <p:nvPr/>
        </p:nvSpPr>
        <p:spPr>
          <a:xfrm>
            <a:off x="935677" y="6801397"/>
            <a:ext cx="5230676" cy="1754326"/>
          </a:xfrm>
          <a:prstGeom prst="rect">
            <a:avLst/>
          </a:prstGeom>
          <a:noFill/>
        </p:spPr>
        <p:txBody>
          <a:bodyPr wrap="square">
            <a:spAutoFit/>
          </a:bodyPr>
          <a:lstStyle/>
          <a:p>
            <a:pPr algn="ctr"/>
            <a:r>
              <a:rPr lang="nl-NL" sz="5400">
                <a:solidFill>
                  <a:schemeClr val="bg1"/>
                </a:solidFill>
                <a:latin typeface="Trade Gothic Next" panose="020B0503040303020004" pitchFamily="34" charset="0"/>
              </a:rPr>
              <a:t>Iets waarvoor je veel wilt oefenen</a:t>
            </a:r>
          </a:p>
        </p:txBody>
      </p:sp>
      <p:sp>
        <p:nvSpPr>
          <p:cNvPr id="31" name="Tekstvak 30">
            <a:extLst>
              <a:ext uri="{FF2B5EF4-FFF2-40B4-BE49-F238E27FC236}">
                <a16:creationId xmlns:a16="http://schemas.microsoft.com/office/drawing/2014/main" id="{B06062E5-0515-8EA2-1591-E13325516F46}"/>
              </a:ext>
            </a:extLst>
          </p:cNvPr>
          <p:cNvSpPr txBox="1"/>
          <p:nvPr/>
        </p:nvSpPr>
        <p:spPr>
          <a:xfrm>
            <a:off x="7550896" y="2558784"/>
            <a:ext cx="5453070" cy="1754326"/>
          </a:xfrm>
          <a:prstGeom prst="rect">
            <a:avLst/>
          </a:prstGeom>
          <a:noFill/>
        </p:spPr>
        <p:txBody>
          <a:bodyPr wrap="square">
            <a:spAutoFit/>
          </a:bodyPr>
          <a:lstStyle/>
          <a:p>
            <a:pPr algn="ctr"/>
            <a:r>
              <a:rPr lang="nl-NL" sz="5400">
                <a:solidFill>
                  <a:schemeClr val="bg1"/>
                </a:solidFill>
                <a:latin typeface="Trade Gothic Next" panose="020B0503040303020004" pitchFamily="34" charset="0"/>
              </a:rPr>
              <a:t>Iets waar je aanleg voor hebt</a:t>
            </a:r>
          </a:p>
        </p:txBody>
      </p:sp>
      <p:sp>
        <p:nvSpPr>
          <p:cNvPr id="33" name="Tekstvak 32">
            <a:extLst>
              <a:ext uri="{FF2B5EF4-FFF2-40B4-BE49-F238E27FC236}">
                <a16:creationId xmlns:a16="http://schemas.microsoft.com/office/drawing/2014/main" id="{149C8E84-1E7B-3B67-06DC-34D69CC5F55C}"/>
              </a:ext>
            </a:extLst>
          </p:cNvPr>
          <p:cNvSpPr txBox="1"/>
          <p:nvPr/>
        </p:nvSpPr>
        <p:spPr>
          <a:xfrm>
            <a:off x="14840919" y="485544"/>
            <a:ext cx="5453071" cy="1754326"/>
          </a:xfrm>
          <a:prstGeom prst="rect">
            <a:avLst/>
          </a:prstGeom>
          <a:noFill/>
        </p:spPr>
        <p:txBody>
          <a:bodyPr wrap="square">
            <a:spAutoFit/>
          </a:bodyPr>
          <a:lstStyle/>
          <a:p>
            <a:pPr algn="ctr"/>
            <a:r>
              <a:rPr lang="nl-NL" sz="5400">
                <a:solidFill>
                  <a:schemeClr val="bg1"/>
                </a:solidFill>
                <a:latin typeface="Trade Gothic Next" panose="020B0503040303020004" pitchFamily="34" charset="0"/>
              </a:rPr>
              <a:t>Iets waarover je veel wilt leren</a:t>
            </a:r>
          </a:p>
        </p:txBody>
      </p:sp>
      <p:sp>
        <p:nvSpPr>
          <p:cNvPr id="35" name="Tekstvak 34">
            <a:extLst>
              <a:ext uri="{FF2B5EF4-FFF2-40B4-BE49-F238E27FC236}">
                <a16:creationId xmlns:a16="http://schemas.microsoft.com/office/drawing/2014/main" id="{5A4EF85E-51C8-54F3-4B73-36C56317B68B}"/>
              </a:ext>
            </a:extLst>
          </p:cNvPr>
          <p:cNvSpPr txBox="1"/>
          <p:nvPr/>
        </p:nvSpPr>
        <p:spPr>
          <a:xfrm>
            <a:off x="14912489" y="8714437"/>
            <a:ext cx="5811684" cy="1754326"/>
          </a:xfrm>
          <a:prstGeom prst="rect">
            <a:avLst/>
          </a:prstGeom>
          <a:noFill/>
        </p:spPr>
        <p:txBody>
          <a:bodyPr wrap="square">
            <a:spAutoFit/>
          </a:bodyPr>
          <a:lstStyle/>
          <a:p>
            <a:pPr algn="ctr"/>
            <a:r>
              <a:rPr lang="nl-NL" sz="5400">
                <a:solidFill>
                  <a:schemeClr val="bg1"/>
                </a:solidFill>
                <a:latin typeface="Trade Gothic Next" panose="020B0503040303020004" pitchFamily="34" charset="0"/>
              </a:rPr>
              <a:t>Iets waar je beter in kan worden</a:t>
            </a:r>
          </a:p>
        </p:txBody>
      </p:sp>
      <p:pic>
        <p:nvPicPr>
          <p:cNvPr id="3" name="Afbeelding 2" descr="Afbeelding met zwart, duisternis&#10;&#10;Door AI gegenereerde inhoud is mogelijk onjuist.">
            <a:extLst>
              <a:ext uri="{FF2B5EF4-FFF2-40B4-BE49-F238E27FC236}">
                <a16:creationId xmlns:a16="http://schemas.microsoft.com/office/drawing/2014/main" id="{C59F027E-9E29-9772-DB38-D12FD5BC6DA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39610" y="2858438"/>
            <a:ext cx="1754326" cy="1754326"/>
          </a:xfrm>
          <a:prstGeom prst="rect">
            <a:avLst/>
          </a:prstGeom>
        </p:spPr>
      </p:pic>
      <p:pic>
        <p:nvPicPr>
          <p:cNvPr id="11" name="Afbeelding 10" descr="Afbeelding met zwart, duisternis&#10;&#10;Door AI gegenereerde inhoud is mogelijk onjuist.">
            <a:extLst>
              <a:ext uri="{FF2B5EF4-FFF2-40B4-BE49-F238E27FC236}">
                <a16:creationId xmlns:a16="http://schemas.microsoft.com/office/drawing/2014/main" id="{0FEA420C-7B08-F42C-FABC-D4031A4020C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640122" y="2388736"/>
            <a:ext cx="2022209" cy="2022209"/>
          </a:xfrm>
          <a:prstGeom prst="rect">
            <a:avLst/>
          </a:prstGeom>
        </p:spPr>
      </p:pic>
      <p:pic>
        <p:nvPicPr>
          <p:cNvPr id="17" name="Afbeelding 16" descr="Afbeelding met zwart, duisternis&#10;&#10;Door AI gegenereerde inhoud is mogelijk onjuist.">
            <a:extLst>
              <a:ext uri="{FF2B5EF4-FFF2-40B4-BE49-F238E27FC236}">
                <a16:creationId xmlns:a16="http://schemas.microsoft.com/office/drawing/2014/main" id="{B1FFDB76-9DBA-7C89-FCDC-E9EBC5ECC16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6861872" y="6757384"/>
            <a:ext cx="2022209" cy="2022209"/>
          </a:xfrm>
          <a:prstGeom prst="rect">
            <a:avLst/>
          </a:prstGeom>
        </p:spPr>
      </p:pic>
      <p:pic>
        <p:nvPicPr>
          <p:cNvPr id="19" name="Afbeelding 18" descr="Afbeelding met zwart, duisternis&#10;&#10;Door AI gegenereerde inhoud is mogelijk onjuist.">
            <a:extLst>
              <a:ext uri="{FF2B5EF4-FFF2-40B4-BE49-F238E27FC236}">
                <a16:creationId xmlns:a16="http://schemas.microsoft.com/office/drawing/2014/main" id="{C6CE0DEA-1265-65FF-2207-B9957BA5A84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444841" y="508000"/>
            <a:ext cx="2022209" cy="2022209"/>
          </a:xfrm>
          <a:prstGeom prst="rect">
            <a:avLst/>
          </a:prstGeom>
        </p:spPr>
      </p:pic>
      <p:pic>
        <p:nvPicPr>
          <p:cNvPr id="22" name="Afbeelding 21" descr="Afbeelding met zwart, duisternis&#10;&#10;Door AI gegenereerde inhoud is mogelijk onjuist.">
            <a:extLst>
              <a:ext uri="{FF2B5EF4-FFF2-40B4-BE49-F238E27FC236}">
                <a16:creationId xmlns:a16="http://schemas.microsoft.com/office/drawing/2014/main" id="{517D8FFD-AC5B-C4E5-8218-3B02D5EF0C3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511335" y="8690640"/>
            <a:ext cx="1774915" cy="1774915"/>
          </a:xfrm>
          <a:prstGeom prst="rect">
            <a:avLst/>
          </a:prstGeom>
        </p:spPr>
      </p:pic>
    </p:spTree>
    <p:extLst>
      <p:ext uri="{BB962C8B-B14F-4D97-AF65-F5344CB8AC3E}">
        <p14:creationId xmlns:p14="http://schemas.microsoft.com/office/powerpoint/2010/main" val="616253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21" grpId="0"/>
      <p:bldP spid="31" grpId="0"/>
      <p:bldP spid="33" grpId="0"/>
      <p:bldP spid="3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7A310-9D2F-458A-A116-835549919554}"/>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C02B9F3C-AC29-7705-F5D3-B4AFA3C329F1}"/>
              </a:ext>
            </a:extLst>
          </p:cNvPr>
          <p:cNvGrpSpPr/>
          <p:nvPr/>
        </p:nvGrpSpPr>
        <p:grpSpPr>
          <a:xfrm>
            <a:off x="24390" y="42174"/>
            <a:ext cx="21384000" cy="15119997"/>
            <a:chOff x="0" y="0"/>
            <a:chExt cx="7233600" cy="5114666"/>
          </a:xfrm>
        </p:grpSpPr>
        <p:sp>
          <p:nvSpPr>
            <p:cNvPr id="5" name="Freeform 5">
              <a:extLst>
                <a:ext uri="{FF2B5EF4-FFF2-40B4-BE49-F238E27FC236}">
                  <a16:creationId xmlns:a16="http://schemas.microsoft.com/office/drawing/2014/main" id="{B6A2DEFF-1DDE-0584-23C2-781C17809B9F}"/>
                </a:ext>
              </a:extLst>
            </p:cNvPr>
            <p:cNvSpPr/>
            <p:nvPr/>
          </p:nvSpPr>
          <p:spPr>
            <a:xfrm>
              <a:off x="0" y="0"/>
              <a:ext cx="7233600" cy="5114666"/>
            </a:xfrm>
            <a:custGeom>
              <a:avLst/>
              <a:gdLst/>
              <a:ahLst/>
              <a:cxnLst/>
              <a:rect l="l" t="t" r="r" b="b"/>
              <a:pathLst>
                <a:path w="7233600" h="5114666">
                  <a:moveTo>
                    <a:pt x="0" y="0"/>
                  </a:moveTo>
                  <a:lnTo>
                    <a:pt x="7233600" y="0"/>
                  </a:lnTo>
                  <a:lnTo>
                    <a:pt x="7233600" y="5114666"/>
                  </a:lnTo>
                  <a:lnTo>
                    <a:pt x="0" y="5114666"/>
                  </a:lnTo>
                  <a:close/>
                </a:path>
              </a:pathLst>
            </a:custGeom>
            <a:solidFill>
              <a:srgbClr val="FF6600">
                <a:alpha val="19608"/>
              </a:srgbClr>
            </a:solidFill>
          </p:spPr>
          <p:txBody>
            <a:bodyPr/>
            <a:lstStyle/>
            <a:p>
              <a:endParaRPr lang="nl-NL"/>
            </a:p>
          </p:txBody>
        </p:sp>
      </p:grpSp>
      <p:pic>
        <p:nvPicPr>
          <p:cNvPr id="14" name="Afbeelding 13">
            <a:extLst>
              <a:ext uri="{FF2B5EF4-FFF2-40B4-BE49-F238E27FC236}">
                <a16:creationId xmlns:a16="http://schemas.microsoft.com/office/drawing/2014/main" id="{31C3D5CC-2CDF-5F40-81C2-235CC97ED8F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6544" y="12544504"/>
            <a:ext cx="4047234" cy="2120750"/>
          </a:xfrm>
          <a:prstGeom prst="rect">
            <a:avLst/>
          </a:prstGeom>
        </p:spPr>
      </p:pic>
      <p:sp>
        <p:nvSpPr>
          <p:cNvPr id="2" name="Freeform 2">
            <a:extLst>
              <a:ext uri="{FF2B5EF4-FFF2-40B4-BE49-F238E27FC236}">
                <a16:creationId xmlns:a16="http://schemas.microsoft.com/office/drawing/2014/main" id="{08194727-59E2-0F5E-A6D6-F5C15762481E}"/>
              </a:ext>
            </a:extLst>
          </p:cNvPr>
          <p:cNvSpPr/>
          <p:nvPr/>
        </p:nvSpPr>
        <p:spPr>
          <a:xfrm rot="-250854">
            <a:off x="17168881" y="-2834782"/>
            <a:ext cx="7573827" cy="11126050"/>
          </a:xfrm>
          <a:custGeom>
            <a:avLst/>
            <a:gdLst/>
            <a:ahLst/>
            <a:cxnLst/>
            <a:rect l="l" t="t" r="r" b="b"/>
            <a:pathLst>
              <a:path w="7573827" h="11126050">
                <a:moveTo>
                  <a:pt x="0" y="0"/>
                </a:moveTo>
                <a:lnTo>
                  <a:pt x="7573827" y="0"/>
                </a:lnTo>
                <a:lnTo>
                  <a:pt x="7573827" y="11126049"/>
                </a:lnTo>
                <a:lnTo>
                  <a:pt x="0" y="11126049"/>
                </a:lnTo>
                <a:lnTo>
                  <a:pt x="0" y="0"/>
                </a:lnTo>
                <a:close/>
              </a:path>
            </a:pathLst>
          </a:custGeom>
          <a:blipFill>
            <a:blip r:embed="rId4"/>
            <a:stretch>
              <a:fillRect/>
            </a:stretch>
          </a:blipFill>
        </p:spPr>
        <p:txBody>
          <a:bodyPr/>
          <a:lstStyle/>
          <a:p>
            <a:endParaRPr lang="nl-NL"/>
          </a:p>
        </p:txBody>
      </p:sp>
      <p:sp>
        <p:nvSpPr>
          <p:cNvPr id="3" name="Freeform 3">
            <a:extLst>
              <a:ext uri="{FF2B5EF4-FFF2-40B4-BE49-F238E27FC236}">
                <a16:creationId xmlns:a16="http://schemas.microsoft.com/office/drawing/2014/main" id="{228F1EBB-7A3B-945E-0BA8-A76DB974138D}"/>
              </a:ext>
            </a:extLst>
          </p:cNvPr>
          <p:cNvSpPr/>
          <p:nvPr/>
        </p:nvSpPr>
        <p:spPr>
          <a:xfrm>
            <a:off x="17343093" y="-1033900"/>
            <a:ext cx="5590799" cy="3762142"/>
          </a:xfrm>
          <a:custGeom>
            <a:avLst/>
            <a:gdLst/>
            <a:ahLst/>
            <a:cxnLst/>
            <a:rect l="l" t="t" r="r" b="b"/>
            <a:pathLst>
              <a:path w="5590799" h="3762142">
                <a:moveTo>
                  <a:pt x="0" y="0"/>
                </a:moveTo>
                <a:lnTo>
                  <a:pt x="5590800" y="0"/>
                </a:lnTo>
                <a:lnTo>
                  <a:pt x="5590800" y="3762143"/>
                </a:lnTo>
                <a:lnTo>
                  <a:pt x="0" y="3762143"/>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nl-NL"/>
          </a:p>
        </p:txBody>
      </p:sp>
      <p:sp>
        <p:nvSpPr>
          <p:cNvPr id="6" name="Tekstvak 5">
            <a:extLst>
              <a:ext uri="{FF2B5EF4-FFF2-40B4-BE49-F238E27FC236}">
                <a16:creationId xmlns:a16="http://schemas.microsoft.com/office/drawing/2014/main" id="{E756A11A-055E-C7AC-297A-CDE2845EA929}"/>
              </a:ext>
            </a:extLst>
          </p:cNvPr>
          <p:cNvSpPr txBox="1"/>
          <p:nvPr/>
        </p:nvSpPr>
        <p:spPr>
          <a:xfrm>
            <a:off x="0" y="-17780"/>
            <a:ext cx="14469512" cy="1609993"/>
          </a:xfrm>
          <a:prstGeom prst="rect">
            <a:avLst/>
          </a:prstGeom>
          <a:noFill/>
        </p:spPr>
        <p:txBody>
          <a:bodyPr wrap="square">
            <a:spAutoFit/>
          </a:bodyPr>
          <a:lstStyle/>
          <a:p>
            <a:pPr algn="ctr">
              <a:lnSpc>
                <a:spcPts val="13999"/>
              </a:lnSpc>
              <a:spcBef>
                <a:spcPct val="0"/>
              </a:spcBef>
            </a:pPr>
            <a:r>
              <a:rPr lang="nl-NL" sz="4800" b="1">
                <a:solidFill>
                  <a:srgbClr val="C00000"/>
                </a:solidFill>
                <a:latin typeface="Trade Gothic"/>
                <a:ea typeface="Trade Gothic"/>
                <a:cs typeface="Trade Gothic"/>
                <a:sym typeface="Trade Gothic"/>
              </a:rPr>
              <a:t>WELKE LOGO’S HERKEN JE?</a:t>
            </a:r>
          </a:p>
        </p:txBody>
      </p:sp>
      <p:pic>
        <p:nvPicPr>
          <p:cNvPr id="10" name="Afbeelding 9">
            <a:extLst>
              <a:ext uri="{FF2B5EF4-FFF2-40B4-BE49-F238E27FC236}">
                <a16:creationId xmlns:a16="http://schemas.microsoft.com/office/drawing/2014/main" id="{359235E2-A7A2-88C2-77F4-2FB6AB6A941A}"/>
              </a:ext>
            </a:extLst>
          </p:cNvPr>
          <p:cNvPicPr>
            <a:picLocks noChangeAspect="1"/>
          </p:cNvPicPr>
          <p:nvPr/>
        </p:nvPicPr>
        <p:blipFill>
          <a:blip r:embed="rId6"/>
          <a:stretch>
            <a:fillRect/>
          </a:stretch>
        </p:blipFill>
        <p:spPr>
          <a:xfrm>
            <a:off x="4478146" y="2593920"/>
            <a:ext cx="13476617" cy="9950584"/>
          </a:xfrm>
          <a:prstGeom prst="rect">
            <a:avLst/>
          </a:prstGeom>
        </p:spPr>
      </p:pic>
      <p:pic>
        <p:nvPicPr>
          <p:cNvPr id="26" name="Tijdelijke aanduiding voor inhoud 5">
            <a:extLst>
              <a:ext uri="{FF2B5EF4-FFF2-40B4-BE49-F238E27FC236}">
                <a16:creationId xmlns:a16="http://schemas.microsoft.com/office/drawing/2014/main" id="{EA944FF7-AD60-4F5C-EAD2-CB7DC7C6B5F9}"/>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392751" y="2106906"/>
            <a:ext cx="11246263" cy="12133327"/>
          </a:xfrm>
          <a:prstGeom prst="rect">
            <a:avLst/>
          </a:prstGeom>
        </p:spPr>
      </p:pic>
    </p:spTree>
    <p:extLst>
      <p:ext uri="{BB962C8B-B14F-4D97-AF65-F5344CB8AC3E}">
        <p14:creationId xmlns:p14="http://schemas.microsoft.com/office/powerpoint/2010/main" val="3729932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080F1C-10DE-1A69-5057-5257BF13F5A0}"/>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19F11391-8017-BF66-5A9E-16BD4CE1EC25}"/>
              </a:ext>
            </a:extLst>
          </p:cNvPr>
          <p:cNvGrpSpPr/>
          <p:nvPr/>
        </p:nvGrpSpPr>
        <p:grpSpPr>
          <a:xfrm>
            <a:off x="24390" y="42174"/>
            <a:ext cx="21384000" cy="15119997"/>
            <a:chOff x="0" y="0"/>
            <a:chExt cx="7233600" cy="5114666"/>
          </a:xfrm>
        </p:grpSpPr>
        <p:sp>
          <p:nvSpPr>
            <p:cNvPr id="5" name="Freeform 5">
              <a:extLst>
                <a:ext uri="{FF2B5EF4-FFF2-40B4-BE49-F238E27FC236}">
                  <a16:creationId xmlns:a16="http://schemas.microsoft.com/office/drawing/2014/main" id="{CA01A6E7-D62A-9D0C-8141-197EE58131DF}"/>
                </a:ext>
              </a:extLst>
            </p:cNvPr>
            <p:cNvSpPr/>
            <p:nvPr/>
          </p:nvSpPr>
          <p:spPr>
            <a:xfrm>
              <a:off x="0" y="0"/>
              <a:ext cx="7233600" cy="5114666"/>
            </a:xfrm>
            <a:custGeom>
              <a:avLst/>
              <a:gdLst/>
              <a:ahLst/>
              <a:cxnLst/>
              <a:rect l="l" t="t" r="r" b="b"/>
              <a:pathLst>
                <a:path w="7233600" h="5114666">
                  <a:moveTo>
                    <a:pt x="0" y="0"/>
                  </a:moveTo>
                  <a:lnTo>
                    <a:pt x="7233600" y="0"/>
                  </a:lnTo>
                  <a:lnTo>
                    <a:pt x="7233600" y="5114666"/>
                  </a:lnTo>
                  <a:lnTo>
                    <a:pt x="0" y="5114666"/>
                  </a:lnTo>
                  <a:close/>
                </a:path>
              </a:pathLst>
            </a:custGeom>
            <a:solidFill>
              <a:srgbClr val="FF6600">
                <a:alpha val="19608"/>
              </a:srgbClr>
            </a:solidFill>
          </p:spPr>
          <p:txBody>
            <a:bodyPr/>
            <a:lstStyle/>
            <a:p>
              <a:endParaRPr lang="nl-NL"/>
            </a:p>
          </p:txBody>
        </p:sp>
      </p:grpSp>
      <p:pic>
        <p:nvPicPr>
          <p:cNvPr id="7" name="Graphic 6" descr="Presentatie met media met effen opvulling">
            <a:hlinkClick r:id="rId3"/>
            <a:extLst>
              <a:ext uri="{FF2B5EF4-FFF2-40B4-BE49-F238E27FC236}">
                <a16:creationId xmlns:a16="http://schemas.microsoft.com/office/drawing/2014/main" id="{5C90331E-6063-1856-65AA-66E3FF21378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60296" y="2607800"/>
            <a:ext cx="3996308" cy="3996308"/>
          </a:xfrm>
          <a:prstGeom prst="rect">
            <a:avLst/>
          </a:prstGeom>
        </p:spPr>
      </p:pic>
      <p:pic>
        <p:nvPicPr>
          <p:cNvPr id="14" name="Afbeelding 13">
            <a:extLst>
              <a:ext uri="{FF2B5EF4-FFF2-40B4-BE49-F238E27FC236}">
                <a16:creationId xmlns:a16="http://schemas.microsoft.com/office/drawing/2014/main" id="{D6B5C6FD-A56C-3E6F-2040-1B499DA25F5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96544" y="12544504"/>
            <a:ext cx="4047234" cy="2120750"/>
          </a:xfrm>
          <a:prstGeom prst="rect">
            <a:avLst/>
          </a:prstGeom>
        </p:spPr>
      </p:pic>
      <p:sp>
        <p:nvSpPr>
          <p:cNvPr id="2" name="Freeform 2">
            <a:extLst>
              <a:ext uri="{FF2B5EF4-FFF2-40B4-BE49-F238E27FC236}">
                <a16:creationId xmlns:a16="http://schemas.microsoft.com/office/drawing/2014/main" id="{F67D2BBA-FA9B-9C56-F7B5-E21CD7F29491}"/>
              </a:ext>
            </a:extLst>
          </p:cNvPr>
          <p:cNvSpPr/>
          <p:nvPr/>
        </p:nvSpPr>
        <p:spPr>
          <a:xfrm rot="-250854">
            <a:off x="17168881" y="-2834782"/>
            <a:ext cx="7573827" cy="11126050"/>
          </a:xfrm>
          <a:custGeom>
            <a:avLst/>
            <a:gdLst/>
            <a:ahLst/>
            <a:cxnLst/>
            <a:rect l="l" t="t" r="r" b="b"/>
            <a:pathLst>
              <a:path w="7573827" h="11126050">
                <a:moveTo>
                  <a:pt x="0" y="0"/>
                </a:moveTo>
                <a:lnTo>
                  <a:pt x="7573827" y="0"/>
                </a:lnTo>
                <a:lnTo>
                  <a:pt x="7573827" y="11126049"/>
                </a:lnTo>
                <a:lnTo>
                  <a:pt x="0" y="11126049"/>
                </a:lnTo>
                <a:lnTo>
                  <a:pt x="0" y="0"/>
                </a:lnTo>
                <a:close/>
              </a:path>
            </a:pathLst>
          </a:custGeom>
          <a:blipFill>
            <a:blip r:embed="rId7"/>
            <a:stretch>
              <a:fillRect/>
            </a:stretch>
          </a:blipFill>
        </p:spPr>
        <p:txBody>
          <a:bodyPr/>
          <a:lstStyle/>
          <a:p>
            <a:endParaRPr lang="nl-NL"/>
          </a:p>
        </p:txBody>
      </p:sp>
      <p:sp>
        <p:nvSpPr>
          <p:cNvPr id="3" name="Freeform 3">
            <a:extLst>
              <a:ext uri="{FF2B5EF4-FFF2-40B4-BE49-F238E27FC236}">
                <a16:creationId xmlns:a16="http://schemas.microsoft.com/office/drawing/2014/main" id="{129B3D62-EC47-8072-1963-49351F701676}"/>
              </a:ext>
            </a:extLst>
          </p:cNvPr>
          <p:cNvSpPr/>
          <p:nvPr/>
        </p:nvSpPr>
        <p:spPr>
          <a:xfrm>
            <a:off x="17343093" y="-1033900"/>
            <a:ext cx="5590799" cy="3762142"/>
          </a:xfrm>
          <a:custGeom>
            <a:avLst/>
            <a:gdLst/>
            <a:ahLst/>
            <a:cxnLst/>
            <a:rect l="l" t="t" r="r" b="b"/>
            <a:pathLst>
              <a:path w="5590799" h="3762142">
                <a:moveTo>
                  <a:pt x="0" y="0"/>
                </a:moveTo>
                <a:lnTo>
                  <a:pt x="5590800" y="0"/>
                </a:lnTo>
                <a:lnTo>
                  <a:pt x="5590800" y="3762143"/>
                </a:lnTo>
                <a:lnTo>
                  <a:pt x="0" y="3762143"/>
                </a:lnTo>
                <a:lnTo>
                  <a:pt x="0" y="0"/>
                </a:lnTo>
                <a:close/>
              </a:path>
            </a:pathLst>
          </a:custGeom>
          <a:blipFill>
            <a:blip r:embed="rId8" cstate="screen">
              <a:extLst>
                <a:ext uri="{28A0092B-C50C-407E-A947-70E740481C1C}">
                  <a14:useLocalDpi xmlns:a14="http://schemas.microsoft.com/office/drawing/2010/main"/>
                </a:ext>
              </a:extLst>
            </a:blip>
            <a:stretch>
              <a:fillRect/>
            </a:stretch>
          </a:blipFill>
        </p:spPr>
        <p:txBody>
          <a:bodyPr/>
          <a:lstStyle/>
          <a:p>
            <a:endParaRPr lang="nl-NL"/>
          </a:p>
        </p:txBody>
      </p:sp>
      <p:sp>
        <p:nvSpPr>
          <p:cNvPr id="6" name="Tekstvak 5">
            <a:extLst>
              <a:ext uri="{FF2B5EF4-FFF2-40B4-BE49-F238E27FC236}">
                <a16:creationId xmlns:a16="http://schemas.microsoft.com/office/drawing/2014/main" id="{E8FCCDCA-5051-E256-14EB-D7075DE2449D}"/>
              </a:ext>
            </a:extLst>
          </p:cNvPr>
          <p:cNvSpPr txBox="1"/>
          <p:nvPr/>
        </p:nvSpPr>
        <p:spPr>
          <a:xfrm>
            <a:off x="0" y="-17780"/>
            <a:ext cx="14469512" cy="1609993"/>
          </a:xfrm>
          <a:prstGeom prst="rect">
            <a:avLst/>
          </a:prstGeom>
          <a:noFill/>
        </p:spPr>
        <p:txBody>
          <a:bodyPr wrap="square">
            <a:spAutoFit/>
          </a:bodyPr>
          <a:lstStyle/>
          <a:p>
            <a:pPr algn="ctr">
              <a:lnSpc>
                <a:spcPts val="13999"/>
              </a:lnSpc>
              <a:spcBef>
                <a:spcPct val="0"/>
              </a:spcBef>
            </a:pPr>
            <a:r>
              <a:rPr lang="nl-NL" sz="4800" b="1">
                <a:solidFill>
                  <a:srgbClr val="C00000"/>
                </a:solidFill>
                <a:latin typeface="Trade Gothic"/>
                <a:ea typeface="Trade Gothic"/>
                <a:cs typeface="Trade Gothic"/>
                <a:sym typeface="Trade Gothic"/>
              </a:rPr>
              <a:t>BLIJVEN GAAN!</a:t>
            </a:r>
          </a:p>
        </p:txBody>
      </p:sp>
      <p:pic>
        <p:nvPicPr>
          <p:cNvPr id="12" name="Picture 2">
            <a:extLst>
              <a:ext uri="{FF2B5EF4-FFF2-40B4-BE49-F238E27FC236}">
                <a16:creationId xmlns:a16="http://schemas.microsoft.com/office/drawing/2014/main" id="{7B99992B-5354-230D-0047-7BD1D101FFC9}"/>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504637" y="2192044"/>
            <a:ext cx="8364825" cy="11832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0745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080F1C-10DE-1A69-5057-5257BF13F5A0}"/>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19F11391-8017-BF66-5A9E-16BD4CE1EC25}"/>
              </a:ext>
            </a:extLst>
          </p:cNvPr>
          <p:cNvGrpSpPr/>
          <p:nvPr/>
        </p:nvGrpSpPr>
        <p:grpSpPr>
          <a:xfrm>
            <a:off x="24390" y="42174"/>
            <a:ext cx="21384000" cy="15119997"/>
            <a:chOff x="0" y="0"/>
            <a:chExt cx="7233600" cy="5114666"/>
          </a:xfrm>
        </p:grpSpPr>
        <p:sp>
          <p:nvSpPr>
            <p:cNvPr id="5" name="Freeform 5">
              <a:extLst>
                <a:ext uri="{FF2B5EF4-FFF2-40B4-BE49-F238E27FC236}">
                  <a16:creationId xmlns:a16="http://schemas.microsoft.com/office/drawing/2014/main" id="{CA01A6E7-D62A-9D0C-8141-197EE58131DF}"/>
                </a:ext>
              </a:extLst>
            </p:cNvPr>
            <p:cNvSpPr/>
            <p:nvPr/>
          </p:nvSpPr>
          <p:spPr>
            <a:xfrm>
              <a:off x="0" y="0"/>
              <a:ext cx="7233600" cy="5114666"/>
            </a:xfrm>
            <a:custGeom>
              <a:avLst/>
              <a:gdLst/>
              <a:ahLst/>
              <a:cxnLst/>
              <a:rect l="l" t="t" r="r" b="b"/>
              <a:pathLst>
                <a:path w="7233600" h="5114666">
                  <a:moveTo>
                    <a:pt x="0" y="0"/>
                  </a:moveTo>
                  <a:lnTo>
                    <a:pt x="7233600" y="0"/>
                  </a:lnTo>
                  <a:lnTo>
                    <a:pt x="7233600" y="5114666"/>
                  </a:lnTo>
                  <a:lnTo>
                    <a:pt x="0" y="5114666"/>
                  </a:lnTo>
                  <a:close/>
                </a:path>
              </a:pathLst>
            </a:custGeom>
            <a:solidFill>
              <a:srgbClr val="FF6600">
                <a:alpha val="19608"/>
              </a:srgbClr>
            </a:solidFill>
          </p:spPr>
          <p:txBody>
            <a:bodyPr/>
            <a:lstStyle/>
            <a:p>
              <a:endParaRPr lang="nl-NL"/>
            </a:p>
          </p:txBody>
        </p:sp>
      </p:grpSp>
      <p:pic>
        <p:nvPicPr>
          <p:cNvPr id="14" name="Afbeelding 13">
            <a:extLst>
              <a:ext uri="{FF2B5EF4-FFF2-40B4-BE49-F238E27FC236}">
                <a16:creationId xmlns:a16="http://schemas.microsoft.com/office/drawing/2014/main" id="{D6B5C6FD-A56C-3E6F-2040-1B499DA25F5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6544" y="12544504"/>
            <a:ext cx="4047234" cy="2120750"/>
          </a:xfrm>
          <a:prstGeom prst="rect">
            <a:avLst/>
          </a:prstGeom>
        </p:spPr>
      </p:pic>
      <p:sp>
        <p:nvSpPr>
          <p:cNvPr id="2" name="Freeform 2">
            <a:extLst>
              <a:ext uri="{FF2B5EF4-FFF2-40B4-BE49-F238E27FC236}">
                <a16:creationId xmlns:a16="http://schemas.microsoft.com/office/drawing/2014/main" id="{F67D2BBA-FA9B-9C56-F7B5-E21CD7F29491}"/>
              </a:ext>
            </a:extLst>
          </p:cNvPr>
          <p:cNvSpPr/>
          <p:nvPr/>
        </p:nvSpPr>
        <p:spPr>
          <a:xfrm rot="-250854">
            <a:off x="17168881" y="-2834782"/>
            <a:ext cx="7573827" cy="11126050"/>
          </a:xfrm>
          <a:custGeom>
            <a:avLst/>
            <a:gdLst/>
            <a:ahLst/>
            <a:cxnLst/>
            <a:rect l="l" t="t" r="r" b="b"/>
            <a:pathLst>
              <a:path w="7573827" h="11126050">
                <a:moveTo>
                  <a:pt x="0" y="0"/>
                </a:moveTo>
                <a:lnTo>
                  <a:pt x="7573827" y="0"/>
                </a:lnTo>
                <a:lnTo>
                  <a:pt x="7573827" y="11126049"/>
                </a:lnTo>
                <a:lnTo>
                  <a:pt x="0" y="11126049"/>
                </a:lnTo>
                <a:lnTo>
                  <a:pt x="0" y="0"/>
                </a:lnTo>
                <a:close/>
              </a:path>
            </a:pathLst>
          </a:custGeom>
          <a:blipFill>
            <a:blip r:embed="rId4"/>
            <a:stretch>
              <a:fillRect/>
            </a:stretch>
          </a:blipFill>
        </p:spPr>
        <p:txBody>
          <a:bodyPr/>
          <a:lstStyle/>
          <a:p>
            <a:endParaRPr lang="nl-NL"/>
          </a:p>
        </p:txBody>
      </p:sp>
      <p:sp>
        <p:nvSpPr>
          <p:cNvPr id="3" name="Freeform 3">
            <a:extLst>
              <a:ext uri="{FF2B5EF4-FFF2-40B4-BE49-F238E27FC236}">
                <a16:creationId xmlns:a16="http://schemas.microsoft.com/office/drawing/2014/main" id="{129B3D62-EC47-8072-1963-49351F701676}"/>
              </a:ext>
            </a:extLst>
          </p:cNvPr>
          <p:cNvSpPr/>
          <p:nvPr/>
        </p:nvSpPr>
        <p:spPr>
          <a:xfrm>
            <a:off x="17343093" y="-1033900"/>
            <a:ext cx="5590799" cy="3762142"/>
          </a:xfrm>
          <a:custGeom>
            <a:avLst/>
            <a:gdLst/>
            <a:ahLst/>
            <a:cxnLst/>
            <a:rect l="l" t="t" r="r" b="b"/>
            <a:pathLst>
              <a:path w="5590799" h="3762142">
                <a:moveTo>
                  <a:pt x="0" y="0"/>
                </a:moveTo>
                <a:lnTo>
                  <a:pt x="5590800" y="0"/>
                </a:lnTo>
                <a:lnTo>
                  <a:pt x="5590800" y="3762143"/>
                </a:lnTo>
                <a:lnTo>
                  <a:pt x="0" y="3762143"/>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nl-NL"/>
          </a:p>
        </p:txBody>
      </p:sp>
      <p:sp>
        <p:nvSpPr>
          <p:cNvPr id="6" name="Tekstvak 5">
            <a:extLst>
              <a:ext uri="{FF2B5EF4-FFF2-40B4-BE49-F238E27FC236}">
                <a16:creationId xmlns:a16="http://schemas.microsoft.com/office/drawing/2014/main" id="{E8FCCDCA-5051-E256-14EB-D7075DE2449D}"/>
              </a:ext>
            </a:extLst>
          </p:cNvPr>
          <p:cNvSpPr txBox="1"/>
          <p:nvPr/>
        </p:nvSpPr>
        <p:spPr>
          <a:xfrm>
            <a:off x="0" y="-17780"/>
            <a:ext cx="14469512" cy="1609993"/>
          </a:xfrm>
          <a:prstGeom prst="rect">
            <a:avLst/>
          </a:prstGeom>
          <a:noFill/>
        </p:spPr>
        <p:txBody>
          <a:bodyPr wrap="square">
            <a:spAutoFit/>
          </a:bodyPr>
          <a:lstStyle/>
          <a:p>
            <a:pPr algn="ctr">
              <a:lnSpc>
                <a:spcPts val="13999"/>
              </a:lnSpc>
              <a:spcBef>
                <a:spcPct val="0"/>
              </a:spcBef>
            </a:pPr>
            <a:r>
              <a:rPr lang="nl-NL" sz="4800" b="1">
                <a:solidFill>
                  <a:srgbClr val="C00000"/>
                </a:solidFill>
                <a:latin typeface="Trade Gothic"/>
                <a:ea typeface="Trade Gothic"/>
                <a:cs typeface="Trade Gothic"/>
                <a:sym typeface="Trade Gothic"/>
              </a:rPr>
              <a:t>JA OF NEE?</a:t>
            </a:r>
          </a:p>
        </p:txBody>
      </p:sp>
      <p:pic>
        <p:nvPicPr>
          <p:cNvPr id="8" name="Afbeelding 7">
            <a:extLst>
              <a:ext uri="{FF2B5EF4-FFF2-40B4-BE49-F238E27FC236}">
                <a16:creationId xmlns:a16="http://schemas.microsoft.com/office/drawing/2014/main" id="{B3E8D101-C026-A652-83B0-67F990A3C23F}"/>
              </a:ext>
            </a:extLst>
          </p:cNvPr>
          <p:cNvPicPr>
            <a:picLocks noChangeAspect="1"/>
          </p:cNvPicPr>
          <p:nvPr/>
        </p:nvPicPr>
        <p:blipFill>
          <a:blip r:embed="rId6"/>
          <a:stretch>
            <a:fillRect/>
          </a:stretch>
        </p:blipFill>
        <p:spPr>
          <a:xfrm>
            <a:off x="595893" y="3917504"/>
            <a:ext cx="4937511" cy="4459687"/>
          </a:xfrm>
          <a:prstGeom prst="rect">
            <a:avLst/>
          </a:prstGeom>
        </p:spPr>
      </p:pic>
      <p:pic>
        <p:nvPicPr>
          <p:cNvPr id="10" name="Afbeelding 9">
            <a:extLst>
              <a:ext uri="{FF2B5EF4-FFF2-40B4-BE49-F238E27FC236}">
                <a16:creationId xmlns:a16="http://schemas.microsoft.com/office/drawing/2014/main" id="{639ABD19-3C46-B7A3-9D30-EA5E63116DB4}"/>
              </a:ext>
            </a:extLst>
          </p:cNvPr>
          <p:cNvPicPr>
            <a:picLocks noChangeAspect="1"/>
          </p:cNvPicPr>
          <p:nvPr/>
        </p:nvPicPr>
        <p:blipFill>
          <a:blip r:embed="rId7"/>
          <a:stretch>
            <a:fillRect/>
          </a:stretch>
        </p:blipFill>
        <p:spPr>
          <a:xfrm>
            <a:off x="7231929" y="7602172"/>
            <a:ext cx="5528310" cy="5036384"/>
          </a:xfrm>
          <a:prstGeom prst="rect">
            <a:avLst/>
          </a:prstGeom>
        </p:spPr>
      </p:pic>
      <p:pic>
        <p:nvPicPr>
          <p:cNvPr id="12" name="Afbeelding 11">
            <a:extLst>
              <a:ext uri="{FF2B5EF4-FFF2-40B4-BE49-F238E27FC236}">
                <a16:creationId xmlns:a16="http://schemas.microsoft.com/office/drawing/2014/main" id="{DCCE606D-F9C7-5610-A77A-A0C57A55B846}"/>
              </a:ext>
            </a:extLst>
          </p:cNvPr>
          <p:cNvPicPr>
            <a:picLocks noChangeAspect="1"/>
          </p:cNvPicPr>
          <p:nvPr/>
        </p:nvPicPr>
        <p:blipFill>
          <a:blip r:embed="rId8"/>
          <a:stretch>
            <a:fillRect/>
          </a:stretch>
        </p:blipFill>
        <p:spPr>
          <a:xfrm>
            <a:off x="14161859" y="4233017"/>
            <a:ext cx="5223046" cy="3828659"/>
          </a:xfrm>
          <a:prstGeom prst="rect">
            <a:avLst/>
          </a:prstGeom>
        </p:spPr>
      </p:pic>
      <p:pic>
        <p:nvPicPr>
          <p:cNvPr id="20" name="Afbeelding 19">
            <a:extLst>
              <a:ext uri="{FF2B5EF4-FFF2-40B4-BE49-F238E27FC236}">
                <a16:creationId xmlns:a16="http://schemas.microsoft.com/office/drawing/2014/main" id="{2D3A617B-19F2-F8ED-F81E-640F1023628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043666" y="2369906"/>
            <a:ext cx="12014572" cy="12014572"/>
          </a:xfrm>
          <a:prstGeom prst="rect">
            <a:avLst/>
          </a:prstGeom>
        </p:spPr>
      </p:pic>
    </p:spTree>
    <p:extLst>
      <p:ext uri="{BB962C8B-B14F-4D97-AF65-F5344CB8AC3E}">
        <p14:creationId xmlns:p14="http://schemas.microsoft.com/office/powerpoint/2010/main" val="1086801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84487-7BE7-BDA0-844A-8CB4D89CE20A}"/>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4D544765-EC10-FB96-61F5-341911A8ECB7}"/>
              </a:ext>
            </a:extLst>
          </p:cNvPr>
          <p:cNvGrpSpPr/>
          <p:nvPr/>
        </p:nvGrpSpPr>
        <p:grpSpPr>
          <a:xfrm>
            <a:off x="24390" y="42174"/>
            <a:ext cx="21384000" cy="15119997"/>
            <a:chOff x="0" y="0"/>
            <a:chExt cx="7233600" cy="5114666"/>
          </a:xfrm>
        </p:grpSpPr>
        <p:sp>
          <p:nvSpPr>
            <p:cNvPr id="5" name="Freeform 5">
              <a:extLst>
                <a:ext uri="{FF2B5EF4-FFF2-40B4-BE49-F238E27FC236}">
                  <a16:creationId xmlns:a16="http://schemas.microsoft.com/office/drawing/2014/main" id="{A9CBE07A-10EC-9ADF-2689-3A1324354B9C}"/>
                </a:ext>
              </a:extLst>
            </p:cNvPr>
            <p:cNvSpPr/>
            <p:nvPr/>
          </p:nvSpPr>
          <p:spPr>
            <a:xfrm>
              <a:off x="0" y="0"/>
              <a:ext cx="7233600" cy="5114666"/>
            </a:xfrm>
            <a:custGeom>
              <a:avLst/>
              <a:gdLst/>
              <a:ahLst/>
              <a:cxnLst/>
              <a:rect l="l" t="t" r="r" b="b"/>
              <a:pathLst>
                <a:path w="7233600" h="5114666">
                  <a:moveTo>
                    <a:pt x="0" y="0"/>
                  </a:moveTo>
                  <a:lnTo>
                    <a:pt x="7233600" y="0"/>
                  </a:lnTo>
                  <a:lnTo>
                    <a:pt x="7233600" y="5114666"/>
                  </a:lnTo>
                  <a:lnTo>
                    <a:pt x="0" y="5114666"/>
                  </a:lnTo>
                  <a:close/>
                </a:path>
              </a:pathLst>
            </a:custGeom>
            <a:solidFill>
              <a:srgbClr val="FF6600">
                <a:alpha val="19608"/>
              </a:srgbClr>
            </a:solidFill>
          </p:spPr>
          <p:txBody>
            <a:bodyPr/>
            <a:lstStyle/>
            <a:p>
              <a:endParaRPr lang="nl-NL"/>
            </a:p>
          </p:txBody>
        </p:sp>
      </p:grpSp>
      <p:pic>
        <p:nvPicPr>
          <p:cNvPr id="14" name="Afbeelding 13">
            <a:extLst>
              <a:ext uri="{FF2B5EF4-FFF2-40B4-BE49-F238E27FC236}">
                <a16:creationId xmlns:a16="http://schemas.microsoft.com/office/drawing/2014/main" id="{4436502E-5B34-6BFB-0B40-C1DAF98295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6544" y="12544504"/>
            <a:ext cx="4047234" cy="2120750"/>
          </a:xfrm>
          <a:prstGeom prst="rect">
            <a:avLst/>
          </a:prstGeom>
        </p:spPr>
      </p:pic>
      <p:sp>
        <p:nvSpPr>
          <p:cNvPr id="2" name="Freeform 2">
            <a:extLst>
              <a:ext uri="{FF2B5EF4-FFF2-40B4-BE49-F238E27FC236}">
                <a16:creationId xmlns:a16="http://schemas.microsoft.com/office/drawing/2014/main" id="{EA2BDC6F-7C75-5346-6CD0-189EE6300AFC}"/>
              </a:ext>
            </a:extLst>
          </p:cNvPr>
          <p:cNvSpPr/>
          <p:nvPr/>
        </p:nvSpPr>
        <p:spPr>
          <a:xfrm rot="-250854">
            <a:off x="17168881" y="-2834782"/>
            <a:ext cx="7573827" cy="11126050"/>
          </a:xfrm>
          <a:custGeom>
            <a:avLst/>
            <a:gdLst/>
            <a:ahLst/>
            <a:cxnLst/>
            <a:rect l="l" t="t" r="r" b="b"/>
            <a:pathLst>
              <a:path w="7573827" h="11126050">
                <a:moveTo>
                  <a:pt x="0" y="0"/>
                </a:moveTo>
                <a:lnTo>
                  <a:pt x="7573827" y="0"/>
                </a:lnTo>
                <a:lnTo>
                  <a:pt x="7573827" y="11126049"/>
                </a:lnTo>
                <a:lnTo>
                  <a:pt x="0" y="11126049"/>
                </a:lnTo>
                <a:lnTo>
                  <a:pt x="0" y="0"/>
                </a:lnTo>
                <a:close/>
              </a:path>
            </a:pathLst>
          </a:custGeom>
          <a:blipFill>
            <a:blip r:embed="rId4"/>
            <a:stretch>
              <a:fillRect/>
            </a:stretch>
          </a:blipFill>
        </p:spPr>
        <p:txBody>
          <a:bodyPr/>
          <a:lstStyle/>
          <a:p>
            <a:endParaRPr lang="nl-NL"/>
          </a:p>
        </p:txBody>
      </p:sp>
      <p:sp>
        <p:nvSpPr>
          <p:cNvPr id="3" name="Freeform 3">
            <a:extLst>
              <a:ext uri="{FF2B5EF4-FFF2-40B4-BE49-F238E27FC236}">
                <a16:creationId xmlns:a16="http://schemas.microsoft.com/office/drawing/2014/main" id="{6DB6E47E-4EE0-A04A-4F4B-FD8EC0D6078E}"/>
              </a:ext>
            </a:extLst>
          </p:cNvPr>
          <p:cNvSpPr/>
          <p:nvPr/>
        </p:nvSpPr>
        <p:spPr>
          <a:xfrm>
            <a:off x="17343093" y="-1033900"/>
            <a:ext cx="5590799" cy="3762142"/>
          </a:xfrm>
          <a:custGeom>
            <a:avLst/>
            <a:gdLst/>
            <a:ahLst/>
            <a:cxnLst/>
            <a:rect l="l" t="t" r="r" b="b"/>
            <a:pathLst>
              <a:path w="5590799" h="3762142">
                <a:moveTo>
                  <a:pt x="0" y="0"/>
                </a:moveTo>
                <a:lnTo>
                  <a:pt x="5590800" y="0"/>
                </a:lnTo>
                <a:lnTo>
                  <a:pt x="5590800" y="3762143"/>
                </a:lnTo>
                <a:lnTo>
                  <a:pt x="0" y="3762143"/>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nl-NL"/>
          </a:p>
        </p:txBody>
      </p:sp>
      <p:sp>
        <p:nvSpPr>
          <p:cNvPr id="6" name="Tekstvak 5">
            <a:extLst>
              <a:ext uri="{FF2B5EF4-FFF2-40B4-BE49-F238E27FC236}">
                <a16:creationId xmlns:a16="http://schemas.microsoft.com/office/drawing/2014/main" id="{7092F6B1-789D-2ACC-7858-7A80C86D013F}"/>
              </a:ext>
            </a:extLst>
          </p:cNvPr>
          <p:cNvSpPr txBox="1"/>
          <p:nvPr/>
        </p:nvSpPr>
        <p:spPr>
          <a:xfrm>
            <a:off x="0" y="-17780"/>
            <a:ext cx="14469512" cy="1609993"/>
          </a:xfrm>
          <a:prstGeom prst="rect">
            <a:avLst/>
          </a:prstGeom>
          <a:noFill/>
        </p:spPr>
        <p:txBody>
          <a:bodyPr wrap="square">
            <a:spAutoFit/>
          </a:bodyPr>
          <a:lstStyle/>
          <a:p>
            <a:pPr algn="ctr">
              <a:lnSpc>
                <a:spcPts val="13999"/>
              </a:lnSpc>
              <a:spcBef>
                <a:spcPct val="0"/>
              </a:spcBef>
            </a:pPr>
            <a:r>
              <a:rPr lang="nl-NL" sz="4800" b="1">
                <a:solidFill>
                  <a:srgbClr val="C00000"/>
                </a:solidFill>
                <a:latin typeface="Trade Gothic"/>
                <a:ea typeface="Trade Gothic"/>
                <a:cs typeface="Trade Gothic"/>
                <a:sym typeface="Trade Gothic"/>
              </a:rPr>
              <a:t>WAT LOOPT FOUT IN DEZE KLAS?</a:t>
            </a:r>
          </a:p>
        </p:txBody>
      </p:sp>
      <p:pic>
        <p:nvPicPr>
          <p:cNvPr id="7" name="Tijdelijke aanduiding voor inhoud 1">
            <a:extLst>
              <a:ext uri="{FF2B5EF4-FFF2-40B4-BE49-F238E27FC236}">
                <a16:creationId xmlns:a16="http://schemas.microsoft.com/office/drawing/2014/main" id="{5DFAF5A3-5AAD-0E4F-9021-F644427C438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044673" y="2138870"/>
            <a:ext cx="15343433" cy="10926604"/>
          </a:xfrm>
          <a:prstGeom prst="rect">
            <a:avLst/>
          </a:prstGeom>
        </p:spPr>
      </p:pic>
      <p:pic>
        <p:nvPicPr>
          <p:cNvPr id="8" name="Picture 2">
            <a:extLst>
              <a:ext uri="{FF2B5EF4-FFF2-40B4-BE49-F238E27FC236}">
                <a16:creationId xmlns:a16="http://schemas.microsoft.com/office/drawing/2014/main" id="{5976CE97-B8EA-92F7-29F7-7D019AB83AFC}"/>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237851" y="2017892"/>
            <a:ext cx="9084958" cy="12850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1708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B6B02-0B57-F50D-044E-10DF547BD8E0}"/>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E0B3C375-DB6E-EC64-D064-A6F0FC09C9A1}"/>
              </a:ext>
            </a:extLst>
          </p:cNvPr>
          <p:cNvGrpSpPr/>
          <p:nvPr/>
        </p:nvGrpSpPr>
        <p:grpSpPr>
          <a:xfrm>
            <a:off x="24390" y="42174"/>
            <a:ext cx="21384000" cy="15119997"/>
            <a:chOff x="0" y="0"/>
            <a:chExt cx="7233600" cy="5114666"/>
          </a:xfrm>
        </p:grpSpPr>
        <p:sp>
          <p:nvSpPr>
            <p:cNvPr id="5" name="Freeform 5">
              <a:extLst>
                <a:ext uri="{FF2B5EF4-FFF2-40B4-BE49-F238E27FC236}">
                  <a16:creationId xmlns:a16="http://schemas.microsoft.com/office/drawing/2014/main" id="{2053DCCD-1CB8-240B-1C10-93CB07671A52}"/>
                </a:ext>
              </a:extLst>
            </p:cNvPr>
            <p:cNvSpPr/>
            <p:nvPr/>
          </p:nvSpPr>
          <p:spPr>
            <a:xfrm>
              <a:off x="0" y="0"/>
              <a:ext cx="7233600" cy="5114666"/>
            </a:xfrm>
            <a:custGeom>
              <a:avLst/>
              <a:gdLst/>
              <a:ahLst/>
              <a:cxnLst/>
              <a:rect l="l" t="t" r="r" b="b"/>
              <a:pathLst>
                <a:path w="7233600" h="5114666">
                  <a:moveTo>
                    <a:pt x="0" y="0"/>
                  </a:moveTo>
                  <a:lnTo>
                    <a:pt x="7233600" y="0"/>
                  </a:lnTo>
                  <a:lnTo>
                    <a:pt x="7233600" y="5114666"/>
                  </a:lnTo>
                  <a:lnTo>
                    <a:pt x="0" y="5114666"/>
                  </a:lnTo>
                  <a:close/>
                </a:path>
              </a:pathLst>
            </a:custGeom>
            <a:solidFill>
              <a:srgbClr val="FF6600">
                <a:alpha val="19608"/>
              </a:srgbClr>
            </a:solidFill>
          </p:spPr>
          <p:txBody>
            <a:bodyPr/>
            <a:lstStyle/>
            <a:p>
              <a:endParaRPr lang="nl-NL"/>
            </a:p>
          </p:txBody>
        </p:sp>
      </p:grpSp>
      <p:pic>
        <p:nvPicPr>
          <p:cNvPr id="14" name="Afbeelding 13">
            <a:extLst>
              <a:ext uri="{FF2B5EF4-FFF2-40B4-BE49-F238E27FC236}">
                <a16:creationId xmlns:a16="http://schemas.microsoft.com/office/drawing/2014/main" id="{A97B9BBF-E25B-D1A6-18F9-3459F22425A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6544" y="12544504"/>
            <a:ext cx="4047234" cy="2120750"/>
          </a:xfrm>
          <a:prstGeom prst="rect">
            <a:avLst/>
          </a:prstGeom>
        </p:spPr>
      </p:pic>
      <p:sp>
        <p:nvSpPr>
          <p:cNvPr id="2" name="Freeform 2">
            <a:extLst>
              <a:ext uri="{FF2B5EF4-FFF2-40B4-BE49-F238E27FC236}">
                <a16:creationId xmlns:a16="http://schemas.microsoft.com/office/drawing/2014/main" id="{3DAF59CC-F468-87FD-73A4-49A968B52DA9}"/>
              </a:ext>
            </a:extLst>
          </p:cNvPr>
          <p:cNvSpPr/>
          <p:nvPr/>
        </p:nvSpPr>
        <p:spPr>
          <a:xfrm rot="-250854">
            <a:off x="17168881" y="-2834782"/>
            <a:ext cx="7573827" cy="11126050"/>
          </a:xfrm>
          <a:custGeom>
            <a:avLst/>
            <a:gdLst/>
            <a:ahLst/>
            <a:cxnLst/>
            <a:rect l="l" t="t" r="r" b="b"/>
            <a:pathLst>
              <a:path w="7573827" h="11126050">
                <a:moveTo>
                  <a:pt x="0" y="0"/>
                </a:moveTo>
                <a:lnTo>
                  <a:pt x="7573827" y="0"/>
                </a:lnTo>
                <a:lnTo>
                  <a:pt x="7573827" y="11126049"/>
                </a:lnTo>
                <a:lnTo>
                  <a:pt x="0" y="11126049"/>
                </a:lnTo>
                <a:lnTo>
                  <a:pt x="0" y="0"/>
                </a:lnTo>
                <a:close/>
              </a:path>
            </a:pathLst>
          </a:custGeom>
          <a:blipFill>
            <a:blip r:embed="rId4"/>
            <a:stretch>
              <a:fillRect/>
            </a:stretch>
          </a:blipFill>
        </p:spPr>
        <p:txBody>
          <a:bodyPr/>
          <a:lstStyle/>
          <a:p>
            <a:endParaRPr lang="nl-NL"/>
          </a:p>
        </p:txBody>
      </p:sp>
      <p:sp>
        <p:nvSpPr>
          <p:cNvPr id="3" name="Freeform 3">
            <a:extLst>
              <a:ext uri="{FF2B5EF4-FFF2-40B4-BE49-F238E27FC236}">
                <a16:creationId xmlns:a16="http://schemas.microsoft.com/office/drawing/2014/main" id="{3AEDD398-D575-BEAF-DA60-5F115E4CB3F2}"/>
              </a:ext>
            </a:extLst>
          </p:cNvPr>
          <p:cNvSpPr/>
          <p:nvPr/>
        </p:nvSpPr>
        <p:spPr>
          <a:xfrm>
            <a:off x="17343093" y="-1033900"/>
            <a:ext cx="5590799" cy="3762142"/>
          </a:xfrm>
          <a:custGeom>
            <a:avLst/>
            <a:gdLst/>
            <a:ahLst/>
            <a:cxnLst/>
            <a:rect l="l" t="t" r="r" b="b"/>
            <a:pathLst>
              <a:path w="5590799" h="3762142">
                <a:moveTo>
                  <a:pt x="0" y="0"/>
                </a:moveTo>
                <a:lnTo>
                  <a:pt x="5590800" y="0"/>
                </a:lnTo>
                <a:lnTo>
                  <a:pt x="5590800" y="3762143"/>
                </a:lnTo>
                <a:lnTo>
                  <a:pt x="0" y="3762143"/>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nl-NL"/>
          </a:p>
        </p:txBody>
      </p:sp>
      <p:sp>
        <p:nvSpPr>
          <p:cNvPr id="6" name="Tekstvak 5">
            <a:extLst>
              <a:ext uri="{FF2B5EF4-FFF2-40B4-BE49-F238E27FC236}">
                <a16:creationId xmlns:a16="http://schemas.microsoft.com/office/drawing/2014/main" id="{DE538E9B-5227-FD85-1E52-B0180F2660E5}"/>
              </a:ext>
            </a:extLst>
          </p:cNvPr>
          <p:cNvSpPr txBox="1"/>
          <p:nvPr/>
        </p:nvSpPr>
        <p:spPr>
          <a:xfrm>
            <a:off x="0" y="-17780"/>
            <a:ext cx="14469512" cy="1609993"/>
          </a:xfrm>
          <a:prstGeom prst="rect">
            <a:avLst/>
          </a:prstGeom>
          <a:noFill/>
        </p:spPr>
        <p:txBody>
          <a:bodyPr wrap="square">
            <a:spAutoFit/>
          </a:bodyPr>
          <a:lstStyle/>
          <a:p>
            <a:pPr algn="ctr">
              <a:lnSpc>
                <a:spcPts val="13999"/>
              </a:lnSpc>
              <a:spcBef>
                <a:spcPct val="0"/>
              </a:spcBef>
            </a:pPr>
            <a:r>
              <a:rPr lang="nl-NL" sz="4800" b="1">
                <a:solidFill>
                  <a:srgbClr val="C00000"/>
                </a:solidFill>
                <a:latin typeface="Trade Gothic"/>
                <a:ea typeface="Trade Gothic"/>
                <a:cs typeface="Trade Gothic"/>
                <a:sym typeface="Trade Gothic"/>
              </a:rPr>
              <a:t>CIRKELEN MAAR!</a:t>
            </a:r>
          </a:p>
        </p:txBody>
      </p:sp>
      <p:sp>
        <p:nvSpPr>
          <p:cNvPr id="10" name="Tekstvak 9">
            <a:extLst>
              <a:ext uri="{FF2B5EF4-FFF2-40B4-BE49-F238E27FC236}">
                <a16:creationId xmlns:a16="http://schemas.microsoft.com/office/drawing/2014/main" id="{DBBFBE39-9907-435B-D59A-B1E94B56F85F}"/>
              </a:ext>
            </a:extLst>
          </p:cNvPr>
          <p:cNvSpPr txBox="1"/>
          <p:nvPr/>
        </p:nvSpPr>
        <p:spPr>
          <a:xfrm>
            <a:off x="610059" y="2391219"/>
            <a:ext cx="15577655" cy="6186309"/>
          </a:xfrm>
          <a:prstGeom prst="rect">
            <a:avLst/>
          </a:prstGeom>
          <a:noFill/>
        </p:spPr>
        <p:txBody>
          <a:bodyPr wrap="square">
            <a:spAutoFit/>
          </a:bodyPr>
          <a:lstStyle/>
          <a:p>
            <a:pPr marL="0" indent="0">
              <a:buNone/>
            </a:pPr>
            <a:r>
              <a:rPr lang="nl-NL" sz="6600" b="1">
                <a:solidFill>
                  <a:schemeClr val="tx1"/>
                </a:solidFill>
                <a:latin typeface="Calibri" panose="020F0502020204030204" pitchFamily="34" charset="0"/>
                <a:cs typeface="Calibri" panose="020F0502020204030204" pitchFamily="34" charset="0"/>
              </a:rPr>
              <a:t>Opdracht: </a:t>
            </a:r>
          </a:p>
          <a:p>
            <a:pPr marL="0" indent="0">
              <a:buNone/>
            </a:pPr>
            <a:r>
              <a:rPr lang="nl-NL" sz="6600">
                <a:solidFill>
                  <a:schemeClr val="tx1"/>
                </a:solidFill>
                <a:latin typeface="Calibri" panose="020F0502020204030204" pitchFamily="34" charset="0"/>
                <a:cs typeface="Calibri" panose="020F0502020204030204" pitchFamily="34" charset="0"/>
              </a:rPr>
              <a:t>1) Ga in een cirkel staan, buik-aan-rug. </a:t>
            </a:r>
          </a:p>
          <a:p>
            <a:pPr marL="0" indent="0">
              <a:buNone/>
            </a:pPr>
            <a:r>
              <a:rPr lang="nl-NL" sz="6600">
                <a:solidFill>
                  <a:schemeClr val="tx1"/>
                </a:solidFill>
                <a:latin typeface="Calibri" panose="020F0502020204030204" pitchFamily="34" charset="0"/>
                <a:cs typeface="Calibri" panose="020F0502020204030204" pitchFamily="34" charset="0"/>
              </a:rPr>
              <a:t>2) Sta dicht bij elkaar.</a:t>
            </a:r>
          </a:p>
          <a:p>
            <a:pPr marL="0" indent="0">
              <a:buNone/>
            </a:pPr>
            <a:r>
              <a:rPr lang="nl-NL" sz="6600">
                <a:solidFill>
                  <a:schemeClr val="tx1"/>
                </a:solidFill>
                <a:latin typeface="Calibri" panose="020F0502020204030204" pitchFamily="34" charset="0"/>
                <a:cs typeface="Calibri" panose="020F0502020204030204" pitchFamily="34" charset="0"/>
              </a:rPr>
              <a:t>3) Zak samen door de knieën. </a:t>
            </a:r>
          </a:p>
          <a:p>
            <a:pPr marL="0" indent="0">
              <a:buNone/>
            </a:pPr>
            <a:endParaRPr lang="nl-NL" sz="6600">
              <a:solidFill>
                <a:schemeClr val="tx1"/>
              </a:solidFill>
              <a:latin typeface="Calibri" panose="020F0502020204030204" pitchFamily="34" charset="0"/>
              <a:cs typeface="Calibri" panose="020F0502020204030204" pitchFamily="34" charset="0"/>
            </a:endParaRPr>
          </a:p>
          <a:p>
            <a:pPr marL="0" indent="0">
              <a:buNone/>
            </a:pPr>
            <a:r>
              <a:rPr lang="nl-NL" sz="6600">
                <a:solidFill>
                  <a:schemeClr val="tx1"/>
                </a:solidFill>
                <a:latin typeface="Calibri" panose="020F0502020204030204" pitchFamily="34" charset="0"/>
                <a:cs typeface="Calibri" panose="020F0502020204030204" pitchFamily="34" charset="0"/>
              </a:rPr>
              <a:t>Kunnen jullie blijven staan?</a:t>
            </a:r>
          </a:p>
        </p:txBody>
      </p:sp>
      <p:sp>
        <p:nvSpPr>
          <p:cNvPr id="7" name="Freeform 5">
            <a:extLst>
              <a:ext uri="{FF2B5EF4-FFF2-40B4-BE49-F238E27FC236}">
                <a16:creationId xmlns:a16="http://schemas.microsoft.com/office/drawing/2014/main" id="{ED41107B-4064-5D9B-85AD-217A30091E83}"/>
              </a:ext>
            </a:extLst>
          </p:cNvPr>
          <p:cNvSpPr/>
          <p:nvPr/>
        </p:nvSpPr>
        <p:spPr>
          <a:xfrm>
            <a:off x="12294346" y="8552552"/>
            <a:ext cx="8661448" cy="6186309"/>
          </a:xfrm>
          <a:custGeom>
            <a:avLst/>
            <a:gdLst/>
            <a:ahLst/>
            <a:cxnLst/>
            <a:rect l="l" t="t" r="r" b="b"/>
            <a:pathLst>
              <a:path w="2221143" h="2212813">
                <a:moveTo>
                  <a:pt x="0" y="0"/>
                </a:moveTo>
                <a:lnTo>
                  <a:pt x="2221143" y="0"/>
                </a:lnTo>
                <a:lnTo>
                  <a:pt x="2221143" y="2212813"/>
                </a:lnTo>
                <a:lnTo>
                  <a:pt x="0" y="2212813"/>
                </a:lnTo>
                <a:lnTo>
                  <a:pt x="0" y="0"/>
                </a:lnTo>
                <a:close/>
              </a:path>
            </a:pathLst>
          </a:custGeom>
          <a:blipFill>
            <a:blip r:embed="rId6"/>
            <a:stretch>
              <a:fillRect/>
            </a:stretch>
          </a:blipFill>
        </p:spPr>
        <p:txBody>
          <a:bodyPr/>
          <a:lstStyle/>
          <a:p>
            <a:endParaRPr lang="nl-BE"/>
          </a:p>
        </p:txBody>
      </p:sp>
      <p:pic>
        <p:nvPicPr>
          <p:cNvPr id="12" name="Picture 2">
            <a:extLst>
              <a:ext uri="{FF2B5EF4-FFF2-40B4-BE49-F238E27FC236}">
                <a16:creationId xmlns:a16="http://schemas.microsoft.com/office/drawing/2014/main" id="{5F713D47-7D34-E0FE-CDC1-9DC3863B69EC}"/>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307680" y="2287633"/>
            <a:ext cx="8661448" cy="12179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777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2B594-1A7E-0687-1D9E-6354005989E0}"/>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2D45DFE5-59FB-4A75-4DE2-8AB52F744C68}"/>
              </a:ext>
            </a:extLst>
          </p:cNvPr>
          <p:cNvGrpSpPr/>
          <p:nvPr/>
        </p:nvGrpSpPr>
        <p:grpSpPr>
          <a:xfrm>
            <a:off x="-48528" y="-7000"/>
            <a:ext cx="21384000" cy="15119997"/>
            <a:chOff x="0" y="0"/>
            <a:chExt cx="7233600" cy="5114666"/>
          </a:xfrm>
        </p:grpSpPr>
        <p:sp>
          <p:nvSpPr>
            <p:cNvPr id="5" name="Freeform 5">
              <a:extLst>
                <a:ext uri="{FF2B5EF4-FFF2-40B4-BE49-F238E27FC236}">
                  <a16:creationId xmlns:a16="http://schemas.microsoft.com/office/drawing/2014/main" id="{2E03D00C-AE03-20D5-B52F-52E07581C71E}"/>
                </a:ext>
              </a:extLst>
            </p:cNvPr>
            <p:cNvSpPr/>
            <p:nvPr/>
          </p:nvSpPr>
          <p:spPr>
            <a:xfrm>
              <a:off x="0" y="0"/>
              <a:ext cx="7233600" cy="5114666"/>
            </a:xfrm>
            <a:custGeom>
              <a:avLst/>
              <a:gdLst/>
              <a:ahLst/>
              <a:cxnLst/>
              <a:rect l="l" t="t" r="r" b="b"/>
              <a:pathLst>
                <a:path w="7233600" h="5114666">
                  <a:moveTo>
                    <a:pt x="0" y="0"/>
                  </a:moveTo>
                  <a:lnTo>
                    <a:pt x="7233600" y="0"/>
                  </a:lnTo>
                  <a:lnTo>
                    <a:pt x="7233600" y="5114666"/>
                  </a:lnTo>
                  <a:lnTo>
                    <a:pt x="0" y="5114666"/>
                  </a:lnTo>
                  <a:close/>
                </a:path>
              </a:pathLst>
            </a:custGeom>
            <a:solidFill>
              <a:srgbClr val="FF6600">
                <a:alpha val="19608"/>
              </a:srgbClr>
            </a:solidFill>
          </p:spPr>
          <p:txBody>
            <a:bodyPr/>
            <a:lstStyle/>
            <a:p>
              <a:endParaRPr lang="nl-NL"/>
            </a:p>
          </p:txBody>
        </p:sp>
      </p:grpSp>
      <p:pic>
        <p:nvPicPr>
          <p:cNvPr id="14" name="Afbeelding 13">
            <a:extLst>
              <a:ext uri="{FF2B5EF4-FFF2-40B4-BE49-F238E27FC236}">
                <a16:creationId xmlns:a16="http://schemas.microsoft.com/office/drawing/2014/main" id="{31BAC6A4-AEEB-BAD3-39B3-4B05C2557E0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6544" y="12544504"/>
            <a:ext cx="4047234" cy="2120750"/>
          </a:xfrm>
          <a:prstGeom prst="rect">
            <a:avLst/>
          </a:prstGeom>
        </p:spPr>
      </p:pic>
      <p:sp>
        <p:nvSpPr>
          <p:cNvPr id="2" name="Freeform 2">
            <a:extLst>
              <a:ext uri="{FF2B5EF4-FFF2-40B4-BE49-F238E27FC236}">
                <a16:creationId xmlns:a16="http://schemas.microsoft.com/office/drawing/2014/main" id="{7BED674A-3939-F8E9-7F23-73720278C5A3}"/>
              </a:ext>
            </a:extLst>
          </p:cNvPr>
          <p:cNvSpPr/>
          <p:nvPr/>
        </p:nvSpPr>
        <p:spPr>
          <a:xfrm rot="-250854">
            <a:off x="17168881" y="-2834782"/>
            <a:ext cx="7573827" cy="11126050"/>
          </a:xfrm>
          <a:custGeom>
            <a:avLst/>
            <a:gdLst/>
            <a:ahLst/>
            <a:cxnLst/>
            <a:rect l="l" t="t" r="r" b="b"/>
            <a:pathLst>
              <a:path w="7573827" h="11126050">
                <a:moveTo>
                  <a:pt x="0" y="0"/>
                </a:moveTo>
                <a:lnTo>
                  <a:pt x="7573827" y="0"/>
                </a:lnTo>
                <a:lnTo>
                  <a:pt x="7573827" y="11126049"/>
                </a:lnTo>
                <a:lnTo>
                  <a:pt x="0" y="11126049"/>
                </a:lnTo>
                <a:lnTo>
                  <a:pt x="0" y="0"/>
                </a:lnTo>
                <a:close/>
              </a:path>
            </a:pathLst>
          </a:custGeom>
          <a:blipFill>
            <a:blip r:embed="rId4"/>
            <a:stretch>
              <a:fillRect/>
            </a:stretch>
          </a:blipFill>
        </p:spPr>
        <p:txBody>
          <a:bodyPr/>
          <a:lstStyle/>
          <a:p>
            <a:endParaRPr lang="nl-NL"/>
          </a:p>
        </p:txBody>
      </p:sp>
      <p:sp>
        <p:nvSpPr>
          <p:cNvPr id="3" name="Freeform 3">
            <a:extLst>
              <a:ext uri="{FF2B5EF4-FFF2-40B4-BE49-F238E27FC236}">
                <a16:creationId xmlns:a16="http://schemas.microsoft.com/office/drawing/2014/main" id="{50AC143A-9274-2DA6-3EC2-0F75EDB9D8F5}"/>
              </a:ext>
            </a:extLst>
          </p:cNvPr>
          <p:cNvSpPr/>
          <p:nvPr/>
        </p:nvSpPr>
        <p:spPr>
          <a:xfrm>
            <a:off x="17343093" y="-1033900"/>
            <a:ext cx="5590799" cy="3762142"/>
          </a:xfrm>
          <a:custGeom>
            <a:avLst/>
            <a:gdLst/>
            <a:ahLst/>
            <a:cxnLst/>
            <a:rect l="l" t="t" r="r" b="b"/>
            <a:pathLst>
              <a:path w="5590799" h="3762142">
                <a:moveTo>
                  <a:pt x="0" y="0"/>
                </a:moveTo>
                <a:lnTo>
                  <a:pt x="5590800" y="0"/>
                </a:lnTo>
                <a:lnTo>
                  <a:pt x="5590800" y="3762143"/>
                </a:lnTo>
                <a:lnTo>
                  <a:pt x="0" y="3762143"/>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nl-NL"/>
          </a:p>
        </p:txBody>
      </p:sp>
      <p:sp>
        <p:nvSpPr>
          <p:cNvPr id="6" name="Tekstvak 5">
            <a:extLst>
              <a:ext uri="{FF2B5EF4-FFF2-40B4-BE49-F238E27FC236}">
                <a16:creationId xmlns:a16="http://schemas.microsoft.com/office/drawing/2014/main" id="{CDFC7EE9-10FE-552D-9DAD-B9E81D9370AA}"/>
              </a:ext>
            </a:extLst>
          </p:cNvPr>
          <p:cNvSpPr txBox="1"/>
          <p:nvPr/>
        </p:nvSpPr>
        <p:spPr>
          <a:xfrm>
            <a:off x="-1424059" y="-47413"/>
            <a:ext cx="19678650" cy="1609993"/>
          </a:xfrm>
          <a:prstGeom prst="rect">
            <a:avLst/>
          </a:prstGeom>
          <a:noFill/>
        </p:spPr>
        <p:txBody>
          <a:bodyPr wrap="square">
            <a:spAutoFit/>
          </a:bodyPr>
          <a:lstStyle/>
          <a:p>
            <a:pPr algn="ctr">
              <a:lnSpc>
                <a:spcPts val="13999"/>
              </a:lnSpc>
              <a:spcBef>
                <a:spcPct val="0"/>
              </a:spcBef>
            </a:pPr>
            <a:r>
              <a:rPr lang="nl-NL" sz="4800" b="1">
                <a:solidFill>
                  <a:srgbClr val="C00000"/>
                </a:solidFill>
                <a:latin typeface="Trade Gothic"/>
                <a:ea typeface="Trade Gothic"/>
                <a:cs typeface="Trade Gothic"/>
                <a:sym typeface="Trade Gothic"/>
              </a:rPr>
              <a:t>BEANTWOORD DE VRAGEN: HEBBEN JULLIE DIT TALENT?</a:t>
            </a:r>
          </a:p>
        </p:txBody>
      </p:sp>
      <p:pic>
        <p:nvPicPr>
          <p:cNvPr id="11" name="Afbeelding 10">
            <a:extLst>
              <a:ext uri="{FF2B5EF4-FFF2-40B4-BE49-F238E27FC236}">
                <a16:creationId xmlns:a16="http://schemas.microsoft.com/office/drawing/2014/main" id="{69B1F95E-036D-B682-363F-B936B5993B08}"/>
              </a:ext>
            </a:extLst>
          </p:cNvPr>
          <p:cNvPicPr>
            <a:picLocks noChangeAspect="1"/>
          </p:cNvPicPr>
          <p:nvPr/>
        </p:nvPicPr>
        <p:blipFill>
          <a:blip r:embed="rId6"/>
          <a:stretch>
            <a:fillRect/>
          </a:stretch>
        </p:blipFill>
        <p:spPr>
          <a:xfrm>
            <a:off x="998190" y="3193959"/>
            <a:ext cx="5612737" cy="6984176"/>
          </a:xfrm>
          <a:prstGeom prst="rect">
            <a:avLst/>
          </a:prstGeom>
        </p:spPr>
      </p:pic>
      <p:pic>
        <p:nvPicPr>
          <p:cNvPr id="13" name="Afbeelding 12">
            <a:extLst>
              <a:ext uri="{FF2B5EF4-FFF2-40B4-BE49-F238E27FC236}">
                <a16:creationId xmlns:a16="http://schemas.microsoft.com/office/drawing/2014/main" id="{F679628E-64D2-716E-5126-72F3243FEEEF}"/>
              </a:ext>
            </a:extLst>
          </p:cNvPr>
          <p:cNvPicPr>
            <a:picLocks noChangeAspect="1"/>
          </p:cNvPicPr>
          <p:nvPr/>
        </p:nvPicPr>
        <p:blipFill>
          <a:blip r:embed="rId7"/>
          <a:stretch>
            <a:fillRect/>
          </a:stretch>
        </p:blipFill>
        <p:spPr>
          <a:xfrm>
            <a:off x="7669822" y="6883671"/>
            <a:ext cx="6034456" cy="6609164"/>
          </a:xfrm>
          <a:prstGeom prst="rect">
            <a:avLst/>
          </a:prstGeom>
        </p:spPr>
      </p:pic>
      <p:pic>
        <p:nvPicPr>
          <p:cNvPr id="18" name="Afbeelding 17">
            <a:extLst>
              <a:ext uri="{FF2B5EF4-FFF2-40B4-BE49-F238E27FC236}">
                <a16:creationId xmlns:a16="http://schemas.microsoft.com/office/drawing/2014/main" id="{7679017F-4470-BDCB-25A8-962E64251D41}"/>
              </a:ext>
            </a:extLst>
          </p:cNvPr>
          <p:cNvPicPr>
            <a:picLocks noChangeAspect="1"/>
          </p:cNvPicPr>
          <p:nvPr/>
        </p:nvPicPr>
        <p:blipFill>
          <a:blip r:embed="rId8"/>
          <a:stretch>
            <a:fillRect/>
          </a:stretch>
        </p:blipFill>
        <p:spPr>
          <a:xfrm>
            <a:off x="14787662" y="3193959"/>
            <a:ext cx="5612737" cy="7065156"/>
          </a:xfrm>
          <a:prstGeom prst="rect">
            <a:avLst/>
          </a:prstGeom>
        </p:spPr>
      </p:pic>
      <p:pic>
        <p:nvPicPr>
          <p:cNvPr id="20" name="Picture 2">
            <a:extLst>
              <a:ext uri="{FF2B5EF4-FFF2-40B4-BE49-F238E27FC236}">
                <a16:creationId xmlns:a16="http://schemas.microsoft.com/office/drawing/2014/main" id="{5FA305F2-5684-3A1C-0B08-4B0A7A5EA5AF}"/>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742233" y="3470594"/>
            <a:ext cx="7914123" cy="11194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928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E2108E-58B2-5395-C201-3BBCA240FE90}"/>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A43D9B93-7E44-4D2D-082A-D4C30866E42A}"/>
              </a:ext>
            </a:extLst>
          </p:cNvPr>
          <p:cNvGrpSpPr/>
          <p:nvPr/>
        </p:nvGrpSpPr>
        <p:grpSpPr>
          <a:xfrm>
            <a:off x="-48528" y="-7000"/>
            <a:ext cx="21384000" cy="15119997"/>
            <a:chOff x="0" y="0"/>
            <a:chExt cx="7233600" cy="5114666"/>
          </a:xfrm>
        </p:grpSpPr>
        <p:sp>
          <p:nvSpPr>
            <p:cNvPr id="5" name="Freeform 5">
              <a:extLst>
                <a:ext uri="{FF2B5EF4-FFF2-40B4-BE49-F238E27FC236}">
                  <a16:creationId xmlns:a16="http://schemas.microsoft.com/office/drawing/2014/main" id="{FD652078-0BFA-70BA-1C1E-077AB88A5904}"/>
                </a:ext>
              </a:extLst>
            </p:cNvPr>
            <p:cNvSpPr/>
            <p:nvPr/>
          </p:nvSpPr>
          <p:spPr>
            <a:xfrm>
              <a:off x="0" y="0"/>
              <a:ext cx="7233600" cy="5114666"/>
            </a:xfrm>
            <a:custGeom>
              <a:avLst/>
              <a:gdLst/>
              <a:ahLst/>
              <a:cxnLst/>
              <a:rect l="l" t="t" r="r" b="b"/>
              <a:pathLst>
                <a:path w="7233600" h="5114666">
                  <a:moveTo>
                    <a:pt x="0" y="0"/>
                  </a:moveTo>
                  <a:lnTo>
                    <a:pt x="7233600" y="0"/>
                  </a:lnTo>
                  <a:lnTo>
                    <a:pt x="7233600" y="5114666"/>
                  </a:lnTo>
                  <a:lnTo>
                    <a:pt x="0" y="5114666"/>
                  </a:lnTo>
                  <a:close/>
                </a:path>
              </a:pathLst>
            </a:custGeom>
            <a:solidFill>
              <a:srgbClr val="FF6600">
                <a:alpha val="19608"/>
              </a:srgbClr>
            </a:solidFill>
          </p:spPr>
          <p:txBody>
            <a:bodyPr/>
            <a:lstStyle/>
            <a:p>
              <a:endParaRPr lang="nl-NL"/>
            </a:p>
          </p:txBody>
        </p:sp>
      </p:grpSp>
      <p:pic>
        <p:nvPicPr>
          <p:cNvPr id="14" name="Afbeelding 13">
            <a:extLst>
              <a:ext uri="{FF2B5EF4-FFF2-40B4-BE49-F238E27FC236}">
                <a16:creationId xmlns:a16="http://schemas.microsoft.com/office/drawing/2014/main" id="{C5774AE6-3FA9-2DE1-8940-7997D3B0BE5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6544" y="12544504"/>
            <a:ext cx="4047234" cy="2120750"/>
          </a:xfrm>
          <a:prstGeom prst="rect">
            <a:avLst/>
          </a:prstGeom>
        </p:spPr>
      </p:pic>
      <p:sp>
        <p:nvSpPr>
          <p:cNvPr id="2" name="Freeform 2">
            <a:extLst>
              <a:ext uri="{FF2B5EF4-FFF2-40B4-BE49-F238E27FC236}">
                <a16:creationId xmlns:a16="http://schemas.microsoft.com/office/drawing/2014/main" id="{9FE14DE5-9BF3-75DC-E9FE-5876AC552801}"/>
              </a:ext>
            </a:extLst>
          </p:cNvPr>
          <p:cNvSpPr/>
          <p:nvPr/>
        </p:nvSpPr>
        <p:spPr>
          <a:xfrm rot="-250854">
            <a:off x="17168881" y="-2834782"/>
            <a:ext cx="7573827" cy="11126050"/>
          </a:xfrm>
          <a:custGeom>
            <a:avLst/>
            <a:gdLst/>
            <a:ahLst/>
            <a:cxnLst/>
            <a:rect l="l" t="t" r="r" b="b"/>
            <a:pathLst>
              <a:path w="7573827" h="11126050">
                <a:moveTo>
                  <a:pt x="0" y="0"/>
                </a:moveTo>
                <a:lnTo>
                  <a:pt x="7573827" y="0"/>
                </a:lnTo>
                <a:lnTo>
                  <a:pt x="7573827" y="11126049"/>
                </a:lnTo>
                <a:lnTo>
                  <a:pt x="0" y="11126049"/>
                </a:lnTo>
                <a:lnTo>
                  <a:pt x="0" y="0"/>
                </a:lnTo>
                <a:close/>
              </a:path>
            </a:pathLst>
          </a:custGeom>
          <a:blipFill>
            <a:blip r:embed="rId4"/>
            <a:stretch>
              <a:fillRect/>
            </a:stretch>
          </a:blipFill>
        </p:spPr>
        <p:txBody>
          <a:bodyPr/>
          <a:lstStyle/>
          <a:p>
            <a:endParaRPr lang="nl-NL"/>
          </a:p>
        </p:txBody>
      </p:sp>
      <p:sp>
        <p:nvSpPr>
          <p:cNvPr id="3" name="Freeform 3">
            <a:extLst>
              <a:ext uri="{FF2B5EF4-FFF2-40B4-BE49-F238E27FC236}">
                <a16:creationId xmlns:a16="http://schemas.microsoft.com/office/drawing/2014/main" id="{73D4F31B-37EE-F02D-5C88-8818BD2959BC}"/>
              </a:ext>
            </a:extLst>
          </p:cNvPr>
          <p:cNvSpPr/>
          <p:nvPr/>
        </p:nvSpPr>
        <p:spPr>
          <a:xfrm>
            <a:off x="17343093" y="-1033900"/>
            <a:ext cx="5590799" cy="3762142"/>
          </a:xfrm>
          <a:custGeom>
            <a:avLst/>
            <a:gdLst/>
            <a:ahLst/>
            <a:cxnLst/>
            <a:rect l="l" t="t" r="r" b="b"/>
            <a:pathLst>
              <a:path w="5590799" h="3762142">
                <a:moveTo>
                  <a:pt x="0" y="0"/>
                </a:moveTo>
                <a:lnTo>
                  <a:pt x="5590800" y="0"/>
                </a:lnTo>
                <a:lnTo>
                  <a:pt x="5590800" y="3762143"/>
                </a:lnTo>
                <a:lnTo>
                  <a:pt x="0" y="3762143"/>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nl-NL"/>
          </a:p>
        </p:txBody>
      </p:sp>
      <p:sp>
        <p:nvSpPr>
          <p:cNvPr id="6" name="Tekstvak 5">
            <a:extLst>
              <a:ext uri="{FF2B5EF4-FFF2-40B4-BE49-F238E27FC236}">
                <a16:creationId xmlns:a16="http://schemas.microsoft.com/office/drawing/2014/main" id="{EB4D4C78-FB5A-9EA5-83B2-9DFEA4D3A816}"/>
              </a:ext>
            </a:extLst>
          </p:cNvPr>
          <p:cNvSpPr txBox="1"/>
          <p:nvPr/>
        </p:nvSpPr>
        <p:spPr>
          <a:xfrm>
            <a:off x="-1424059" y="-47413"/>
            <a:ext cx="19678650" cy="1609993"/>
          </a:xfrm>
          <a:prstGeom prst="rect">
            <a:avLst/>
          </a:prstGeom>
          <a:noFill/>
        </p:spPr>
        <p:txBody>
          <a:bodyPr wrap="square">
            <a:spAutoFit/>
          </a:bodyPr>
          <a:lstStyle/>
          <a:p>
            <a:pPr algn="ctr">
              <a:lnSpc>
                <a:spcPts val="13999"/>
              </a:lnSpc>
              <a:spcBef>
                <a:spcPct val="0"/>
              </a:spcBef>
            </a:pPr>
            <a:r>
              <a:rPr lang="nl-NL" sz="4800" b="1">
                <a:solidFill>
                  <a:srgbClr val="C00000"/>
                </a:solidFill>
                <a:latin typeface="Trade Gothic"/>
                <a:ea typeface="Trade Gothic"/>
                <a:cs typeface="Trade Gothic"/>
                <a:sym typeface="Trade Gothic"/>
              </a:rPr>
              <a:t>HOE WERKEN DEZE MENSEN?</a:t>
            </a:r>
          </a:p>
        </p:txBody>
      </p:sp>
      <p:pic>
        <p:nvPicPr>
          <p:cNvPr id="8" name="Afbeelding 7">
            <a:extLst>
              <a:ext uri="{FF2B5EF4-FFF2-40B4-BE49-F238E27FC236}">
                <a16:creationId xmlns:a16="http://schemas.microsoft.com/office/drawing/2014/main" id="{DB83EA10-2020-62C2-D181-41BA2D581C75}"/>
              </a:ext>
            </a:extLst>
          </p:cNvPr>
          <p:cNvPicPr>
            <a:picLocks noChangeAspect="1"/>
          </p:cNvPicPr>
          <p:nvPr/>
        </p:nvPicPr>
        <p:blipFill>
          <a:blip r:embed="rId6"/>
          <a:stretch>
            <a:fillRect/>
          </a:stretch>
        </p:blipFill>
        <p:spPr>
          <a:xfrm>
            <a:off x="2048196" y="2498744"/>
            <a:ext cx="17277708" cy="9390596"/>
          </a:xfrm>
          <a:prstGeom prst="rect">
            <a:avLst/>
          </a:prstGeom>
        </p:spPr>
      </p:pic>
      <p:pic>
        <p:nvPicPr>
          <p:cNvPr id="18" name="Picture 2">
            <a:extLst>
              <a:ext uri="{FF2B5EF4-FFF2-40B4-BE49-F238E27FC236}">
                <a16:creationId xmlns:a16="http://schemas.microsoft.com/office/drawing/2014/main" id="{5A0578F5-73F1-EB51-6582-562355F2581A}"/>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440502" y="2004327"/>
            <a:ext cx="8828237" cy="12487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1408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59CBE-C0AA-98FA-AAD5-C99233128364}"/>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CB879585-1C87-4DA5-4F77-B1D865A7509C}"/>
              </a:ext>
            </a:extLst>
          </p:cNvPr>
          <p:cNvGrpSpPr/>
          <p:nvPr/>
        </p:nvGrpSpPr>
        <p:grpSpPr>
          <a:xfrm>
            <a:off x="-48528" y="-7000"/>
            <a:ext cx="21384000" cy="15119997"/>
            <a:chOff x="0" y="0"/>
            <a:chExt cx="7233600" cy="5114666"/>
          </a:xfrm>
        </p:grpSpPr>
        <p:sp>
          <p:nvSpPr>
            <p:cNvPr id="5" name="Freeform 5">
              <a:extLst>
                <a:ext uri="{FF2B5EF4-FFF2-40B4-BE49-F238E27FC236}">
                  <a16:creationId xmlns:a16="http://schemas.microsoft.com/office/drawing/2014/main" id="{B4EBDB88-99E6-E4B2-C9ED-8FCBEB50F665}"/>
                </a:ext>
              </a:extLst>
            </p:cNvPr>
            <p:cNvSpPr/>
            <p:nvPr/>
          </p:nvSpPr>
          <p:spPr>
            <a:xfrm>
              <a:off x="0" y="0"/>
              <a:ext cx="7233600" cy="5114666"/>
            </a:xfrm>
            <a:custGeom>
              <a:avLst/>
              <a:gdLst/>
              <a:ahLst/>
              <a:cxnLst/>
              <a:rect l="l" t="t" r="r" b="b"/>
              <a:pathLst>
                <a:path w="7233600" h="5114666">
                  <a:moveTo>
                    <a:pt x="0" y="0"/>
                  </a:moveTo>
                  <a:lnTo>
                    <a:pt x="7233600" y="0"/>
                  </a:lnTo>
                  <a:lnTo>
                    <a:pt x="7233600" y="5114666"/>
                  </a:lnTo>
                  <a:lnTo>
                    <a:pt x="0" y="5114666"/>
                  </a:lnTo>
                  <a:close/>
                </a:path>
              </a:pathLst>
            </a:custGeom>
            <a:solidFill>
              <a:srgbClr val="FF6600">
                <a:alpha val="19608"/>
              </a:srgbClr>
            </a:solidFill>
          </p:spPr>
          <p:txBody>
            <a:bodyPr/>
            <a:lstStyle/>
            <a:p>
              <a:endParaRPr lang="nl-NL"/>
            </a:p>
          </p:txBody>
        </p:sp>
      </p:grpSp>
      <p:pic>
        <p:nvPicPr>
          <p:cNvPr id="14" name="Afbeelding 13">
            <a:extLst>
              <a:ext uri="{FF2B5EF4-FFF2-40B4-BE49-F238E27FC236}">
                <a16:creationId xmlns:a16="http://schemas.microsoft.com/office/drawing/2014/main" id="{8146EAE9-E66B-8424-4C43-480D8644D85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6544" y="12544504"/>
            <a:ext cx="4047234" cy="2120750"/>
          </a:xfrm>
          <a:prstGeom prst="rect">
            <a:avLst/>
          </a:prstGeom>
        </p:spPr>
      </p:pic>
      <p:sp>
        <p:nvSpPr>
          <p:cNvPr id="2" name="Freeform 2">
            <a:extLst>
              <a:ext uri="{FF2B5EF4-FFF2-40B4-BE49-F238E27FC236}">
                <a16:creationId xmlns:a16="http://schemas.microsoft.com/office/drawing/2014/main" id="{F6E8F25C-AEFC-6938-81D4-8FC745CFF51A}"/>
              </a:ext>
            </a:extLst>
          </p:cNvPr>
          <p:cNvSpPr/>
          <p:nvPr/>
        </p:nvSpPr>
        <p:spPr>
          <a:xfrm rot="-250854">
            <a:off x="17168881" y="-2834782"/>
            <a:ext cx="7573827" cy="11126050"/>
          </a:xfrm>
          <a:custGeom>
            <a:avLst/>
            <a:gdLst/>
            <a:ahLst/>
            <a:cxnLst/>
            <a:rect l="l" t="t" r="r" b="b"/>
            <a:pathLst>
              <a:path w="7573827" h="11126050">
                <a:moveTo>
                  <a:pt x="0" y="0"/>
                </a:moveTo>
                <a:lnTo>
                  <a:pt x="7573827" y="0"/>
                </a:lnTo>
                <a:lnTo>
                  <a:pt x="7573827" y="11126049"/>
                </a:lnTo>
                <a:lnTo>
                  <a:pt x="0" y="11126049"/>
                </a:lnTo>
                <a:lnTo>
                  <a:pt x="0" y="0"/>
                </a:lnTo>
                <a:close/>
              </a:path>
            </a:pathLst>
          </a:custGeom>
          <a:blipFill>
            <a:blip r:embed="rId4"/>
            <a:stretch>
              <a:fillRect/>
            </a:stretch>
          </a:blipFill>
        </p:spPr>
        <p:txBody>
          <a:bodyPr/>
          <a:lstStyle/>
          <a:p>
            <a:endParaRPr lang="nl-NL"/>
          </a:p>
        </p:txBody>
      </p:sp>
      <p:sp>
        <p:nvSpPr>
          <p:cNvPr id="3" name="Freeform 3">
            <a:extLst>
              <a:ext uri="{FF2B5EF4-FFF2-40B4-BE49-F238E27FC236}">
                <a16:creationId xmlns:a16="http://schemas.microsoft.com/office/drawing/2014/main" id="{E832E2AB-F25E-BEB2-1D2C-25DD234BF21B}"/>
              </a:ext>
            </a:extLst>
          </p:cNvPr>
          <p:cNvSpPr/>
          <p:nvPr/>
        </p:nvSpPr>
        <p:spPr>
          <a:xfrm>
            <a:off x="17343093" y="-1033900"/>
            <a:ext cx="5590799" cy="3762142"/>
          </a:xfrm>
          <a:custGeom>
            <a:avLst/>
            <a:gdLst/>
            <a:ahLst/>
            <a:cxnLst/>
            <a:rect l="l" t="t" r="r" b="b"/>
            <a:pathLst>
              <a:path w="5590799" h="3762142">
                <a:moveTo>
                  <a:pt x="0" y="0"/>
                </a:moveTo>
                <a:lnTo>
                  <a:pt x="5590800" y="0"/>
                </a:lnTo>
                <a:lnTo>
                  <a:pt x="5590800" y="3762143"/>
                </a:lnTo>
                <a:lnTo>
                  <a:pt x="0" y="3762143"/>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nl-NL"/>
          </a:p>
        </p:txBody>
      </p:sp>
      <p:sp>
        <p:nvSpPr>
          <p:cNvPr id="6" name="Tekstvak 5">
            <a:extLst>
              <a:ext uri="{FF2B5EF4-FFF2-40B4-BE49-F238E27FC236}">
                <a16:creationId xmlns:a16="http://schemas.microsoft.com/office/drawing/2014/main" id="{AE5E826F-8587-6CAD-4DEF-918DFDAB5C9A}"/>
              </a:ext>
            </a:extLst>
          </p:cNvPr>
          <p:cNvSpPr txBox="1"/>
          <p:nvPr/>
        </p:nvSpPr>
        <p:spPr>
          <a:xfrm>
            <a:off x="-970629" y="939288"/>
            <a:ext cx="19678650" cy="1569660"/>
          </a:xfrm>
          <a:prstGeom prst="rect">
            <a:avLst/>
          </a:prstGeom>
          <a:noFill/>
        </p:spPr>
        <p:txBody>
          <a:bodyPr wrap="square">
            <a:spAutoFit/>
          </a:bodyPr>
          <a:lstStyle/>
          <a:p>
            <a:pPr algn="ctr">
              <a:spcBef>
                <a:spcPct val="0"/>
              </a:spcBef>
            </a:pPr>
            <a:r>
              <a:rPr lang="nl-NL" sz="4800" b="1">
                <a:solidFill>
                  <a:srgbClr val="C00000"/>
                </a:solidFill>
                <a:latin typeface="Trade Gothic"/>
                <a:ea typeface="Trade Gothic"/>
                <a:cs typeface="Trade Gothic"/>
                <a:sym typeface="Trade Gothic"/>
              </a:rPr>
              <a:t>WELK TANDWIEL DRAAIT IN DE ZELFDE </a:t>
            </a:r>
          </a:p>
          <a:p>
            <a:pPr algn="ctr">
              <a:spcBef>
                <a:spcPct val="0"/>
              </a:spcBef>
            </a:pPr>
            <a:r>
              <a:rPr lang="nl-NL" sz="4800" b="1">
                <a:solidFill>
                  <a:srgbClr val="C00000"/>
                </a:solidFill>
                <a:latin typeface="Trade Gothic"/>
                <a:ea typeface="Trade Gothic"/>
                <a:cs typeface="Trade Gothic"/>
                <a:sym typeface="Trade Gothic"/>
              </a:rPr>
              <a:t>RICHTING ALS TANDWIEL B?</a:t>
            </a:r>
          </a:p>
        </p:txBody>
      </p:sp>
      <p:pic>
        <p:nvPicPr>
          <p:cNvPr id="10" name="Afbeelding 9">
            <a:extLst>
              <a:ext uri="{FF2B5EF4-FFF2-40B4-BE49-F238E27FC236}">
                <a16:creationId xmlns:a16="http://schemas.microsoft.com/office/drawing/2014/main" id="{42CF3677-6B38-5230-2072-A57739D1D60A}"/>
              </a:ext>
            </a:extLst>
          </p:cNvPr>
          <p:cNvPicPr>
            <a:picLocks noChangeAspect="1"/>
          </p:cNvPicPr>
          <p:nvPr/>
        </p:nvPicPr>
        <p:blipFill>
          <a:blip r:embed="rId6"/>
          <a:stretch>
            <a:fillRect/>
          </a:stretch>
        </p:blipFill>
        <p:spPr>
          <a:xfrm>
            <a:off x="573446" y="3912186"/>
            <a:ext cx="20140051" cy="7376878"/>
          </a:xfrm>
          <a:prstGeom prst="rect">
            <a:avLst/>
          </a:prstGeom>
        </p:spPr>
      </p:pic>
      <p:sp>
        <p:nvSpPr>
          <p:cNvPr id="11" name="Rechthoek 10">
            <a:extLst>
              <a:ext uri="{FF2B5EF4-FFF2-40B4-BE49-F238E27FC236}">
                <a16:creationId xmlns:a16="http://schemas.microsoft.com/office/drawing/2014/main" id="{7A309A15-FC80-F91D-9265-3D7618C66EEB}"/>
              </a:ext>
            </a:extLst>
          </p:cNvPr>
          <p:cNvSpPr/>
          <p:nvPr/>
        </p:nvSpPr>
        <p:spPr>
          <a:xfrm>
            <a:off x="15229307" y="7684511"/>
            <a:ext cx="5229225" cy="1569660"/>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7" name="Picture 2">
            <a:extLst>
              <a:ext uri="{FF2B5EF4-FFF2-40B4-BE49-F238E27FC236}">
                <a16:creationId xmlns:a16="http://schemas.microsoft.com/office/drawing/2014/main" id="{0B0C780D-B9A2-DD7D-8746-7303BFA60BD5}"/>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504637" y="2715979"/>
            <a:ext cx="8364825" cy="11832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3181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8117D-C6DC-CB3A-C380-A7B0154C97E6}"/>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FDC12871-C7B8-EEC2-C9D4-B85323B51664}"/>
              </a:ext>
            </a:extLst>
          </p:cNvPr>
          <p:cNvGrpSpPr/>
          <p:nvPr/>
        </p:nvGrpSpPr>
        <p:grpSpPr>
          <a:xfrm>
            <a:off x="-48528" y="-7000"/>
            <a:ext cx="21384000" cy="15119997"/>
            <a:chOff x="0" y="0"/>
            <a:chExt cx="7233600" cy="5114666"/>
          </a:xfrm>
        </p:grpSpPr>
        <p:sp>
          <p:nvSpPr>
            <p:cNvPr id="5" name="Freeform 5">
              <a:extLst>
                <a:ext uri="{FF2B5EF4-FFF2-40B4-BE49-F238E27FC236}">
                  <a16:creationId xmlns:a16="http://schemas.microsoft.com/office/drawing/2014/main" id="{444F042B-6BE4-F643-DC1F-129D9D758FD9}"/>
                </a:ext>
              </a:extLst>
            </p:cNvPr>
            <p:cNvSpPr/>
            <p:nvPr/>
          </p:nvSpPr>
          <p:spPr>
            <a:xfrm>
              <a:off x="0" y="0"/>
              <a:ext cx="7233600" cy="5114666"/>
            </a:xfrm>
            <a:custGeom>
              <a:avLst/>
              <a:gdLst/>
              <a:ahLst/>
              <a:cxnLst/>
              <a:rect l="l" t="t" r="r" b="b"/>
              <a:pathLst>
                <a:path w="7233600" h="5114666">
                  <a:moveTo>
                    <a:pt x="0" y="0"/>
                  </a:moveTo>
                  <a:lnTo>
                    <a:pt x="7233600" y="0"/>
                  </a:lnTo>
                  <a:lnTo>
                    <a:pt x="7233600" y="5114666"/>
                  </a:lnTo>
                  <a:lnTo>
                    <a:pt x="0" y="5114666"/>
                  </a:lnTo>
                  <a:close/>
                </a:path>
              </a:pathLst>
            </a:custGeom>
            <a:solidFill>
              <a:srgbClr val="FF6600">
                <a:alpha val="19608"/>
              </a:srgbClr>
            </a:solidFill>
          </p:spPr>
          <p:txBody>
            <a:bodyPr/>
            <a:lstStyle/>
            <a:p>
              <a:endParaRPr lang="nl-NL"/>
            </a:p>
          </p:txBody>
        </p:sp>
      </p:grpSp>
      <p:pic>
        <p:nvPicPr>
          <p:cNvPr id="14" name="Afbeelding 13">
            <a:extLst>
              <a:ext uri="{FF2B5EF4-FFF2-40B4-BE49-F238E27FC236}">
                <a16:creationId xmlns:a16="http://schemas.microsoft.com/office/drawing/2014/main" id="{800942B3-3702-8830-B229-51AA8375AA3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6544" y="12544504"/>
            <a:ext cx="4047234" cy="2120750"/>
          </a:xfrm>
          <a:prstGeom prst="rect">
            <a:avLst/>
          </a:prstGeom>
        </p:spPr>
      </p:pic>
      <p:sp>
        <p:nvSpPr>
          <p:cNvPr id="2" name="Freeform 2">
            <a:extLst>
              <a:ext uri="{FF2B5EF4-FFF2-40B4-BE49-F238E27FC236}">
                <a16:creationId xmlns:a16="http://schemas.microsoft.com/office/drawing/2014/main" id="{65E4B238-DE09-F0E4-9BA0-8859B0386C43}"/>
              </a:ext>
            </a:extLst>
          </p:cNvPr>
          <p:cNvSpPr/>
          <p:nvPr/>
        </p:nvSpPr>
        <p:spPr>
          <a:xfrm rot="-250854">
            <a:off x="17168881" y="-2834782"/>
            <a:ext cx="7573827" cy="11126050"/>
          </a:xfrm>
          <a:custGeom>
            <a:avLst/>
            <a:gdLst/>
            <a:ahLst/>
            <a:cxnLst/>
            <a:rect l="l" t="t" r="r" b="b"/>
            <a:pathLst>
              <a:path w="7573827" h="11126050">
                <a:moveTo>
                  <a:pt x="0" y="0"/>
                </a:moveTo>
                <a:lnTo>
                  <a:pt x="7573827" y="0"/>
                </a:lnTo>
                <a:lnTo>
                  <a:pt x="7573827" y="11126049"/>
                </a:lnTo>
                <a:lnTo>
                  <a:pt x="0" y="11126049"/>
                </a:lnTo>
                <a:lnTo>
                  <a:pt x="0" y="0"/>
                </a:lnTo>
                <a:close/>
              </a:path>
            </a:pathLst>
          </a:custGeom>
          <a:blipFill>
            <a:blip r:embed="rId4"/>
            <a:stretch>
              <a:fillRect/>
            </a:stretch>
          </a:blipFill>
        </p:spPr>
        <p:txBody>
          <a:bodyPr/>
          <a:lstStyle/>
          <a:p>
            <a:endParaRPr lang="nl-NL"/>
          </a:p>
        </p:txBody>
      </p:sp>
      <p:sp>
        <p:nvSpPr>
          <p:cNvPr id="3" name="Freeform 3">
            <a:extLst>
              <a:ext uri="{FF2B5EF4-FFF2-40B4-BE49-F238E27FC236}">
                <a16:creationId xmlns:a16="http://schemas.microsoft.com/office/drawing/2014/main" id="{2018FA0A-6706-5F75-96DA-E77D40C882FC}"/>
              </a:ext>
            </a:extLst>
          </p:cNvPr>
          <p:cNvSpPr/>
          <p:nvPr/>
        </p:nvSpPr>
        <p:spPr>
          <a:xfrm>
            <a:off x="17343093" y="-1033900"/>
            <a:ext cx="5590799" cy="3762142"/>
          </a:xfrm>
          <a:custGeom>
            <a:avLst/>
            <a:gdLst/>
            <a:ahLst/>
            <a:cxnLst/>
            <a:rect l="l" t="t" r="r" b="b"/>
            <a:pathLst>
              <a:path w="5590799" h="3762142">
                <a:moveTo>
                  <a:pt x="0" y="0"/>
                </a:moveTo>
                <a:lnTo>
                  <a:pt x="5590800" y="0"/>
                </a:lnTo>
                <a:lnTo>
                  <a:pt x="5590800" y="3762143"/>
                </a:lnTo>
                <a:lnTo>
                  <a:pt x="0" y="3762143"/>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nl-NL"/>
          </a:p>
        </p:txBody>
      </p:sp>
      <p:sp>
        <p:nvSpPr>
          <p:cNvPr id="6" name="Tekstvak 5">
            <a:extLst>
              <a:ext uri="{FF2B5EF4-FFF2-40B4-BE49-F238E27FC236}">
                <a16:creationId xmlns:a16="http://schemas.microsoft.com/office/drawing/2014/main" id="{359F63A2-9DA4-9013-DF6A-DAD96E64F6C4}"/>
              </a:ext>
            </a:extLst>
          </p:cNvPr>
          <p:cNvSpPr txBox="1"/>
          <p:nvPr/>
        </p:nvSpPr>
        <p:spPr>
          <a:xfrm>
            <a:off x="-1424059" y="-47413"/>
            <a:ext cx="19678650" cy="1609993"/>
          </a:xfrm>
          <a:prstGeom prst="rect">
            <a:avLst/>
          </a:prstGeom>
          <a:noFill/>
        </p:spPr>
        <p:txBody>
          <a:bodyPr wrap="square">
            <a:spAutoFit/>
          </a:bodyPr>
          <a:lstStyle/>
          <a:p>
            <a:pPr algn="ctr">
              <a:lnSpc>
                <a:spcPts val="13999"/>
              </a:lnSpc>
              <a:spcBef>
                <a:spcPct val="0"/>
              </a:spcBef>
            </a:pPr>
            <a:r>
              <a:rPr lang="nl-NL" sz="4800" b="1">
                <a:solidFill>
                  <a:srgbClr val="C00000"/>
                </a:solidFill>
                <a:latin typeface="Trade Gothic"/>
                <a:ea typeface="Trade Gothic"/>
                <a:cs typeface="Trade Gothic"/>
                <a:sym typeface="Trade Gothic"/>
              </a:rPr>
              <a:t>WELK TALENT ZIE JE HIER?</a:t>
            </a:r>
          </a:p>
        </p:txBody>
      </p:sp>
      <p:pic>
        <p:nvPicPr>
          <p:cNvPr id="9" name="Afbeelding 8">
            <a:extLst>
              <a:ext uri="{FF2B5EF4-FFF2-40B4-BE49-F238E27FC236}">
                <a16:creationId xmlns:a16="http://schemas.microsoft.com/office/drawing/2014/main" id="{32E17445-F3E3-D4E0-8CD1-86078D61DBFC}"/>
              </a:ext>
            </a:extLst>
          </p:cNvPr>
          <p:cNvPicPr>
            <a:picLocks noChangeAspect="1"/>
          </p:cNvPicPr>
          <p:nvPr/>
        </p:nvPicPr>
        <p:blipFill>
          <a:blip r:embed="rId6"/>
          <a:stretch>
            <a:fillRect/>
          </a:stretch>
        </p:blipFill>
        <p:spPr>
          <a:xfrm>
            <a:off x="2915248" y="2066166"/>
            <a:ext cx="15339343" cy="10030595"/>
          </a:xfrm>
          <a:prstGeom prst="rect">
            <a:avLst/>
          </a:prstGeom>
        </p:spPr>
      </p:pic>
      <p:pic>
        <p:nvPicPr>
          <p:cNvPr id="16" name="Tijdelijke aanduiding voor inhoud 5" descr="Afbeelding met tekst&#10;&#10;Automatisch gegenereerde beschrijving">
            <a:extLst>
              <a:ext uri="{FF2B5EF4-FFF2-40B4-BE49-F238E27FC236}">
                <a16:creationId xmlns:a16="http://schemas.microsoft.com/office/drawing/2014/main" id="{F593BCA8-25F9-4BB0-C0A7-4575904CC593}"/>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204242" y="1952448"/>
            <a:ext cx="8364825" cy="11766572"/>
          </a:xfrm>
          <a:prstGeom prst="rect">
            <a:avLst/>
          </a:prstGeom>
        </p:spPr>
      </p:pic>
    </p:spTree>
    <p:extLst>
      <p:ext uri="{BB962C8B-B14F-4D97-AF65-F5344CB8AC3E}">
        <p14:creationId xmlns:p14="http://schemas.microsoft.com/office/powerpoint/2010/main" val="153859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DB234-3E03-4E5D-2704-8DA9C3ABB71F}"/>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C7D9C5BC-4DE4-4B5D-05B9-35BB93729F79}"/>
              </a:ext>
            </a:extLst>
          </p:cNvPr>
          <p:cNvGrpSpPr/>
          <p:nvPr/>
        </p:nvGrpSpPr>
        <p:grpSpPr>
          <a:xfrm>
            <a:off x="0" y="-47413"/>
            <a:ext cx="21384000" cy="15780472"/>
            <a:chOff x="0" y="0"/>
            <a:chExt cx="7233600" cy="5114666"/>
          </a:xfrm>
        </p:grpSpPr>
        <p:sp>
          <p:nvSpPr>
            <p:cNvPr id="5" name="Freeform 5">
              <a:extLst>
                <a:ext uri="{FF2B5EF4-FFF2-40B4-BE49-F238E27FC236}">
                  <a16:creationId xmlns:a16="http://schemas.microsoft.com/office/drawing/2014/main" id="{E7A1D584-F5B3-3B07-42B1-9FD88C7355F5}"/>
                </a:ext>
              </a:extLst>
            </p:cNvPr>
            <p:cNvSpPr/>
            <p:nvPr/>
          </p:nvSpPr>
          <p:spPr>
            <a:xfrm>
              <a:off x="0" y="0"/>
              <a:ext cx="7233600" cy="5114666"/>
            </a:xfrm>
            <a:custGeom>
              <a:avLst/>
              <a:gdLst/>
              <a:ahLst/>
              <a:cxnLst/>
              <a:rect l="l" t="t" r="r" b="b"/>
              <a:pathLst>
                <a:path w="7233600" h="5114666">
                  <a:moveTo>
                    <a:pt x="0" y="0"/>
                  </a:moveTo>
                  <a:lnTo>
                    <a:pt x="7233600" y="0"/>
                  </a:lnTo>
                  <a:lnTo>
                    <a:pt x="7233600" y="5114666"/>
                  </a:lnTo>
                  <a:lnTo>
                    <a:pt x="0" y="5114666"/>
                  </a:lnTo>
                  <a:close/>
                </a:path>
              </a:pathLst>
            </a:custGeom>
            <a:solidFill>
              <a:srgbClr val="FF6600">
                <a:alpha val="19608"/>
              </a:srgbClr>
            </a:solidFill>
          </p:spPr>
          <p:txBody>
            <a:bodyPr/>
            <a:lstStyle/>
            <a:p>
              <a:endParaRPr lang="nl-NL"/>
            </a:p>
          </p:txBody>
        </p:sp>
      </p:grpSp>
      <p:pic>
        <p:nvPicPr>
          <p:cNvPr id="14" name="Afbeelding 13">
            <a:extLst>
              <a:ext uri="{FF2B5EF4-FFF2-40B4-BE49-F238E27FC236}">
                <a16:creationId xmlns:a16="http://schemas.microsoft.com/office/drawing/2014/main" id="{FAA54A39-FF7D-EAAB-82A0-4B3A7B4782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6544" y="12544504"/>
            <a:ext cx="4047234" cy="2120750"/>
          </a:xfrm>
          <a:prstGeom prst="rect">
            <a:avLst/>
          </a:prstGeom>
        </p:spPr>
      </p:pic>
      <p:sp>
        <p:nvSpPr>
          <p:cNvPr id="2" name="Freeform 2">
            <a:extLst>
              <a:ext uri="{FF2B5EF4-FFF2-40B4-BE49-F238E27FC236}">
                <a16:creationId xmlns:a16="http://schemas.microsoft.com/office/drawing/2014/main" id="{F502EBA1-9E1A-AF5C-85BF-110C6AB20C14}"/>
              </a:ext>
            </a:extLst>
          </p:cNvPr>
          <p:cNvSpPr/>
          <p:nvPr/>
        </p:nvSpPr>
        <p:spPr>
          <a:xfrm rot="-250854">
            <a:off x="17168881" y="-2834782"/>
            <a:ext cx="7573827" cy="11126050"/>
          </a:xfrm>
          <a:custGeom>
            <a:avLst/>
            <a:gdLst/>
            <a:ahLst/>
            <a:cxnLst/>
            <a:rect l="l" t="t" r="r" b="b"/>
            <a:pathLst>
              <a:path w="7573827" h="11126050">
                <a:moveTo>
                  <a:pt x="0" y="0"/>
                </a:moveTo>
                <a:lnTo>
                  <a:pt x="7573827" y="0"/>
                </a:lnTo>
                <a:lnTo>
                  <a:pt x="7573827" y="11126049"/>
                </a:lnTo>
                <a:lnTo>
                  <a:pt x="0" y="11126049"/>
                </a:lnTo>
                <a:lnTo>
                  <a:pt x="0" y="0"/>
                </a:lnTo>
                <a:close/>
              </a:path>
            </a:pathLst>
          </a:custGeom>
          <a:blipFill>
            <a:blip r:embed="rId4"/>
            <a:stretch>
              <a:fillRect/>
            </a:stretch>
          </a:blipFill>
        </p:spPr>
        <p:txBody>
          <a:bodyPr/>
          <a:lstStyle/>
          <a:p>
            <a:endParaRPr lang="nl-NL"/>
          </a:p>
        </p:txBody>
      </p:sp>
      <p:sp>
        <p:nvSpPr>
          <p:cNvPr id="3" name="Freeform 3">
            <a:extLst>
              <a:ext uri="{FF2B5EF4-FFF2-40B4-BE49-F238E27FC236}">
                <a16:creationId xmlns:a16="http://schemas.microsoft.com/office/drawing/2014/main" id="{4677D33C-BAEE-9A88-B4A6-AFE0CC828E3F}"/>
              </a:ext>
            </a:extLst>
          </p:cNvPr>
          <p:cNvSpPr/>
          <p:nvPr/>
        </p:nvSpPr>
        <p:spPr>
          <a:xfrm>
            <a:off x="17343093" y="-1033900"/>
            <a:ext cx="5590799" cy="3762142"/>
          </a:xfrm>
          <a:custGeom>
            <a:avLst/>
            <a:gdLst/>
            <a:ahLst/>
            <a:cxnLst/>
            <a:rect l="l" t="t" r="r" b="b"/>
            <a:pathLst>
              <a:path w="5590799" h="3762142">
                <a:moveTo>
                  <a:pt x="0" y="0"/>
                </a:moveTo>
                <a:lnTo>
                  <a:pt x="5590800" y="0"/>
                </a:lnTo>
                <a:lnTo>
                  <a:pt x="5590800" y="3762143"/>
                </a:lnTo>
                <a:lnTo>
                  <a:pt x="0" y="3762143"/>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nl-NL"/>
          </a:p>
        </p:txBody>
      </p:sp>
      <p:sp>
        <p:nvSpPr>
          <p:cNvPr id="6" name="Tekstvak 5">
            <a:extLst>
              <a:ext uri="{FF2B5EF4-FFF2-40B4-BE49-F238E27FC236}">
                <a16:creationId xmlns:a16="http://schemas.microsoft.com/office/drawing/2014/main" id="{9B1188F2-0C81-DC90-B638-CEF18A5F9744}"/>
              </a:ext>
            </a:extLst>
          </p:cNvPr>
          <p:cNvSpPr txBox="1"/>
          <p:nvPr/>
        </p:nvSpPr>
        <p:spPr>
          <a:xfrm>
            <a:off x="-1424059" y="-47413"/>
            <a:ext cx="19678650" cy="1609993"/>
          </a:xfrm>
          <a:prstGeom prst="rect">
            <a:avLst/>
          </a:prstGeom>
          <a:noFill/>
        </p:spPr>
        <p:txBody>
          <a:bodyPr wrap="square">
            <a:spAutoFit/>
          </a:bodyPr>
          <a:lstStyle/>
          <a:p>
            <a:pPr algn="ctr">
              <a:lnSpc>
                <a:spcPts val="13999"/>
              </a:lnSpc>
              <a:spcBef>
                <a:spcPct val="0"/>
              </a:spcBef>
            </a:pPr>
            <a:r>
              <a:rPr lang="nl-NL" sz="4800" b="1">
                <a:solidFill>
                  <a:srgbClr val="C00000"/>
                </a:solidFill>
                <a:latin typeface="Trade Gothic"/>
                <a:ea typeface="Trade Gothic"/>
                <a:cs typeface="Trade Gothic"/>
                <a:sym typeface="Trade Gothic"/>
              </a:rPr>
              <a:t>WAT BETEKENEN DEZE WOORDEN?</a:t>
            </a:r>
          </a:p>
        </p:txBody>
      </p:sp>
      <p:pic>
        <p:nvPicPr>
          <p:cNvPr id="8" name="Afbeelding 7">
            <a:extLst>
              <a:ext uri="{FF2B5EF4-FFF2-40B4-BE49-F238E27FC236}">
                <a16:creationId xmlns:a16="http://schemas.microsoft.com/office/drawing/2014/main" id="{54000CDC-B590-C36E-2690-A7CA7EACA490}"/>
              </a:ext>
            </a:extLst>
          </p:cNvPr>
          <p:cNvPicPr>
            <a:picLocks noChangeAspect="1"/>
          </p:cNvPicPr>
          <p:nvPr/>
        </p:nvPicPr>
        <p:blipFill>
          <a:blip r:embed="rId6"/>
          <a:stretch>
            <a:fillRect/>
          </a:stretch>
        </p:blipFill>
        <p:spPr>
          <a:xfrm>
            <a:off x="1169327" y="2145411"/>
            <a:ext cx="18301065" cy="9816262"/>
          </a:xfrm>
          <a:prstGeom prst="rect">
            <a:avLst/>
          </a:prstGeom>
        </p:spPr>
      </p:pic>
      <p:sp>
        <p:nvSpPr>
          <p:cNvPr id="10" name="Rechthoek 9">
            <a:extLst>
              <a:ext uri="{FF2B5EF4-FFF2-40B4-BE49-F238E27FC236}">
                <a16:creationId xmlns:a16="http://schemas.microsoft.com/office/drawing/2014/main" id="{A6312C32-CF54-DD82-1722-138BEF7556C2}"/>
              </a:ext>
            </a:extLst>
          </p:cNvPr>
          <p:cNvSpPr/>
          <p:nvPr/>
        </p:nvSpPr>
        <p:spPr>
          <a:xfrm>
            <a:off x="8115300" y="2418891"/>
            <a:ext cx="4188685" cy="4581983"/>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Rechthoek 10">
            <a:extLst>
              <a:ext uri="{FF2B5EF4-FFF2-40B4-BE49-F238E27FC236}">
                <a16:creationId xmlns:a16="http://schemas.microsoft.com/office/drawing/2014/main" id="{631F74F0-859B-9B01-511E-9118AF268984}"/>
              </a:ext>
            </a:extLst>
          </p:cNvPr>
          <p:cNvSpPr/>
          <p:nvPr/>
        </p:nvSpPr>
        <p:spPr>
          <a:xfrm>
            <a:off x="1169328" y="7053542"/>
            <a:ext cx="4974298" cy="4581983"/>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5" name="Picture 2">
            <a:extLst>
              <a:ext uri="{FF2B5EF4-FFF2-40B4-BE49-F238E27FC236}">
                <a16:creationId xmlns:a16="http://schemas.microsoft.com/office/drawing/2014/main" id="{659F48EF-731D-748B-74AE-1D5569A22A82}"/>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101926" y="1857374"/>
            <a:ext cx="8871608" cy="12549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477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8F357-5B13-2F98-CC71-B64767CE658C}"/>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D5890DEF-4407-DEA0-1BB3-0F2F42F71936}"/>
              </a:ext>
            </a:extLst>
          </p:cNvPr>
          <p:cNvGrpSpPr/>
          <p:nvPr/>
        </p:nvGrpSpPr>
        <p:grpSpPr>
          <a:xfrm>
            <a:off x="0" y="0"/>
            <a:ext cx="21384000" cy="15119997"/>
            <a:chOff x="0" y="0"/>
            <a:chExt cx="7233600" cy="5114666"/>
          </a:xfrm>
        </p:grpSpPr>
        <p:sp>
          <p:nvSpPr>
            <p:cNvPr id="5" name="Freeform 5">
              <a:extLst>
                <a:ext uri="{FF2B5EF4-FFF2-40B4-BE49-F238E27FC236}">
                  <a16:creationId xmlns:a16="http://schemas.microsoft.com/office/drawing/2014/main" id="{51C84E93-3AFE-F528-EE44-D3A14A7DC48D}"/>
                </a:ext>
              </a:extLst>
            </p:cNvPr>
            <p:cNvSpPr/>
            <p:nvPr/>
          </p:nvSpPr>
          <p:spPr>
            <a:xfrm>
              <a:off x="0" y="0"/>
              <a:ext cx="7233600" cy="5114666"/>
            </a:xfrm>
            <a:custGeom>
              <a:avLst/>
              <a:gdLst/>
              <a:ahLst/>
              <a:cxnLst/>
              <a:rect l="l" t="t" r="r" b="b"/>
              <a:pathLst>
                <a:path w="7233600" h="5114666">
                  <a:moveTo>
                    <a:pt x="0" y="0"/>
                  </a:moveTo>
                  <a:lnTo>
                    <a:pt x="7233600" y="0"/>
                  </a:lnTo>
                  <a:lnTo>
                    <a:pt x="7233600" y="5114666"/>
                  </a:lnTo>
                  <a:lnTo>
                    <a:pt x="0" y="5114666"/>
                  </a:lnTo>
                  <a:close/>
                </a:path>
              </a:pathLst>
            </a:custGeom>
            <a:solidFill>
              <a:srgbClr val="FF6600">
                <a:alpha val="19608"/>
              </a:srgbClr>
            </a:solidFill>
          </p:spPr>
          <p:txBody>
            <a:bodyPr/>
            <a:lstStyle/>
            <a:p>
              <a:endParaRPr lang="nl-NL"/>
            </a:p>
          </p:txBody>
        </p:sp>
      </p:grpSp>
      <p:sp>
        <p:nvSpPr>
          <p:cNvPr id="2" name="Freeform 2">
            <a:extLst>
              <a:ext uri="{FF2B5EF4-FFF2-40B4-BE49-F238E27FC236}">
                <a16:creationId xmlns:a16="http://schemas.microsoft.com/office/drawing/2014/main" id="{C03F5FB7-8DF2-8958-9301-D4F42AE10FE4}"/>
              </a:ext>
            </a:extLst>
          </p:cNvPr>
          <p:cNvSpPr/>
          <p:nvPr/>
        </p:nvSpPr>
        <p:spPr>
          <a:xfrm rot="-250854">
            <a:off x="17168881" y="-2834782"/>
            <a:ext cx="7573827" cy="11126050"/>
          </a:xfrm>
          <a:custGeom>
            <a:avLst/>
            <a:gdLst/>
            <a:ahLst/>
            <a:cxnLst/>
            <a:rect l="l" t="t" r="r" b="b"/>
            <a:pathLst>
              <a:path w="7573827" h="11126050">
                <a:moveTo>
                  <a:pt x="0" y="0"/>
                </a:moveTo>
                <a:lnTo>
                  <a:pt x="7573827" y="0"/>
                </a:lnTo>
                <a:lnTo>
                  <a:pt x="7573827" y="11126049"/>
                </a:lnTo>
                <a:lnTo>
                  <a:pt x="0" y="11126049"/>
                </a:lnTo>
                <a:lnTo>
                  <a:pt x="0" y="0"/>
                </a:lnTo>
                <a:close/>
              </a:path>
            </a:pathLst>
          </a:custGeom>
          <a:blipFill>
            <a:blip r:embed="rId3"/>
            <a:stretch>
              <a:fillRect/>
            </a:stretch>
          </a:blipFill>
        </p:spPr>
        <p:txBody>
          <a:bodyPr/>
          <a:lstStyle/>
          <a:p>
            <a:endParaRPr lang="nl-NL"/>
          </a:p>
        </p:txBody>
      </p:sp>
      <p:sp>
        <p:nvSpPr>
          <p:cNvPr id="3" name="Freeform 3">
            <a:extLst>
              <a:ext uri="{FF2B5EF4-FFF2-40B4-BE49-F238E27FC236}">
                <a16:creationId xmlns:a16="http://schemas.microsoft.com/office/drawing/2014/main" id="{9AC73E52-D579-3EDC-4452-650967FABFB5}"/>
              </a:ext>
            </a:extLst>
          </p:cNvPr>
          <p:cNvSpPr/>
          <p:nvPr/>
        </p:nvSpPr>
        <p:spPr>
          <a:xfrm>
            <a:off x="17343093" y="-1033900"/>
            <a:ext cx="5590799" cy="3762142"/>
          </a:xfrm>
          <a:custGeom>
            <a:avLst/>
            <a:gdLst/>
            <a:ahLst/>
            <a:cxnLst/>
            <a:rect l="l" t="t" r="r" b="b"/>
            <a:pathLst>
              <a:path w="5590799" h="3762142">
                <a:moveTo>
                  <a:pt x="0" y="0"/>
                </a:moveTo>
                <a:lnTo>
                  <a:pt x="5590800" y="0"/>
                </a:lnTo>
                <a:lnTo>
                  <a:pt x="5590800" y="3762143"/>
                </a:lnTo>
                <a:lnTo>
                  <a:pt x="0" y="3762143"/>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nl-NL"/>
          </a:p>
        </p:txBody>
      </p:sp>
      <p:pic>
        <p:nvPicPr>
          <p:cNvPr id="7" name="Tijdelijke aanduiding voor inhoud 5">
            <a:extLst>
              <a:ext uri="{FF2B5EF4-FFF2-40B4-BE49-F238E27FC236}">
                <a16:creationId xmlns:a16="http://schemas.microsoft.com/office/drawing/2014/main" id="{31472979-1F91-F83B-35DA-7B88BE12E0BC}"/>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720648" y="513734"/>
            <a:ext cx="19932804" cy="14085532"/>
          </a:xfrm>
          <a:prstGeom prst="rect">
            <a:avLst/>
          </a:prstGeom>
        </p:spPr>
      </p:pic>
    </p:spTree>
    <p:extLst>
      <p:ext uri="{BB962C8B-B14F-4D97-AF65-F5344CB8AC3E}">
        <p14:creationId xmlns:p14="http://schemas.microsoft.com/office/powerpoint/2010/main" val="35546632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FD7A7-E7EA-6CA5-148C-DEE8ADA34472}"/>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EBD2E59F-3B7F-2F44-E49E-52D5EE1AE6C7}"/>
              </a:ext>
            </a:extLst>
          </p:cNvPr>
          <p:cNvGrpSpPr/>
          <p:nvPr/>
        </p:nvGrpSpPr>
        <p:grpSpPr>
          <a:xfrm>
            <a:off x="-179671" y="0"/>
            <a:ext cx="22128453" cy="15592213"/>
            <a:chOff x="0" y="0"/>
            <a:chExt cx="7233600" cy="5114666"/>
          </a:xfrm>
        </p:grpSpPr>
        <p:sp>
          <p:nvSpPr>
            <p:cNvPr id="5" name="Freeform 5">
              <a:extLst>
                <a:ext uri="{FF2B5EF4-FFF2-40B4-BE49-F238E27FC236}">
                  <a16:creationId xmlns:a16="http://schemas.microsoft.com/office/drawing/2014/main" id="{A30CDC46-8198-8A24-07DB-8A5A7DE2A8A1}"/>
                </a:ext>
              </a:extLst>
            </p:cNvPr>
            <p:cNvSpPr/>
            <p:nvPr/>
          </p:nvSpPr>
          <p:spPr>
            <a:xfrm>
              <a:off x="0" y="0"/>
              <a:ext cx="7233600" cy="5114666"/>
            </a:xfrm>
            <a:custGeom>
              <a:avLst/>
              <a:gdLst/>
              <a:ahLst/>
              <a:cxnLst/>
              <a:rect l="l" t="t" r="r" b="b"/>
              <a:pathLst>
                <a:path w="7233600" h="5114666">
                  <a:moveTo>
                    <a:pt x="0" y="0"/>
                  </a:moveTo>
                  <a:lnTo>
                    <a:pt x="7233600" y="0"/>
                  </a:lnTo>
                  <a:lnTo>
                    <a:pt x="7233600" y="5114666"/>
                  </a:lnTo>
                  <a:lnTo>
                    <a:pt x="0" y="5114666"/>
                  </a:lnTo>
                  <a:close/>
                </a:path>
              </a:pathLst>
            </a:custGeom>
            <a:solidFill>
              <a:srgbClr val="FF6600">
                <a:alpha val="19608"/>
              </a:srgbClr>
            </a:solidFill>
          </p:spPr>
          <p:txBody>
            <a:bodyPr/>
            <a:lstStyle/>
            <a:p>
              <a:endParaRPr lang="nl-NL"/>
            </a:p>
          </p:txBody>
        </p:sp>
      </p:grpSp>
      <p:pic>
        <p:nvPicPr>
          <p:cNvPr id="14" name="Afbeelding 13">
            <a:extLst>
              <a:ext uri="{FF2B5EF4-FFF2-40B4-BE49-F238E27FC236}">
                <a16:creationId xmlns:a16="http://schemas.microsoft.com/office/drawing/2014/main" id="{5FBDA25A-15E7-73F6-CFDC-AC04AE3B32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6544" y="12544504"/>
            <a:ext cx="4047234" cy="2120750"/>
          </a:xfrm>
          <a:prstGeom prst="rect">
            <a:avLst/>
          </a:prstGeom>
        </p:spPr>
      </p:pic>
      <p:sp>
        <p:nvSpPr>
          <p:cNvPr id="2" name="Freeform 2">
            <a:extLst>
              <a:ext uri="{FF2B5EF4-FFF2-40B4-BE49-F238E27FC236}">
                <a16:creationId xmlns:a16="http://schemas.microsoft.com/office/drawing/2014/main" id="{44995367-A020-6498-66D1-38285177A79E}"/>
              </a:ext>
            </a:extLst>
          </p:cNvPr>
          <p:cNvSpPr/>
          <p:nvPr/>
        </p:nvSpPr>
        <p:spPr>
          <a:xfrm rot="-250854">
            <a:off x="17168881" y="-2834782"/>
            <a:ext cx="7573827" cy="11126050"/>
          </a:xfrm>
          <a:custGeom>
            <a:avLst/>
            <a:gdLst/>
            <a:ahLst/>
            <a:cxnLst/>
            <a:rect l="l" t="t" r="r" b="b"/>
            <a:pathLst>
              <a:path w="7573827" h="11126050">
                <a:moveTo>
                  <a:pt x="0" y="0"/>
                </a:moveTo>
                <a:lnTo>
                  <a:pt x="7573827" y="0"/>
                </a:lnTo>
                <a:lnTo>
                  <a:pt x="7573827" y="11126049"/>
                </a:lnTo>
                <a:lnTo>
                  <a:pt x="0" y="11126049"/>
                </a:lnTo>
                <a:lnTo>
                  <a:pt x="0" y="0"/>
                </a:lnTo>
                <a:close/>
              </a:path>
            </a:pathLst>
          </a:custGeom>
          <a:blipFill>
            <a:blip r:embed="rId4"/>
            <a:stretch>
              <a:fillRect/>
            </a:stretch>
          </a:blipFill>
        </p:spPr>
        <p:txBody>
          <a:bodyPr/>
          <a:lstStyle/>
          <a:p>
            <a:endParaRPr lang="nl-NL"/>
          </a:p>
        </p:txBody>
      </p:sp>
      <p:sp>
        <p:nvSpPr>
          <p:cNvPr id="3" name="Freeform 3">
            <a:extLst>
              <a:ext uri="{FF2B5EF4-FFF2-40B4-BE49-F238E27FC236}">
                <a16:creationId xmlns:a16="http://schemas.microsoft.com/office/drawing/2014/main" id="{AA42124A-9E44-55BA-E563-812E1B01ADCA}"/>
              </a:ext>
            </a:extLst>
          </p:cNvPr>
          <p:cNvSpPr/>
          <p:nvPr/>
        </p:nvSpPr>
        <p:spPr>
          <a:xfrm>
            <a:off x="17343093" y="-1033900"/>
            <a:ext cx="5590799" cy="3762142"/>
          </a:xfrm>
          <a:custGeom>
            <a:avLst/>
            <a:gdLst/>
            <a:ahLst/>
            <a:cxnLst/>
            <a:rect l="l" t="t" r="r" b="b"/>
            <a:pathLst>
              <a:path w="5590799" h="3762142">
                <a:moveTo>
                  <a:pt x="0" y="0"/>
                </a:moveTo>
                <a:lnTo>
                  <a:pt x="5590800" y="0"/>
                </a:lnTo>
                <a:lnTo>
                  <a:pt x="5590800" y="3762143"/>
                </a:lnTo>
                <a:lnTo>
                  <a:pt x="0" y="3762143"/>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nl-NL"/>
          </a:p>
        </p:txBody>
      </p:sp>
      <p:sp>
        <p:nvSpPr>
          <p:cNvPr id="6" name="Tekstvak 5">
            <a:extLst>
              <a:ext uri="{FF2B5EF4-FFF2-40B4-BE49-F238E27FC236}">
                <a16:creationId xmlns:a16="http://schemas.microsoft.com/office/drawing/2014/main" id="{FCE1E2F2-7165-6F97-FC2A-244208DEB4F6}"/>
              </a:ext>
            </a:extLst>
          </p:cNvPr>
          <p:cNvSpPr txBox="1"/>
          <p:nvPr/>
        </p:nvSpPr>
        <p:spPr>
          <a:xfrm>
            <a:off x="-1424059" y="-47413"/>
            <a:ext cx="19678650" cy="1609993"/>
          </a:xfrm>
          <a:prstGeom prst="rect">
            <a:avLst/>
          </a:prstGeom>
          <a:noFill/>
        </p:spPr>
        <p:txBody>
          <a:bodyPr wrap="square">
            <a:spAutoFit/>
          </a:bodyPr>
          <a:lstStyle/>
          <a:p>
            <a:pPr algn="ctr">
              <a:lnSpc>
                <a:spcPts val="13999"/>
              </a:lnSpc>
              <a:spcBef>
                <a:spcPct val="0"/>
              </a:spcBef>
            </a:pPr>
            <a:r>
              <a:rPr lang="nl-NL" sz="4800" b="1">
                <a:solidFill>
                  <a:srgbClr val="C00000"/>
                </a:solidFill>
                <a:latin typeface="Trade Gothic"/>
                <a:ea typeface="Trade Gothic"/>
                <a:cs typeface="Trade Gothic"/>
                <a:sym typeface="Trade Gothic"/>
              </a:rPr>
              <a:t>WELKE DOBBELSTEEN IS JUIST?</a:t>
            </a:r>
          </a:p>
        </p:txBody>
      </p:sp>
      <p:pic>
        <p:nvPicPr>
          <p:cNvPr id="11" name="Afbeelding 10">
            <a:extLst>
              <a:ext uri="{FF2B5EF4-FFF2-40B4-BE49-F238E27FC236}">
                <a16:creationId xmlns:a16="http://schemas.microsoft.com/office/drawing/2014/main" id="{E0FB2D43-B653-B82E-5C15-2D3C5FB66807}"/>
              </a:ext>
            </a:extLst>
          </p:cNvPr>
          <p:cNvPicPr>
            <a:picLocks noChangeAspect="1"/>
          </p:cNvPicPr>
          <p:nvPr/>
        </p:nvPicPr>
        <p:blipFill>
          <a:blip r:embed="rId6"/>
          <a:stretch>
            <a:fillRect/>
          </a:stretch>
        </p:blipFill>
        <p:spPr>
          <a:xfrm>
            <a:off x="2118802" y="2216528"/>
            <a:ext cx="16517992" cy="9878928"/>
          </a:xfrm>
          <a:prstGeom prst="rect">
            <a:avLst/>
          </a:prstGeom>
        </p:spPr>
      </p:pic>
      <p:sp>
        <p:nvSpPr>
          <p:cNvPr id="8" name="Rechthoek 7">
            <a:extLst>
              <a:ext uri="{FF2B5EF4-FFF2-40B4-BE49-F238E27FC236}">
                <a16:creationId xmlns:a16="http://schemas.microsoft.com/office/drawing/2014/main" id="{05477DCA-D534-86AD-A76D-7E8CE99009F5}"/>
              </a:ext>
            </a:extLst>
          </p:cNvPr>
          <p:cNvSpPr/>
          <p:nvPr/>
        </p:nvSpPr>
        <p:spPr>
          <a:xfrm>
            <a:off x="6343650" y="5543550"/>
            <a:ext cx="3943350" cy="6328051"/>
          </a:xfrm>
          <a:prstGeom prst="rect">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ln>
                <a:solidFill>
                  <a:srgbClr val="00B050"/>
                </a:solidFill>
              </a:ln>
            </a:endParaRPr>
          </a:p>
        </p:txBody>
      </p:sp>
      <p:pic>
        <p:nvPicPr>
          <p:cNvPr id="10" name="Picture 2">
            <a:extLst>
              <a:ext uri="{FF2B5EF4-FFF2-40B4-BE49-F238E27FC236}">
                <a16:creationId xmlns:a16="http://schemas.microsoft.com/office/drawing/2014/main" id="{1E92C94A-C6B7-103E-1989-5083C3FC777F}"/>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603821" y="1609993"/>
            <a:ext cx="8965246" cy="1268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8843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D3B11-13D1-BD72-E68D-DB49D6C4B5D2}"/>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8E08A2C2-EC9D-F20E-F19C-4111F613CF91}"/>
              </a:ext>
            </a:extLst>
          </p:cNvPr>
          <p:cNvGrpSpPr/>
          <p:nvPr/>
        </p:nvGrpSpPr>
        <p:grpSpPr>
          <a:xfrm>
            <a:off x="-102172" y="-47413"/>
            <a:ext cx="23297451" cy="15866533"/>
            <a:chOff x="0" y="0"/>
            <a:chExt cx="7233600" cy="5114666"/>
          </a:xfrm>
        </p:grpSpPr>
        <p:sp>
          <p:nvSpPr>
            <p:cNvPr id="5" name="Freeform 5">
              <a:extLst>
                <a:ext uri="{FF2B5EF4-FFF2-40B4-BE49-F238E27FC236}">
                  <a16:creationId xmlns:a16="http://schemas.microsoft.com/office/drawing/2014/main" id="{26E8FBE1-CDE6-7D96-CA22-D7A5FD2D9E9B}"/>
                </a:ext>
              </a:extLst>
            </p:cNvPr>
            <p:cNvSpPr/>
            <p:nvPr/>
          </p:nvSpPr>
          <p:spPr>
            <a:xfrm>
              <a:off x="0" y="0"/>
              <a:ext cx="7233600" cy="5114666"/>
            </a:xfrm>
            <a:custGeom>
              <a:avLst/>
              <a:gdLst/>
              <a:ahLst/>
              <a:cxnLst/>
              <a:rect l="l" t="t" r="r" b="b"/>
              <a:pathLst>
                <a:path w="7233600" h="5114666">
                  <a:moveTo>
                    <a:pt x="0" y="0"/>
                  </a:moveTo>
                  <a:lnTo>
                    <a:pt x="7233600" y="0"/>
                  </a:lnTo>
                  <a:lnTo>
                    <a:pt x="7233600" y="5114666"/>
                  </a:lnTo>
                  <a:lnTo>
                    <a:pt x="0" y="5114666"/>
                  </a:lnTo>
                  <a:close/>
                </a:path>
              </a:pathLst>
            </a:custGeom>
            <a:solidFill>
              <a:srgbClr val="FF6600">
                <a:alpha val="19608"/>
              </a:srgbClr>
            </a:solidFill>
          </p:spPr>
          <p:txBody>
            <a:bodyPr/>
            <a:lstStyle/>
            <a:p>
              <a:endParaRPr lang="nl-NL"/>
            </a:p>
          </p:txBody>
        </p:sp>
      </p:grpSp>
      <p:pic>
        <p:nvPicPr>
          <p:cNvPr id="14" name="Afbeelding 13">
            <a:extLst>
              <a:ext uri="{FF2B5EF4-FFF2-40B4-BE49-F238E27FC236}">
                <a16:creationId xmlns:a16="http://schemas.microsoft.com/office/drawing/2014/main" id="{BAA94D53-B0F3-172C-0C46-317C43CA3F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6544" y="12544504"/>
            <a:ext cx="4047234" cy="2120750"/>
          </a:xfrm>
          <a:prstGeom prst="rect">
            <a:avLst/>
          </a:prstGeom>
        </p:spPr>
      </p:pic>
      <p:sp>
        <p:nvSpPr>
          <p:cNvPr id="2" name="Freeform 2">
            <a:extLst>
              <a:ext uri="{FF2B5EF4-FFF2-40B4-BE49-F238E27FC236}">
                <a16:creationId xmlns:a16="http://schemas.microsoft.com/office/drawing/2014/main" id="{AC58D0D0-B6DA-0B3B-0D11-6A79CBC8406C}"/>
              </a:ext>
            </a:extLst>
          </p:cNvPr>
          <p:cNvSpPr/>
          <p:nvPr/>
        </p:nvSpPr>
        <p:spPr>
          <a:xfrm rot="-250854">
            <a:off x="17168881" y="-2834782"/>
            <a:ext cx="7573827" cy="11126050"/>
          </a:xfrm>
          <a:custGeom>
            <a:avLst/>
            <a:gdLst/>
            <a:ahLst/>
            <a:cxnLst/>
            <a:rect l="l" t="t" r="r" b="b"/>
            <a:pathLst>
              <a:path w="7573827" h="11126050">
                <a:moveTo>
                  <a:pt x="0" y="0"/>
                </a:moveTo>
                <a:lnTo>
                  <a:pt x="7573827" y="0"/>
                </a:lnTo>
                <a:lnTo>
                  <a:pt x="7573827" y="11126049"/>
                </a:lnTo>
                <a:lnTo>
                  <a:pt x="0" y="11126049"/>
                </a:lnTo>
                <a:lnTo>
                  <a:pt x="0" y="0"/>
                </a:lnTo>
                <a:close/>
              </a:path>
            </a:pathLst>
          </a:custGeom>
          <a:blipFill>
            <a:blip r:embed="rId4"/>
            <a:stretch>
              <a:fillRect/>
            </a:stretch>
          </a:blipFill>
        </p:spPr>
        <p:txBody>
          <a:bodyPr/>
          <a:lstStyle/>
          <a:p>
            <a:endParaRPr lang="nl-NL"/>
          </a:p>
        </p:txBody>
      </p:sp>
      <p:sp>
        <p:nvSpPr>
          <p:cNvPr id="3" name="Freeform 3">
            <a:extLst>
              <a:ext uri="{FF2B5EF4-FFF2-40B4-BE49-F238E27FC236}">
                <a16:creationId xmlns:a16="http://schemas.microsoft.com/office/drawing/2014/main" id="{31A058A3-0F2C-C621-76D0-C6A2BF8C72C5}"/>
              </a:ext>
            </a:extLst>
          </p:cNvPr>
          <p:cNvSpPr/>
          <p:nvPr/>
        </p:nvSpPr>
        <p:spPr>
          <a:xfrm>
            <a:off x="17343093" y="-1033900"/>
            <a:ext cx="5590799" cy="3762142"/>
          </a:xfrm>
          <a:custGeom>
            <a:avLst/>
            <a:gdLst/>
            <a:ahLst/>
            <a:cxnLst/>
            <a:rect l="l" t="t" r="r" b="b"/>
            <a:pathLst>
              <a:path w="5590799" h="3762142">
                <a:moveTo>
                  <a:pt x="0" y="0"/>
                </a:moveTo>
                <a:lnTo>
                  <a:pt x="5590800" y="0"/>
                </a:lnTo>
                <a:lnTo>
                  <a:pt x="5590800" y="3762143"/>
                </a:lnTo>
                <a:lnTo>
                  <a:pt x="0" y="3762143"/>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nl-NL"/>
          </a:p>
        </p:txBody>
      </p:sp>
      <p:sp>
        <p:nvSpPr>
          <p:cNvPr id="6" name="Tekstvak 5">
            <a:extLst>
              <a:ext uri="{FF2B5EF4-FFF2-40B4-BE49-F238E27FC236}">
                <a16:creationId xmlns:a16="http://schemas.microsoft.com/office/drawing/2014/main" id="{729ABD2C-E83D-3D80-1427-8D58B8645D8B}"/>
              </a:ext>
            </a:extLst>
          </p:cNvPr>
          <p:cNvSpPr txBox="1"/>
          <p:nvPr/>
        </p:nvSpPr>
        <p:spPr>
          <a:xfrm>
            <a:off x="-416377" y="417205"/>
            <a:ext cx="9520309" cy="1715854"/>
          </a:xfrm>
          <a:prstGeom prst="rect">
            <a:avLst/>
          </a:prstGeom>
          <a:noFill/>
        </p:spPr>
        <p:txBody>
          <a:bodyPr wrap="square">
            <a:spAutoFit/>
          </a:bodyPr>
          <a:lstStyle/>
          <a:p>
            <a:pPr algn="ctr">
              <a:lnSpc>
                <a:spcPts val="13999"/>
              </a:lnSpc>
              <a:spcBef>
                <a:spcPct val="0"/>
              </a:spcBef>
            </a:pPr>
            <a:r>
              <a:rPr lang="nl-NL" sz="7200" b="1">
                <a:solidFill>
                  <a:srgbClr val="C00000"/>
                </a:solidFill>
                <a:latin typeface="Trade Gothic"/>
                <a:ea typeface="Trade Gothic"/>
                <a:cs typeface="Trade Gothic"/>
                <a:sym typeface="Trade Gothic"/>
              </a:rPr>
              <a:t>WAT ALS….</a:t>
            </a:r>
          </a:p>
        </p:txBody>
      </p:sp>
      <p:pic>
        <p:nvPicPr>
          <p:cNvPr id="9" name="Afbeelding 8">
            <a:extLst>
              <a:ext uri="{FF2B5EF4-FFF2-40B4-BE49-F238E27FC236}">
                <a16:creationId xmlns:a16="http://schemas.microsoft.com/office/drawing/2014/main" id="{DE01468D-BDD2-0FEA-9472-2EDAB5F99AD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265227" y="2334690"/>
            <a:ext cx="12508155" cy="12435724"/>
          </a:xfrm>
          <a:prstGeom prst="rect">
            <a:avLst/>
          </a:prstGeom>
        </p:spPr>
      </p:pic>
      <p:pic>
        <p:nvPicPr>
          <p:cNvPr id="10" name="Afbeelding 9">
            <a:extLst>
              <a:ext uri="{FF2B5EF4-FFF2-40B4-BE49-F238E27FC236}">
                <a16:creationId xmlns:a16="http://schemas.microsoft.com/office/drawing/2014/main" id="{820CE52B-0270-F702-6301-15037671F51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265227" y="2398196"/>
            <a:ext cx="12586706" cy="12435724"/>
          </a:xfrm>
          <a:prstGeom prst="rect">
            <a:avLst/>
          </a:prstGeom>
        </p:spPr>
      </p:pic>
      <p:pic>
        <p:nvPicPr>
          <p:cNvPr id="13" name="Afbeelding 12">
            <a:extLst>
              <a:ext uri="{FF2B5EF4-FFF2-40B4-BE49-F238E27FC236}">
                <a16:creationId xmlns:a16="http://schemas.microsoft.com/office/drawing/2014/main" id="{8F2B93F3-DE83-628F-4AAA-65A6606AB68E}"/>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226009" y="2398195"/>
            <a:ext cx="9510706" cy="12573850"/>
          </a:xfrm>
          <a:prstGeom prst="rect">
            <a:avLst/>
          </a:prstGeom>
        </p:spPr>
      </p:pic>
    </p:spTree>
    <p:extLst>
      <p:ext uri="{BB962C8B-B14F-4D97-AF65-F5344CB8AC3E}">
        <p14:creationId xmlns:p14="http://schemas.microsoft.com/office/powerpoint/2010/main" val="1316443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02B99-E6A7-7314-53AB-FE1360361E0D}"/>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9FB25185-0D08-F49E-C2F3-9F40405F1040}"/>
              </a:ext>
            </a:extLst>
          </p:cNvPr>
          <p:cNvGrpSpPr/>
          <p:nvPr/>
        </p:nvGrpSpPr>
        <p:grpSpPr>
          <a:xfrm>
            <a:off x="-102172" y="-47413"/>
            <a:ext cx="22596411" cy="15470293"/>
            <a:chOff x="0" y="0"/>
            <a:chExt cx="7233600" cy="5114666"/>
          </a:xfrm>
        </p:grpSpPr>
        <p:sp>
          <p:nvSpPr>
            <p:cNvPr id="5" name="Freeform 5">
              <a:extLst>
                <a:ext uri="{FF2B5EF4-FFF2-40B4-BE49-F238E27FC236}">
                  <a16:creationId xmlns:a16="http://schemas.microsoft.com/office/drawing/2014/main" id="{EDF8E18C-1269-838C-8AD2-1545098B6AD5}"/>
                </a:ext>
              </a:extLst>
            </p:cNvPr>
            <p:cNvSpPr/>
            <p:nvPr/>
          </p:nvSpPr>
          <p:spPr>
            <a:xfrm>
              <a:off x="0" y="0"/>
              <a:ext cx="7233600" cy="5114666"/>
            </a:xfrm>
            <a:custGeom>
              <a:avLst/>
              <a:gdLst/>
              <a:ahLst/>
              <a:cxnLst/>
              <a:rect l="l" t="t" r="r" b="b"/>
              <a:pathLst>
                <a:path w="7233600" h="5114666">
                  <a:moveTo>
                    <a:pt x="0" y="0"/>
                  </a:moveTo>
                  <a:lnTo>
                    <a:pt x="7233600" y="0"/>
                  </a:lnTo>
                  <a:lnTo>
                    <a:pt x="7233600" y="5114666"/>
                  </a:lnTo>
                  <a:lnTo>
                    <a:pt x="0" y="5114666"/>
                  </a:lnTo>
                  <a:close/>
                </a:path>
              </a:pathLst>
            </a:custGeom>
            <a:solidFill>
              <a:srgbClr val="FF6600">
                <a:alpha val="19608"/>
              </a:srgbClr>
            </a:solidFill>
          </p:spPr>
          <p:txBody>
            <a:bodyPr/>
            <a:lstStyle/>
            <a:p>
              <a:endParaRPr lang="nl-NL"/>
            </a:p>
          </p:txBody>
        </p:sp>
      </p:grpSp>
      <p:pic>
        <p:nvPicPr>
          <p:cNvPr id="14" name="Afbeelding 13">
            <a:extLst>
              <a:ext uri="{FF2B5EF4-FFF2-40B4-BE49-F238E27FC236}">
                <a16:creationId xmlns:a16="http://schemas.microsoft.com/office/drawing/2014/main" id="{6CE38EFD-58FB-FE5A-CBDB-CA3B000E998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6544" y="12544504"/>
            <a:ext cx="4047234" cy="2120750"/>
          </a:xfrm>
          <a:prstGeom prst="rect">
            <a:avLst/>
          </a:prstGeom>
        </p:spPr>
      </p:pic>
      <p:sp>
        <p:nvSpPr>
          <p:cNvPr id="2" name="Freeform 2">
            <a:extLst>
              <a:ext uri="{FF2B5EF4-FFF2-40B4-BE49-F238E27FC236}">
                <a16:creationId xmlns:a16="http://schemas.microsoft.com/office/drawing/2014/main" id="{BAF60538-84D0-2FEB-4C95-F0E2D7986260}"/>
              </a:ext>
            </a:extLst>
          </p:cNvPr>
          <p:cNvSpPr/>
          <p:nvPr/>
        </p:nvSpPr>
        <p:spPr>
          <a:xfrm rot="-250854">
            <a:off x="17168881" y="-2834782"/>
            <a:ext cx="7573827" cy="11126050"/>
          </a:xfrm>
          <a:custGeom>
            <a:avLst/>
            <a:gdLst/>
            <a:ahLst/>
            <a:cxnLst/>
            <a:rect l="l" t="t" r="r" b="b"/>
            <a:pathLst>
              <a:path w="7573827" h="11126050">
                <a:moveTo>
                  <a:pt x="0" y="0"/>
                </a:moveTo>
                <a:lnTo>
                  <a:pt x="7573827" y="0"/>
                </a:lnTo>
                <a:lnTo>
                  <a:pt x="7573827" y="11126049"/>
                </a:lnTo>
                <a:lnTo>
                  <a:pt x="0" y="11126049"/>
                </a:lnTo>
                <a:lnTo>
                  <a:pt x="0" y="0"/>
                </a:lnTo>
                <a:close/>
              </a:path>
            </a:pathLst>
          </a:custGeom>
          <a:blipFill>
            <a:blip r:embed="rId4"/>
            <a:stretch>
              <a:fillRect/>
            </a:stretch>
          </a:blipFill>
        </p:spPr>
        <p:txBody>
          <a:bodyPr/>
          <a:lstStyle/>
          <a:p>
            <a:endParaRPr lang="nl-NL"/>
          </a:p>
        </p:txBody>
      </p:sp>
      <p:sp>
        <p:nvSpPr>
          <p:cNvPr id="3" name="Freeform 3">
            <a:extLst>
              <a:ext uri="{FF2B5EF4-FFF2-40B4-BE49-F238E27FC236}">
                <a16:creationId xmlns:a16="http://schemas.microsoft.com/office/drawing/2014/main" id="{5493B257-48DA-9828-1568-89265A34D33B}"/>
              </a:ext>
            </a:extLst>
          </p:cNvPr>
          <p:cNvSpPr/>
          <p:nvPr/>
        </p:nvSpPr>
        <p:spPr>
          <a:xfrm>
            <a:off x="17343093" y="-1033900"/>
            <a:ext cx="5590799" cy="3762142"/>
          </a:xfrm>
          <a:custGeom>
            <a:avLst/>
            <a:gdLst/>
            <a:ahLst/>
            <a:cxnLst/>
            <a:rect l="l" t="t" r="r" b="b"/>
            <a:pathLst>
              <a:path w="5590799" h="3762142">
                <a:moveTo>
                  <a:pt x="0" y="0"/>
                </a:moveTo>
                <a:lnTo>
                  <a:pt x="5590800" y="0"/>
                </a:lnTo>
                <a:lnTo>
                  <a:pt x="5590800" y="3762143"/>
                </a:lnTo>
                <a:lnTo>
                  <a:pt x="0" y="3762143"/>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nl-NL"/>
          </a:p>
        </p:txBody>
      </p:sp>
      <p:sp>
        <p:nvSpPr>
          <p:cNvPr id="6" name="Tekstvak 5">
            <a:extLst>
              <a:ext uri="{FF2B5EF4-FFF2-40B4-BE49-F238E27FC236}">
                <a16:creationId xmlns:a16="http://schemas.microsoft.com/office/drawing/2014/main" id="{EBC0E56C-6D25-E624-F5E7-7D96D0CED966}"/>
              </a:ext>
            </a:extLst>
          </p:cNvPr>
          <p:cNvSpPr txBox="1"/>
          <p:nvPr/>
        </p:nvSpPr>
        <p:spPr>
          <a:xfrm>
            <a:off x="-1424059" y="-47413"/>
            <a:ext cx="19678650" cy="1609993"/>
          </a:xfrm>
          <a:prstGeom prst="rect">
            <a:avLst/>
          </a:prstGeom>
          <a:noFill/>
        </p:spPr>
        <p:txBody>
          <a:bodyPr wrap="square">
            <a:spAutoFit/>
          </a:bodyPr>
          <a:lstStyle/>
          <a:p>
            <a:pPr algn="ctr">
              <a:lnSpc>
                <a:spcPts val="13999"/>
              </a:lnSpc>
              <a:spcBef>
                <a:spcPct val="0"/>
              </a:spcBef>
            </a:pPr>
            <a:r>
              <a:rPr lang="nl-NL" sz="4800" b="1">
                <a:solidFill>
                  <a:srgbClr val="C00000"/>
                </a:solidFill>
                <a:latin typeface="Trade Gothic"/>
                <a:ea typeface="Trade Gothic"/>
                <a:cs typeface="Trade Gothic"/>
                <a:sym typeface="Trade Gothic"/>
              </a:rPr>
              <a:t>WAT HEBBEN DEZE MENSEN MET ELKAAR GEMEEN?</a:t>
            </a:r>
          </a:p>
        </p:txBody>
      </p:sp>
      <p:pic>
        <p:nvPicPr>
          <p:cNvPr id="11" name="Afbeelding 10">
            <a:extLst>
              <a:ext uri="{FF2B5EF4-FFF2-40B4-BE49-F238E27FC236}">
                <a16:creationId xmlns:a16="http://schemas.microsoft.com/office/drawing/2014/main" id="{A78E9B0D-671B-C31E-016A-CB6DBE636F6A}"/>
              </a:ext>
            </a:extLst>
          </p:cNvPr>
          <p:cNvPicPr>
            <a:picLocks noChangeAspect="1"/>
          </p:cNvPicPr>
          <p:nvPr/>
        </p:nvPicPr>
        <p:blipFill>
          <a:blip r:embed="rId6"/>
          <a:stretch>
            <a:fillRect/>
          </a:stretch>
        </p:blipFill>
        <p:spPr>
          <a:xfrm>
            <a:off x="2564291" y="2156204"/>
            <a:ext cx="16245517" cy="10800591"/>
          </a:xfrm>
          <a:prstGeom prst="rect">
            <a:avLst/>
          </a:prstGeom>
        </p:spPr>
      </p:pic>
      <p:pic>
        <p:nvPicPr>
          <p:cNvPr id="16" name="Picture 2">
            <a:extLst>
              <a:ext uri="{FF2B5EF4-FFF2-40B4-BE49-F238E27FC236}">
                <a16:creationId xmlns:a16="http://schemas.microsoft.com/office/drawing/2014/main" id="{DBDA7673-ED3C-6259-A7EC-D4074F981184}"/>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157787" y="847171"/>
            <a:ext cx="9058524" cy="12813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734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B05B8-6F23-6526-7FAD-825CA3270681}"/>
            </a:ext>
          </a:extLst>
        </p:cNvPr>
        <p:cNvGrpSpPr/>
        <p:nvPr/>
      </p:nvGrpSpPr>
      <p:grpSpPr>
        <a:xfrm>
          <a:off x="0" y="0"/>
          <a:ext cx="0" cy="0"/>
          <a:chOff x="0" y="0"/>
          <a:chExt cx="0" cy="0"/>
        </a:xfrm>
      </p:grpSpPr>
      <p:pic>
        <p:nvPicPr>
          <p:cNvPr id="14" name="Afbeelding 13">
            <a:extLst>
              <a:ext uri="{FF2B5EF4-FFF2-40B4-BE49-F238E27FC236}">
                <a16:creationId xmlns:a16="http://schemas.microsoft.com/office/drawing/2014/main" id="{92C71A77-DE60-B7F3-F965-5606B8DC7E0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6544" y="12544504"/>
            <a:ext cx="4047234" cy="2120750"/>
          </a:xfrm>
          <a:prstGeom prst="rect">
            <a:avLst/>
          </a:prstGeom>
        </p:spPr>
      </p:pic>
      <p:sp>
        <p:nvSpPr>
          <p:cNvPr id="2" name="Freeform 2">
            <a:extLst>
              <a:ext uri="{FF2B5EF4-FFF2-40B4-BE49-F238E27FC236}">
                <a16:creationId xmlns:a16="http://schemas.microsoft.com/office/drawing/2014/main" id="{ECDD77D9-ABEE-95A2-E594-6379CF39F98D}"/>
              </a:ext>
            </a:extLst>
          </p:cNvPr>
          <p:cNvSpPr/>
          <p:nvPr/>
        </p:nvSpPr>
        <p:spPr>
          <a:xfrm rot="-250854">
            <a:off x="17168881" y="-2834782"/>
            <a:ext cx="7573827" cy="11126050"/>
          </a:xfrm>
          <a:custGeom>
            <a:avLst/>
            <a:gdLst/>
            <a:ahLst/>
            <a:cxnLst/>
            <a:rect l="l" t="t" r="r" b="b"/>
            <a:pathLst>
              <a:path w="7573827" h="11126050">
                <a:moveTo>
                  <a:pt x="0" y="0"/>
                </a:moveTo>
                <a:lnTo>
                  <a:pt x="7573827" y="0"/>
                </a:lnTo>
                <a:lnTo>
                  <a:pt x="7573827" y="11126049"/>
                </a:lnTo>
                <a:lnTo>
                  <a:pt x="0" y="11126049"/>
                </a:lnTo>
                <a:lnTo>
                  <a:pt x="0" y="0"/>
                </a:lnTo>
                <a:close/>
              </a:path>
            </a:pathLst>
          </a:custGeom>
          <a:blipFill>
            <a:blip r:embed="rId4"/>
            <a:stretch>
              <a:fillRect/>
            </a:stretch>
          </a:blipFill>
        </p:spPr>
        <p:txBody>
          <a:bodyPr/>
          <a:lstStyle/>
          <a:p>
            <a:endParaRPr lang="nl-NL"/>
          </a:p>
        </p:txBody>
      </p:sp>
      <p:sp>
        <p:nvSpPr>
          <p:cNvPr id="3" name="Freeform 3">
            <a:extLst>
              <a:ext uri="{FF2B5EF4-FFF2-40B4-BE49-F238E27FC236}">
                <a16:creationId xmlns:a16="http://schemas.microsoft.com/office/drawing/2014/main" id="{3F07A19F-EB38-23A9-054A-4F43229FA021}"/>
              </a:ext>
            </a:extLst>
          </p:cNvPr>
          <p:cNvSpPr/>
          <p:nvPr/>
        </p:nvSpPr>
        <p:spPr>
          <a:xfrm>
            <a:off x="17343093" y="-1033900"/>
            <a:ext cx="5590799" cy="3762142"/>
          </a:xfrm>
          <a:custGeom>
            <a:avLst/>
            <a:gdLst/>
            <a:ahLst/>
            <a:cxnLst/>
            <a:rect l="l" t="t" r="r" b="b"/>
            <a:pathLst>
              <a:path w="5590799" h="3762142">
                <a:moveTo>
                  <a:pt x="0" y="0"/>
                </a:moveTo>
                <a:lnTo>
                  <a:pt x="5590800" y="0"/>
                </a:lnTo>
                <a:lnTo>
                  <a:pt x="5590800" y="3762143"/>
                </a:lnTo>
                <a:lnTo>
                  <a:pt x="0" y="3762143"/>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nl-NL"/>
          </a:p>
        </p:txBody>
      </p:sp>
      <p:grpSp>
        <p:nvGrpSpPr>
          <p:cNvPr id="4" name="Group 4">
            <a:extLst>
              <a:ext uri="{FF2B5EF4-FFF2-40B4-BE49-F238E27FC236}">
                <a16:creationId xmlns:a16="http://schemas.microsoft.com/office/drawing/2014/main" id="{B9D782B7-9E12-5154-E538-710AD66078E1}"/>
              </a:ext>
            </a:extLst>
          </p:cNvPr>
          <p:cNvGrpSpPr/>
          <p:nvPr/>
        </p:nvGrpSpPr>
        <p:grpSpPr>
          <a:xfrm>
            <a:off x="0" y="-66021"/>
            <a:ext cx="21384000" cy="15119997"/>
            <a:chOff x="0" y="0"/>
            <a:chExt cx="7233600" cy="5114666"/>
          </a:xfrm>
        </p:grpSpPr>
        <p:sp>
          <p:nvSpPr>
            <p:cNvPr id="5" name="Freeform 5">
              <a:extLst>
                <a:ext uri="{FF2B5EF4-FFF2-40B4-BE49-F238E27FC236}">
                  <a16:creationId xmlns:a16="http://schemas.microsoft.com/office/drawing/2014/main" id="{E9D7E624-6854-BA3B-EF3E-9A62DECC0E2D}"/>
                </a:ext>
              </a:extLst>
            </p:cNvPr>
            <p:cNvSpPr/>
            <p:nvPr/>
          </p:nvSpPr>
          <p:spPr>
            <a:xfrm>
              <a:off x="0" y="0"/>
              <a:ext cx="7233600" cy="5114666"/>
            </a:xfrm>
            <a:custGeom>
              <a:avLst/>
              <a:gdLst/>
              <a:ahLst/>
              <a:cxnLst/>
              <a:rect l="l" t="t" r="r" b="b"/>
              <a:pathLst>
                <a:path w="7233600" h="5114666">
                  <a:moveTo>
                    <a:pt x="0" y="0"/>
                  </a:moveTo>
                  <a:lnTo>
                    <a:pt x="7233600" y="0"/>
                  </a:lnTo>
                  <a:lnTo>
                    <a:pt x="7233600" y="5114666"/>
                  </a:lnTo>
                  <a:lnTo>
                    <a:pt x="0" y="5114666"/>
                  </a:lnTo>
                  <a:close/>
                </a:path>
              </a:pathLst>
            </a:custGeom>
            <a:solidFill>
              <a:srgbClr val="FF6600">
                <a:alpha val="19608"/>
              </a:srgbClr>
            </a:solidFill>
          </p:spPr>
          <p:txBody>
            <a:bodyPr/>
            <a:lstStyle/>
            <a:p>
              <a:endParaRPr lang="nl-NL"/>
            </a:p>
          </p:txBody>
        </p:sp>
      </p:grpSp>
      <p:sp>
        <p:nvSpPr>
          <p:cNvPr id="6" name="Tekstvak 5">
            <a:extLst>
              <a:ext uri="{FF2B5EF4-FFF2-40B4-BE49-F238E27FC236}">
                <a16:creationId xmlns:a16="http://schemas.microsoft.com/office/drawing/2014/main" id="{7EBF1439-80C5-89E9-32D3-6F61F5C95B26}"/>
              </a:ext>
            </a:extLst>
          </p:cNvPr>
          <p:cNvSpPr txBox="1"/>
          <p:nvPr/>
        </p:nvSpPr>
        <p:spPr>
          <a:xfrm>
            <a:off x="-1424059" y="-47413"/>
            <a:ext cx="19678650" cy="1609993"/>
          </a:xfrm>
          <a:prstGeom prst="rect">
            <a:avLst/>
          </a:prstGeom>
          <a:noFill/>
        </p:spPr>
        <p:txBody>
          <a:bodyPr wrap="square">
            <a:spAutoFit/>
          </a:bodyPr>
          <a:lstStyle/>
          <a:p>
            <a:pPr algn="ctr">
              <a:lnSpc>
                <a:spcPts val="13999"/>
              </a:lnSpc>
              <a:spcBef>
                <a:spcPct val="0"/>
              </a:spcBef>
            </a:pPr>
            <a:r>
              <a:rPr lang="nl-NL" sz="4800" b="1" dirty="0">
                <a:solidFill>
                  <a:srgbClr val="C00000"/>
                </a:solidFill>
                <a:latin typeface="Trade Gothic"/>
                <a:ea typeface="Trade Gothic"/>
                <a:cs typeface="Trade Gothic"/>
                <a:sym typeface="Trade Gothic"/>
              </a:rPr>
              <a:t>WAAROM MOETEN WE ONZE TALENTEN ONTDEKKEN?</a:t>
            </a:r>
          </a:p>
        </p:txBody>
      </p:sp>
      <p:sp>
        <p:nvSpPr>
          <p:cNvPr id="11" name="Tekstvak 10">
            <a:extLst>
              <a:ext uri="{FF2B5EF4-FFF2-40B4-BE49-F238E27FC236}">
                <a16:creationId xmlns:a16="http://schemas.microsoft.com/office/drawing/2014/main" id="{4F18C375-CBDB-56D2-656E-3249CA046C15}"/>
              </a:ext>
            </a:extLst>
          </p:cNvPr>
          <p:cNvSpPr txBox="1"/>
          <p:nvPr/>
        </p:nvSpPr>
        <p:spPr>
          <a:xfrm>
            <a:off x="808037" y="5342364"/>
            <a:ext cx="13730669" cy="4303229"/>
          </a:xfrm>
          <a:prstGeom prst="rect">
            <a:avLst/>
          </a:prstGeom>
          <a:noFill/>
        </p:spPr>
        <p:txBody>
          <a:bodyPr wrap="square">
            <a:spAutoFit/>
          </a:bodyPr>
          <a:lstStyle/>
          <a:p>
            <a:pPr marL="571500" indent="-571500" fontAlgn="base">
              <a:lnSpc>
                <a:spcPct val="200000"/>
              </a:lnSpc>
              <a:buFont typeface="Arial" panose="020B0604020202020204" pitchFamily="34" charset="0"/>
              <a:buChar char="•"/>
            </a:pPr>
            <a:r>
              <a:rPr lang="nl-NL" sz="4800">
                <a:solidFill>
                  <a:srgbClr val="000000"/>
                </a:solidFill>
                <a:latin typeface="Trade Gothic Next" panose="020B0503040303020004" pitchFamily="34" charset="0"/>
              </a:rPr>
              <a:t>Kiezen van </a:t>
            </a:r>
            <a:r>
              <a:rPr lang="nl-NL" sz="4800" b="1">
                <a:solidFill>
                  <a:srgbClr val="000000"/>
                </a:solidFill>
                <a:latin typeface="Trade Gothic Next" panose="020B0503040303020004" pitchFamily="34" charset="0"/>
              </a:rPr>
              <a:t>hobby’s/activiteiten</a:t>
            </a:r>
          </a:p>
          <a:p>
            <a:pPr marL="571500" indent="-571500" fontAlgn="base">
              <a:lnSpc>
                <a:spcPct val="200000"/>
              </a:lnSpc>
              <a:buFont typeface="Arial" panose="020B0604020202020204" pitchFamily="34" charset="0"/>
              <a:buChar char="•"/>
            </a:pPr>
            <a:r>
              <a:rPr lang="nl-NL" sz="4800">
                <a:solidFill>
                  <a:srgbClr val="000000"/>
                </a:solidFill>
                <a:latin typeface="Trade Gothic Next" panose="020B0503040303020004" pitchFamily="34" charset="0"/>
              </a:rPr>
              <a:t>Kiezen van </a:t>
            </a:r>
            <a:r>
              <a:rPr lang="nl-NL" sz="4800" b="1">
                <a:solidFill>
                  <a:srgbClr val="000000"/>
                </a:solidFill>
                <a:latin typeface="Trade Gothic Next" panose="020B0503040303020004" pitchFamily="34" charset="0"/>
              </a:rPr>
              <a:t>studierichtingen</a:t>
            </a:r>
            <a:endParaRPr lang="nl-NL" sz="4800">
              <a:solidFill>
                <a:srgbClr val="000000"/>
              </a:solidFill>
              <a:latin typeface="Trade Gothic Next" panose="020B0503040303020004" pitchFamily="34" charset="0"/>
            </a:endParaRPr>
          </a:p>
          <a:p>
            <a:pPr marL="571500" indent="-571500" fontAlgn="base">
              <a:lnSpc>
                <a:spcPct val="200000"/>
              </a:lnSpc>
              <a:buFont typeface="Arial" panose="020B0604020202020204" pitchFamily="34" charset="0"/>
              <a:buChar char="•"/>
            </a:pPr>
            <a:r>
              <a:rPr lang="nl-NL" sz="4800">
                <a:solidFill>
                  <a:srgbClr val="000000"/>
                </a:solidFill>
                <a:latin typeface="Trade Gothic Next" panose="020B0503040303020004" pitchFamily="34" charset="0"/>
              </a:rPr>
              <a:t>Kiezen van </a:t>
            </a:r>
            <a:r>
              <a:rPr lang="nl-NL" sz="4800" b="1">
                <a:solidFill>
                  <a:srgbClr val="000000"/>
                </a:solidFill>
                <a:latin typeface="Trade Gothic Next" panose="020B0503040303020004" pitchFamily="34" charset="0"/>
              </a:rPr>
              <a:t>beroepen</a:t>
            </a:r>
            <a:endParaRPr lang="nl-NL" sz="4800">
              <a:solidFill>
                <a:srgbClr val="000000"/>
              </a:solidFill>
              <a:latin typeface="Trade Gothic Next" panose="020B0503040303020004" pitchFamily="34" charset="0"/>
            </a:endParaRPr>
          </a:p>
        </p:txBody>
      </p:sp>
      <p:sp>
        <p:nvSpPr>
          <p:cNvPr id="12" name="Rechteraccolade 11">
            <a:extLst>
              <a:ext uri="{FF2B5EF4-FFF2-40B4-BE49-F238E27FC236}">
                <a16:creationId xmlns:a16="http://schemas.microsoft.com/office/drawing/2014/main" id="{B627FA51-EFFF-95A0-D1B1-4A4298720205}"/>
              </a:ext>
            </a:extLst>
          </p:cNvPr>
          <p:cNvSpPr/>
          <p:nvPr/>
        </p:nvSpPr>
        <p:spPr>
          <a:xfrm>
            <a:off x="9741574" y="5364927"/>
            <a:ext cx="1553737" cy="4774418"/>
          </a:xfrm>
          <a:prstGeom prst="rightBrace">
            <a:avLst/>
          </a:prstGeom>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nl-NL"/>
          </a:p>
        </p:txBody>
      </p:sp>
      <p:sp>
        <p:nvSpPr>
          <p:cNvPr id="17" name="Tekstvak 16">
            <a:extLst>
              <a:ext uri="{FF2B5EF4-FFF2-40B4-BE49-F238E27FC236}">
                <a16:creationId xmlns:a16="http://schemas.microsoft.com/office/drawing/2014/main" id="{C1AB6190-5046-503B-2860-015EAE55BF02}"/>
              </a:ext>
            </a:extLst>
          </p:cNvPr>
          <p:cNvSpPr txBox="1"/>
          <p:nvPr/>
        </p:nvSpPr>
        <p:spPr>
          <a:xfrm>
            <a:off x="11845541" y="7388206"/>
            <a:ext cx="8720522" cy="830997"/>
          </a:xfrm>
          <a:prstGeom prst="rect">
            <a:avLst/>
          </a:prstGeom>
          <a:noFill/>
        </p:spPr>
        <p:txBody>
          <a:bodyPr wrap="square">
            <a:spAutoFit/>
          </a:bodyPr>
          <a:lstStyle/>
          <a:p>
            <a:r>
              <a:rPr lang="nl-NL" sz="4800">
                <a:latin typeface="Trade Gothic Next" panose="020B0503040303020004" pitchFamily="34" charset="0"/>
                <a:cs typeface="Calibri" panose="020F0502020204030204" pitchFamily="34" charset="0"/>
              </a:rPr>
              <a:t>Die bij je talenten passen</a:t>
            </a:r>
          </a:p>
        </p:txBody>
      </p:sp>
      <p:pic>
        <p:nvPicPr>
          <p:cNvPr id="9" name="Graphic 8">
            <a:extLst>
              <a:ext uri="{FF2B5EF4-FFF2-40B4-BE49-F238E27FC236}">
                <a16:creationId xmlns:a16="http://schemas.microsoft.com/office/drawing/2014/main" id="{55F4CDA5-BCD7-B900-98E6-C399EC97F969}"/>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0864" t="3920" r="8974" b="10203"/>
          <a:stretch/>
        </p:blipFill>
        <p:spPr>
          <a:xfrm>
            <a:off x="13069733" y="8981019"/>
            <a:ext cx="4891619" cy="5240371"/>
          </a:xfrm>
          <a:prstGeom prst="rect">
            <a:avLst/>
          </a:prstGeom>
        </p:spPr>
      </p:pic>
    </p:spTree>
    <p:extLst>
      <p:ext uri="{BB962C8B-B14F-4D97-AF65-F5344CB8AC3E}">
        <p14:creationId xmlns:p14="http://schemas.microsoft.com/office/powerpoint/2010/main" val="41333010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FBC04-5113-81F0-9F0F-3D279ECE7318}"/>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F6951C30-D182-97D8-4E80-90B660D63B13}"/>
              </a:ext>
            </a:extLst>
          </p:cNvPr>
          <p:cNvGrpSpPr/>
          <p:nvPr/>
        </p:nvGrpSpPr>
        <p:grpSpPr>
          <a:xfrm>
            <a:off x="0" y="-7000"/>
            <a:ext cx="21384000" cy="15119997"/>
            <a:chOff x="0" y="0"/>
            <a:chExt cx="7233600" cy="5114666"/>
          </a:xfrm>
        </p:grpSpPr>
        <p:sp>
          <p:nvSpPr>
            <p:cNvPr id="5" name="Freeform 5">
              <a:extLst>
                <a:ext uri="{FF2B5EF4-FFF2-40B4-BE49-F238E27FC236}">
                  <a16:creationId xmlns:a16="http://schemas.microsoft.com/office/drawing/2014/main" id="{01870144-F64B-A14F-7D23-CA6D024E9B26}"/>
                </a:ext>
              </a:extLst>
            </p:cNvPr>
            <p:cNvSpPr/>
            <p:nvPr/>
          </p:nvSpPr>
          <p:spPr>
            <a:xfrm>
              <a:off x="0" y="0"/>
              <a:ext cx="7233600" cy="5114666"/>
            </a:xfrm>
            <a:custGeom>
              <a:avLst/>
              <a:gdLst/>
              <a:ahLst/>
              <a:cxnLst/>
              <a:rect l="l" t="t" r="r" b="b"/>
              <a:pathLst>
                <a:path w="7233600" h="5114666">
                  <a:moveTo>
                    <a:pt x="0" y="0"/>
                  </a:moveTo>
                  <a:lnTo>
                    <a:pt x="7233600" y="0"/>
                  </a:lnTo>
                  <a:lnTo>
                    <a:pt x="7233600" y="5114666"/>
                  </a:lnTo>
                  <a:lnTo>
                    <a:pt x="0" y="5114666"/>
                  </a:lnTo>
                  <a:close/>
                </a:path>
              </a:pathLst>
            </a:custGeom>
            <a:solidFill>
              <a:srgbClr val="FF6600">
                <a:alpha val="19608"/>
              </a:srgbClr>
            </a:solidFill>
          </p:spPr>
          <p:txBody>
            <a:bodyPr/>
            <a:lstStyle/>
            <a:p>
              <a:endParaRPr lang="nl-NL"/>
            </a:p>
          </p:txBody>
        </p:sp>
      </p:grpSp>
      <p:pic>
        <p:nvPicPr>
          <p:cNvPr id="14" name="Afbeelding 13">
            <a:extLst>
              <a:ext uri="{FF2B5EF4-FFF2-40B4-BE49-F238E27FC236}">
                <a16:creationId xmlns:a16="http://schemas.microsoft.com/office/drawing/2014/main" id="{9E38EA9B-11AA-BFA8-7390-4D85CB52C98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6544" y="12544504"/>
            <a:ext cx="4047234" cy="2120750"/>
          </a:xfrm>
          <a:prstGeom prst="rect">
            <a:avLst/>
          </a:prstGeom>
        </p:spPr>
      </p:pic>
      <p:sp>
        <p:nvSpPr>
          <p:cNvPr id="2" name="Freeform 2">
            <a:extLst>
              <a:ext uri="{FF2B5EF4-FFF2-40B4-BE49-F238E27FC236}">
                <a16:creationId xmlns:a16="http://schemas.microsoft.com/office/drawing/2014/main" id="{11EDAB27-B4C3-472F-3D37-F31E7487D72E}"/>
              </a:ext>
            </a:extLst>
          </p:cNvPr>
          <p:cNvSpPr/>
          <p:nvPr/>
        </p:nvSpPr>
        <p:spPr>
          <a:xfrm rot="-250854">
            <a:off x="17168881" y="-2834782"/>
            <a:ext cx="7573827" cy="11126050"/>
          </a:xfrm>
          <a:custGeom>
            <a:avLst/>
            <a:gdLst/>
            <a:ahLst/>
            <a:cxnLst/>
            <a:rect l="l" t="t" r="r" b="b"/>
            <a:pathLst>
              <a:path w="7573827" h="11126050">
                <a:moveTo>
                  <a:pt x="0" y="0"/>
                </a:moveTo>
                <a:lnTo>
                  <a:pt x="7573827" y="0"/>
                </a:lnTo>
                <a:lnTo>
                  <a:pt x="7573827" y="11126049"/>
                </a:lnTo>
                <a:lnTo>
                  <a:pt x="0" y="11126049"/>
                </a:lnTo>
                <a:lnTo>
                  <a:pt x="0" y="0"/>
                </a:lnTo>
                <a:close/>
              </a:path>
            </a:pathLst>
          </a:custGeom>
          <a:blipFill>
            <a:blip r:embed="rId4"/>
            <a:stretch>
              <a:fillRect/>
            </a:stretch>
          </a:blipFill>
        </p:spPr>
        <p:txBody>
          <a:bodyPr/>
          <a:lstStyle/>
          <a:p>
            <a:endParaRPr lang="nl-NL"/>
          </a:p>
        </p:txBody>
      </p:sp>
      <p:sp>
        <p:nvSpPr>
          <p:cNvPr id="3" name="Freeform 3">
            <a:extLst>
              <a:ext uri="{FF2B5EF4-FFF2-40B4-BE49-F238E27FC236}">
                <a16:creationId xmlns:a16="http://schemas.microsoft.com/office/drawing/2014/main" id="{7DB0F429-3C48-70A8-03EA-F8CD685301C7}"/>
              </a:ext>
            </a:extLst>
          </p:cNvPr>
          <p:cNvSpPr/>
          <p:nvPr/>
        </p:nvSpPr>
        <p:spPr>
          <a:xfrm>
            <a:off x="17343093" y="-1033900"/>
            <a:ext cx="5590799" cy="3762142"/>
          </a:xfrm>
          <a:custGeom>
            <a:avLst/>
            <a:gdLst/>
            <a:ahLst/>
            <a:cxnLst/>
            <a:rect l="l" t="t" r="r" b="b"/>
            <a:pathLst>
              <a:path w="5590799" h="3762142">
                <a:moveTo>
                  <a:pt x="0" y="0"/>
                </a:moveTo>
                <a:lnTo>
                  <a:pt x="5590800" y="0"/>
                </a:lnTo>
                <a:lnTo>
                  <a:pt x="5590800" y="3762143"/>
                </a:lnTo>
                <a:lnTo>
                  <a:pt x="0" y="3762143"/>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nl-NL"/>
          </a:p>
        </p:txBody>
      </p:sp>
      <p:sp>
        <p:nvSpPr>
          <p:cNvPr id="6" name="Tekstvak 5">
            <a:extLst>
              <a:ext uri="{FF2B5EF4-FFF2-40B4-BE49-F238E27FC236}">
                <a16:creationId xmlns:a16="http://schemas.microsoft.com/office/drawing/2014/main" id="{EE9ECBBE-AEB5-A474-E1D4-5ED1585CCD1D}"/>
              </a:ext>
            </a:extLst>
          </p:cNvPr>
          <p:cNvSpPr txBox="1"/>
          <p:nvPr/>
        </p:nvSpPr>
        <p:spPr>
          <a:xfrm>
            <a:off x="-934008" y="0"/>
            <a:ext cx="19678650" cy="1609993"/>
          </a:xfrm>
          <a:prstGeom prst="rect">
            <a:avLst/>
          </a:prstGeom>
          <a:noFill/>
        </p:spPr>
        <p:txBody>
          <a:bodyPr wrap="square">
            <a:spAutoFit/>
          </a:bodyPr>
          <a:lstStyle/>
          <a:p>
            <a:pPr algn="ctr">
              <a:lnSpc>
                <a:spcPts val="13999"/>
              </a:lnSpc>
              <a:spcBef>
                <a:spcPct val="0"/>
              </a:spcBef>
            </a:pPr>
            <a:r>
              <a:rPr lang="nl-NL" sz="4800" b="1">
                <a:solidFill>
                  <a:srgbClr val="C00000"/>
                </a:solidFill>
                <a:latin typeface="Trade Gothic"/>
                <a:ea typeface="Trade Gothic"/>
                <a:cs typeface="Trade Gothic"/>
                <a:sym typeface="Trade Gothic"/>
              </a:rPr>
              <a:t>TALENTEN IN VERSCHILLENDE SITUATIES EN CONTEXTEN</a:t>
            </a:r>
          </a:p>
        </p:txBody>
      </p:sp>
      <p:pic>
        <p:nvPicPr>
          <p:cNvPr id="7" name="Picture 2" descr="چگونه یک سمینار را رهبری کنیم؟ | استودیو ایده ‌پردازان">
            <a:extLst>
              <a:ext uri="{FF2B5EF4-FFF2-40B4-BE49-F238E27FC236}">
                <a16:creationId xmlns:a16="http://schemas.microsoft.com/office/drawing/2014/main" id="{0E7C56EC-1FE0-53CE-4F4B-0E89184C1B88}"/>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581397" y="4828620"/>
            <a:ext cx="9539922" cy="6359948"/>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a:extLst>
              <a:ext uri="{FF2B5EF4-FFF2-40B4-BE49-F238E27FC236}">
                <a16:creationId xmlns:a16="http://schemas.microsoft.com/office/drawing/2014/main" id="{62542507-C69E-2EEF-0CDA-2DB63B40318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33450" y="2189832"/>
            <a:ext cx="5400000" cy="5400000"/>
          </a:xfrm>
          <a:prstGeom prst="rect">
            <a:avLst/>
          </a:prstGeom>
        </p:spPr>
      </p:pic>
      <p:pic>
        <p:nvPicPr>
          <p:cNvPr id="9" name="Afbeelding 8">
            <a:extLst>
              <a:ext uri="{FF2B5EF4-FFF2-40B4-BE49-F238E27FC236}">
                <a16:creationId xmlns:a16="http://schemas.microsoft.com/office/drawing/2014/main" id="{42B4BB6D-4332-81E3-39BD-E0E85CC3020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4301748" y="2026316"/>
            <a:ext cx="5400000" cy="5400000"/>
          </a:xfrm>
          <a:prstGeom prst="rect">
            <a:avLst/>
          </a:prstGeom>
        </p:spPr>
      </p:pic>
      <p:pic>
        <p:nvPicPr>
          <p:cNvPr id="10" name="Afbeelding 9">
            <a:extLst>
              <a:ext uri="{FF2B5EF4-FFF2-40B4-BE49-F238E27FC236}">
                <a16:creationId xmlns:a16="http://schemas.microsoft.com/office/drawing/2014/main" id="{83BAE149-8E99-1B06-A8B8-CB859F2D7B8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4378648" y="9475055"/>
            <a:ext cx="5400000" cy="5400000"/>
          </a:xfrm>
          <a:prstGeom prst="rect">
            <a:avLst/>
          </a:prstGeom>
        </p:spPr>
      </p:pic>
      <p:pic>
        <p:nvPicPr>
          <p:cNvPr id="13" name="Afbeelding 12">
            <a:extLst>
              <a:ext uri="{FF2B5EF4-FFF2-40B4-BE49-F238E27FC236}">
                <a16:creationId xmlns:a16="http://schemas.microsoft.com/office/drawing/2014/main" id="{0CDE9EF2-C13C-BF63-99F7-54FA11BDE0E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33450" y="9586184"/>
            <a:ext cx="5400000" cy="5400000"/>
          </a:xfrm>
          <a:prstGeom prst="rect">
            <a:avLst/>
          </a:prstGeom>
        </p:spPr>
      </p:pic>
    </p:spTree>
    <p:extLst>
      <p:ext uri="{BB962C8B-B14F-4D97-AF65-F5344CB8AC3E}">
        <p14:creationId xmlns:p14="http://schemas.microsoft.com/office/powerpoint/2010/main" val="303155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C9F17E-D69A-EFEC-9499-133636CDAAFD}"/>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76C0C21F-2FB8-0409-2EDC-92D85C0C5BBA}"/>
              </a:ext>
            </a:extLst>
          </p:cNvPr>
          <p:cNvGrpSpPr/>
          <p:nvPr/>
        </p:nvGrpSpPr>
        <p:grpSpPr>
          <a:xfrm>
            <a:off x="-102171" y="-47413"/>
            <a:ext cx="21384000" cy="15119997"/>
            <a:chOff x="0" y="0"/>
            <a:chExt cx="7233600" cy="5114666"/>
          </a:xfrm>
        </p:grpSpPr>
        <p:sp>
          <p:nvSpPr>
            <p:cNvPr id="5" name="Freeform 5">
              <a:extLst>
                <a:ext uri="{FF2B5EF4-FFF2-40B4-BE49-F238E27FC236}">
                  <a16:creationId xmlns:a16="http://schemas.microsoft.com/office/drawing/2014/main" id="{76E64C42-09A6-D11C-FB3A-F65CBB58BF15}"/>
                </a:ext>
              </a:extLst>
            </p:cNvPr>
            <p:cNvSpPr/>
            <p:nvPr/>
          </p:nvSpPr>
          <p:spPr>
            <a:xfrm>
              <a:off x="0" y="0"/>
              <a:ext cx="7233600" cy="5114666"/>
            </a:xfrm>
            <a:custGeom>
              <a:avLst/>
              <a:gdLst/>
              <a:ahLst/>
              <a:cxnLst/>
              <a:rect l="l" t="t" r="r" b="b"/>
              <a:pathLst>
                <a:path w="7233600" h="5114666">
                  <a:moveTo>
                    <a:pt x="0" y="0"/>
                  </a:moveTo>
                  <a:lnTo>
                    <a:pt x="7233600" y="0"/>
                  </a:lnTo>
                  <a:lnTo>
                    <a:pt x="7233600" y="5114666"/>
                  </a:lnTo>
                  <a:lnTo>
                    <a:pt x="0" y="5114666"/>
                  </a:lnTo>
                  <a:close/>
                </a:path>
              </a:pathLst>
            </a:custGeom>
            <a:solidFill>
              <a:srgbClr val="FF6600">
                <a:alpha val="19608"/>
              </a:srgbClr>
            </a:solidFill>
          </p:spPr>
          <p:txBody>
            <a:bodyPr/>
            <a:lstStyle/>
            <a:p>
              <a:endParaRPr lang="nl-NL"/>
            </a:p>
          </p:txBody>
        </p:sp>
      </p:grpSp>
      <p:pic>
        <p:nvPicPr>
          <p:cNvPr id="14" name="Afbeelding 13">
            <a:extLst>
              <a:ext uri="{FF2B5EF4-FFF2-40B4-BE49-F238E27FC236}">
                <a16:creationId xmlns:a16="http://schemas.microsoft.com/office/drawing/2014/main" id="{FB62E882-7AB4-5EC7-AFF8-7F63D18BABE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6544" y="12544504"/>
            <a:ext cx="4047234" cy="2120750"/>
          </a:xfrm>
          <a:prstGeom prst="rect">
            <a:avLst/>
          </a:prstGeom>
        </p:spPr>
      </p:pic>
      <p:sp>
        <p:nvSpPr>
          <p:cNvPr id="2" name="Freeform 2">
            <a:extLst>
              <a:ext uri="{FF2B5EF4-FFF2-40B4-BE49-F238E27FC236}">
                <a16:creationId xmlns:a16="http://schemas.microsoft.com/office/drawing/2014/main" id="{0EFD14B9-1FDC-B320-925F-FFFABD817C9F}"/>
              </a:ext>
            </a:extLst>
          </p:cNvPr>
          <p:cNvSpPr/>
          <p:nvPr/>
        </p:nvSpPr>
        <p:spPr>
          <a:xfrm rot="-250854">
            <a:off x="17168881" y="-2834782"/>
            <a:ext cx="7573827" cy="11126050"/>
          </a:xfrm>
          <a:custGeom>
            <a:avLst/>
            <a:gdLst/>
            <a:ahLst/>
            <a:cxnLst/>
            <a:rect l="l" t="t" r="r" b="b"/>
            <a:pathLst>
              <a:path w="7573827" h="11126050">
                <a:moveTo>
                  <a:pt x="0" y="0"/>
                </a:moveTo>
                <a:lnTo>
                  <a:pt x="7573827" y="0"/>
                </a:lnTo>
                <a:lnTo>
                  <a:pt x="7573827" y="11126049"/>
                </a:lnTo>
                <a:lnTo>
                  <a:pt x="0" y="11126049"/>
                </a:lnTo>
                <a:lnTo>
                  <a:pt x="0" y="0"/>
                </a:lnTo>
                <a:close/>
              </a:path>
            </a:pathLst>
          </a:custGeom>
          <a:blipFill>
            <a:blip r:embed="rId4"/>
            <a:stretch>
              <a:fillRect/>
            </a:stretch>
          </a:blipFill>
        </p:spPr>
        <p:txBody>
          <a:bodyPr/>
          <a:lstStyle/>
          <a:p>
            <a:endParaRPr lang="nl-NL"/>
          </a:p>
        </p:txBody>
      </p:sp>
      <p:sp>
        <p:nvSpPr>
          <p:cNvPr id="3" name="Freeform 3">
            <a:extLst>
              <a:ext uri="{FF2B5EF4-FFF2-40B4-BE49-F238E27FC236}">
                <a16:creationId xmlns:a16="http://schemas.microsoft.com/office/drawing/2014/main" id="{F722150C-D53D-9018-FDF1-6365ADBF6EBF}"/>
              </a:ext>
            </a:extLst>
          </p:cNvPr>
          <p:cNvSpPr/>
          <p:nvPr/>
        </p:nvSpPr>
        <p:spPr>
          <a:xfrm>
            <a:off x="17343093" y="-1033900"/>
            <a:ext cx="5590799" cy="3762142"/>
          </a:xfrm>
          <a:custGeom>
            <a:avLst/>
            <a:gdLst/>
            <a:ahLst/>
            <a:cxnLst/>
            <a:rect l="l" t="t" r="r" b="b"/>
            <a:pathLst>
              <a:path w="5590799" h="3762142">
                <a:moveTo>
                  <a:pt x="0" y="0"/>
                </a:moveTo>
                <a:lnTo>
                  <a:pt x="5590800" y="0"/>
                </a:lnTo>
                <a:lnTo>
                  <a:pt x="5590800" y="3762143"/>
                </a:lnTo>
                <a:lnTo>
                  <a:pt x="0" y="3762143"/>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nl-NL"/>
          </a:p>
        </p:txBody>
      </p:sp>
      <p:sp>
        <p:nvSpPr>
          <p:cNvPr id="6" name="Tekstvak 5">
            <a:extLst>
              <a:ext uri="{FF2B5EF4-FFF2-40B4-BE49-F238E27FC236}">
                <a16:creationId xmlns:a16="http://schemas.microsoft.com/office/drawing/2014/main" id="{BB77459F-12FE-3B1C-972B-C196B709BE7C}"/>
              </a:ext>
            </a:extLst>
          </p:cNvPr>
          <p:cNvSpPr txBox="1"/>
          <p:nvPr/>
        </p:nvSpPr>
        <p:spPr>
          <a:xfrm>
            <a:off x="-945438" y="0"/>
            <a:ext cx="19678650" cy="1609993"/>
          </a:xfrm>
          <a:prstGeom prst="rect">
            <a:avLst/>
          </a:prstGeom>
          <a:noFill/>
        </p:spPr>
        <p:txBody>
          <a:bodyPr wrap="square">
            <a:spAutoFit/>
          </a:bodyPr>
          <a:lstStyle/>
          <a:p>
            <a:pPr algn="ctr">
              <a:lnSpc>
                <a:spcPts val="13999"/>
              </a:lnSpc>
              <a:spcBef>
                <a:spcPct val="0"/>
              </a:spcBef>
            </a:pPr>
            <a:r>
              <a:rPr lang="nl-NL" sz="4800" b="1">
                <a:solidFill>
                  <a:srgbClr val="C00000"/>
                </a:solidFill>
                <a:latin typeface="Trade Gothic"/>
                <a:ea typeface="Trade Gothic"/>
                <a:cs typeface="Trade Gothic"/>
                <a:sym typeface="Trade Gothic"/>
              </a:rPr>
              <a:t>TALENTEN IN VERSCHILLENDE SITUATIES EN CONTEXTEN</a:t>
            </a:r>
          </a:p>
        </p:txBody>
      </p:sp>
      <p:pic>
        <p:nvPicPr>
          <p:cNvPr id="9" name="Afbeelding 8">
            <a:extLst>
              <a:ext uri="{FF2B5EF4-FFF2-40B4-BE49-F238E27FC236}">
                <a16:creationId xmlns:a16="http://schemas.microsoft.com/office/drawing/2014/main" id="{A2BBBE26-3DD1-B1C3-4825-67A1098FB54A}"/>
              </a:ext>
            </a:extLst>
          </p:cNvPr>
          <p:cNvPicPr>
            <a:picLocks noChangeAspect="1"/>
          </p:cNvPicPr>
          <p:nvPr/>
        </p:nvPicPr>
        <p:blipFill>
          <a:blip r:embed="rId6"/>
          <a:stretch>
            <a:fillRect/>
          </a:stretch>
        </p:blipFill>
        <p:spPr>
          <a:xfrm>
            <a:off x="285114" y="4818348"/>
            <a:ext cx="19763254" cy="6039834"/>
          </a:xfrm>
          <a:prstGeom prst="rect">
            <a:avLst/>
          </a:prstGeom>
        </p:spPr>
      </p:pic>
      <p:pic>
        <p:nvPicPr>
          <p:cNvPr id="12" name="Afbeelding 11">
            <a:extLst>
              <a:ext uri="{FF2B5EF4-FFF2-40B4-BE49-F238E27FC236}">
                <a16:creationId xmlns:a16="http://schemas.microsoft.com/office/drawing/2014/main" id="{4F689CE0-DBE8-D29D-9F18-120611C22B6D}"/>
              </a:ext>
            </a:extLst>
          </p:cNvPr>
          <p:cNvPicPr>
            <a:picLocks noChangeAspect="1"/>
          </p:cNvPicPr>
          <p:nvPr/>
        </p:nvPicPr>
        <p:blipFill>
          <a:blip r:embed="rId7"/>
          <a:stretch>
            <a:fillRect/>
          </a:stretch>
        </p:blipFill>
        <p:spPr>
          <a:xfrm>
            <a:off x="348860" y="4839742"/>
            <a:ext cx="19743698" cy="6045551"/>
          </a:xfrm>
          <a:prstGeom prst="rect">
            <a:avLst/>
          </a:prstGeom>
        </p:spPr>
      </p:pic>
    </p:spTree>
    <p:extLst>
      <p:ext uri="{BB962C8B-B14F-4D97-AF65-F5344CB8AC3E}">
        <p14:creationId xmlns:p14="http://schemas.microsoft.com/office/powerpoint/2010/main" val="3573978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E957D-B410-FC5C-7995-4CD56BAC70AC}"/>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89166893-56DB-A5BF-6B62-8EECB5820542}"/>
              </a:ext>
            </a:extLst>
          </p:cNvPr>
          <p:cNvGrpSpPr/>
          <p:nvPr/>
        </p:nvGrpSpPr>
        <p:grpSpPr>
          <a:xfrm>
            <a:off x="10583" y="-56474"/>
            <a:ext cx="21384000" cy="15119997"/>
            <a:chOff x="0" y="0"/>
            <a:chExt cx="7233600" cy="5114666"/>
          </a:xfrm>
        </p:grpSpPr>
        <p:sp>
          <p:nvSpPr>
            <p:cNvPr id="5" name="Freeform 5">
              <a:extLst>
                <a:ext uri="{FF2B5EF4-FFF2-40B4-BE49-F238E27FC236}">
                  <a16:creationId xmlns:a16="http://schemas.microsoft.com/office/drawing/2014/main" id="{6E964203-FA7C-94AF-D958-1A008F32EE01}"/>
                </a:ext>
              </a:extLst>
            </p:cNvPr>
            <p:cNvSpPr/>
            <p:nvPr/>
          </p:nvSpPr>
          <p:spPr>
            <a:xfrm>
              <a:off x="0" y="0"/>
              <a:ext cx="7233600" cy="5114666"/>
            </a:xfrm>
            <a:custGeom>
              <a:avLst/>
              <a:gdLst/>
              <a:ahLst/>
              <a:cxnLst/>
              <a:rect l="l" t="t" r="r" b="b"/>
              <a:pathLst>
                <a:path w="7233600" h="5114666">
                  <a:moveTo>
                    <a:pt x="0" y="0"/>
                  </a:moveTo>
                  <a:lnTo>
                    <a:pt x="7233600" y="0"/>
                  </a:lnTo>
                  <a:lnTo>
                    <a:pt x="7233600" y="5114666"/>
                  </a:lnTo>
                  <a:lnTo>
                    <a:pt x="0" y="5114666"/>
                  </a:lnTo>
                  <a:close/>
                </a:path>
              </a:pathLst>
            </a:custGeom>
            <a:solidFill>
              <a:srgbClr val="FF6600">
                <a:alpha val="19608"/>
              </a:srgbClr>
            </a:solidFill>
          </p:spPr>
          <p:txBody>
            <a:bodyPr/>
            <a:lstStyle/>
            <a:p>
              <a:endParaRPr lang="nl-NL"/>
            </a:p>
          </p:txBody>
        </p:sp>
      </p:grpSp>
      <p:pic>
        <p:nvPicPr>
          <p:cNvPr id="14" name="Afbeelding 13">
            <a:extLst>
              <a:ext uri="{FF2B5EF4-FFF2-40B4-BE49-F238E27FC236}">
                <a16:creationId xmlns:a16="http://schemas.microsoft.com/office/drawing/2014/main" id="{40A03FA8-5E4D-7E81-D80C-BA18193A31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6544" y="12544504"/>
            <a:ext cx="4047234" cy="2120750"/>
          </a:xfrm>
          <a:prstGeom prst="rect">
            <a:avLst/>
          </a:prstGeom>
        </p:spPr>
      </p:pic>
      <p:sp>
        <p:nvSpPr>
          <p:cNvPr id="2" name="Freeform 2">
            <a:extLst>
              <a:ext uri="{FF2B5EF4-FFF2-40B4-BE49-F238E27FC236}">
                <a16:creationId xmlns:a16="http://schemas.microsoft.com/office/drawing/2014/main" id="{A91BF787-8EA3-3202-F787-ACAE71701059}"/>
              </a:ext>
            </a:extLst>
          </p:cNvPr>
          <p:cNvSpPr/>
          <p:nvPr/>
        </p:nvSpPr>
        <p:spPr>
          <a:xfrm rot="-250854">
            <a:off x="17168881" y="-2834782"/>
            <a:ext cx="7573827" cy="11126050"/>
          </a:xfrm>
          <a:custGeom>
            <a:avLst/>
            <a:gdLst/>
            <a:ahLst/>
            <a:cxnLst/>
            <a:rect l="l" t="t" r="r" b="b"/>
            <a:pathLst>
              <a:path w="7573827" h="11126050">
                <a:moveTo>
                  <a:pt x="0" y="0"/>
                </a:moveTo>
                <a:lnTo>
                  <a:pt x="7573827" y="0"/>
                </a:lnTo>
                <a:lnTo>
                  <a:pt x="7573827" y="11126049"/>
                </a:lnTo>
                <a:lnTo>
                  <a:pt x="0" y="11126049"/>
                </a:lnTo>
                <a:lnTo>
                  <a:pt x="0" y="0"/>
                </a:lnTo>
                <a:close/>
              </a:path>
            </a:pathLst>
          </a:custGeom>
          <a:blipFill>
            <a:blip r:embed="rId4"/>
            <a:stretch>
              <a:fillRect/>
            </a:stretch>
          </a:blipFill>
        </p:spPr>
        <p:txBody>
          <a:bodyPr/>
          <a:lstStyle/>
          <a:p>
            <a:endParaRPr lang="nl-NL"/>
          </a:p>
        </p:txBody>
      </p:sp>
      <p:sp>
        <p:nvSpPr>
          <p:cNvPr id="3" name="Freeform 3">
            <a:extLst>
              <a:ext uri="{FF2B5EF4-FFF2-40B4-BE49-F238E27FC236}">
                <a16:creationId xmlns:a16="http://schemas.microsoft.com/office/drawing/2014/main" id="{DB9A0269-4A12-B512-E58B-35D257E22276}"/>
              </a:ext>
            </a:extLst>
          </p:cNvPr>
          <p:cNvSpPr/>
          <p:nvPr/>
        </p:nvSpPr>
        <p:spPr>
          <a:xfrm>
            <a:off x="17343093" y="-1033900"/>
            <a:ext cx="5590799" cy="3762142"/>
          </a:xfrm>
          <a:custGeom>
            <a:avLst/>
            <a:gdLst/>
            <a:ahLst/>
            <a:cxnLst/>
            <a:rect l="l" t="t" r="r" b="b"/>
            <a:pathLst>
              <a:path w="5590799" h="3762142">
                <a:moveTo>
                  <a:pt x="0" y="0"/>
                </a:moveTo>
                <a:lnTo>
                  <a:pt x="5590800" y="0"/>
                </a:lnTo>
                <a:lnTo>
                  <a:pt x="5590800" y="3762143"/>
                </a:lnTo>
                <a:lnTo>
                  <a:pt x="0" y="3762143"/>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nl-NL"/>
          </a:p>
        </p:txBody>
      </p:sp>
      <p:sp>
        <p:nvSpPr>
          <p:cNvPr id="6" name="Tekstvak 5">
            <a:extLst>
              <a:ext uri="{FF2B5EF4-FFF2-40B4-BE49-F238E27FC236}">
                <a16:creationId xmlns:a16="http://schemas.microsoft.com/office/drawing/2014/main" id="{4745F456-CDD3-848D-D79C-3B285670D105}"/>
              </a:ext>
            </a:extLst>
          </p:cNvPr>
          <p:cNvSpPr txBox="1"/>
          <p:nvPr/>
        </p:nvSpPr>
        <p:spPr>
          <a:xfrm>
            <a:off x="-1424059" y="-47413"/>
            <a:ext cx="19678650" cy="1609993"/>
          </a:xfrm>
          <a:prstGeom prst="rect">
            <a:avLst/>
          </a:prstGeom>
          <a:noFill/>
        </p:spPr>
        <p:txBody>
          <a:bodyPr wrap="square">
            <a:spAutoFit/>
          </a:bodyPr>
          <a:lstStyle/>
          <a:p>
            <a:pPr algn="ctr">
              <a:lnSpc>
                <a:spcPts val="13999"/>
              </a:lnSpc>
              <a:spcBef>
                <a:spcPct val="0"/>
              </a:spcBef>
            </a:pPr>
            <a:r>
              <a:rPr lang="nl-NL" sz="4800" b="1">
                <a:solidFill>
                  <a:srgbClr val="C00000"/>
                </a:solidFill>
                <a:latin typeface="Trade Gothic"/>
                <a:ea typeface="Trade Gothic"/>
                <a:cs typeface="Trade Gothic"/>
                <a:sym typeface="Trade Gothic"/>
              </a:rPr>
              <a:t>SECTOREN</a:t>
            </a:r>
          </a:p>
        </p:txBody>
      </p:sp>
      <p:pic>
        <p:nvPicPr>
          <p:cNvPr id="17" name="Afbeelding 16">
            <a:extLst>
              <a:ext uri="{FF2B5EF4-FFF2-40B4-BE49-F238E27FC236}">
                <a16:creationId xmlns:a16="http://schemas.microsoft.com/office/drawing/2014/main" id="{F0A8165F-2249-FF42-7A0F-4D84B0B2551B}"/>
              </a:ext>
            </a:extLst>
          </p:cNvPr>
          <p:cNvPicPr>
            <a:picLocks noChangeAspect="1"/>
          </p:cNvPicPr>
          <p:nvPr/>
        </p:nvPicPr>
        <p:blipFill>
          <a:blip r:embed="rId6" cstate="email">
            <a:extLst>
              <a:ext uri="{28A0092B-C50C-407E-A947-70E740481C1C}">
                <a14:useLocalDpi xmlns:a14="http://schemas.microsoft.com/office/drawing/2010/main"/>
              </a:ext>
            </a:extLst>
          </a:blip>
          <a:srcRect l="17454" t="8712" r="16831" b="9056"/>
          <a:stretch/>
        </p:blipFill>
        <p:spPr>
          <a:xfrm>
            <a:off x="4645737" y="2312639"/>
            <a:ext cx="12082625" cy="11339653"/>
          </a:xfrm>
          <a:prstGeom prst="rect">
            <a:avLst/>
          </a:prstGeom>
        </p:spPr>
      </p:pic>
      <p:pic>
        <p:nvPicPr>
          <p:cNvPr id="19" name="Afbeelding 18">
            <a:extLst>
              <a:ext uri="{FF2B5EF4-FFF2-40B4-BE49-F238E27FC236}">
                <a16:creationId xmlns:a16="http://schemas.microsoft.com/office/drawing/2014/main" id="{6939F736-1F92-75C1-B0EB-386A16D2EDF0}"/>
              </a:ext>
            </a:extLst>
          </p:cNvPr>
          <p:cNvPicPr>
            <a:picLocks noChangeAspect="1"/>
          </p:cNvPicPr>
          <p:nvPr/>
        </p:nvPicPr>
        <p:blipFill>
          <a:blip r:embed="rId7" cstate="email">
            <a:extLst>
              <a:ext uri="{28A0092B-C50C-407E-A947-70E740481C1C}">
                <a14:useLocalDpi xmlns:a14="http://schemas.microsoft.com/office/drawing/2010/main"/>
              </a:ext>
            </a:extLst>
          </a:blip>
          <a:srcRect l="18062" t="9721" r="17783" b="8657"/>
          <a:stretch/>
        </p:blipFill>
        <p:spPr>
          <a:xfrm>
            <a:off x="4741817" y="2312639"/>
            <a:ext cx="11883955" cy="11339653"/>
          </a:xfrm>
          <a:prstGeom prst="rect">
            <a:avLst/>
          </a:prstGeom>
        </p:spPr>
      </p:pic>
    </p:spTree>
    <p:extLst>
      <p:ext uri="{BB962C8B-B14F-4D97-AF65-F5344CB8AC3E}">
        <p14:creationId xmlns:p14="http://schemas.microsoft.com/office/powerpoint/2010/main" val="2095458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3848B-E2E2-CA6E-1E6F-33B37289A94E}"/>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29DF6B7A-5C5B-B837-5073-77C7A86A89F9}"/>
              </a:ext>
            </a:extLst>
          </p:cNvPr>
          <p:cNvGrpSpPr/>
          <p:nvPr/>
        </p:nvGrpSpPr>
        <p:grpSpPr>
          <a:xfrm>
            <a:off x="-1" y="0"/>
            <a:ext cx="21374101" cy="15113000"/>
            <a:chOff x="0" y="0"/>
            <a:chExt cx="7233600" cy="5114666"/>
          </a:xfrm>
        </p:grpSpPr>
        <p:sp>
          <p:nvSpPr>
            <p:cNvPr id="5" name="Freeform 5">
              <a:extLst>
                <a:ext uri="{FF2B5EF4-FFF2-40B4-BE49-F238E27FC236}">
                  <a16:creationId xmlns:a16="http://schemas.microsoft.com/office/drawing/2014/main" id="{0835EE36-D93B-8EE3-BD91-073D410E0F04}"/>
                </a:ext>
              </a:extLst>
            </p:cNvPr>
            <p:cNvSpPr/>
            <p:nvPr/>
          </p:nvSpPr>
          <p:spPr>
            <a:xfrm>
              <a:off x="0" y="0"/>
              <a:ext cx="7233600" cy="5114666"/>
            </a:xfrm>
            <a:custGeom>
              <a:avLst/>
              <a:gdLst/>
              <a:ahLst/>
              <a:cxnLst/>
              <a:rect l="l" t="t" r="r" b="b"/>
              <a:pathLst>
                <a:path w="7233600" h="5114666">
                  <a:moveTo>
                    <a:pt x="0" y="0"/>
                  </a:moveTo>
                  <a:lnTo>
                    <a:pt x="7233600" y="0"/>
                  </a:lnTo>
                  <a:lnTo>
                    <a:pt x="7233600" y="5114666"/>
                  </a:lnTo>
                  <a:lnTo>
                    <a:pt x="0" y="5114666"/>
                  </a:lnTo>
                  <a:close/>
                </a:path>
              </a:pathLst>
            </a:custGeom>
            <a:solidFill>
              <a:srgbClr val="FF6600">
                <a:alpha val="19608"/>
              </a:srgbClr>
            </a:solidFill>
          </p:spPr>
          <p:txBody>
            <a:bodyPr/>
            <a:lstStyle/>
            <a:p>
              <a:endParaRPr lang="nl-NL"/>
            </a:p>
          </p:txBody>
        </p:sp>
      </p:grpSp>
      <p:pic>
        <p:nvPicPr>
          <p:cNvPr id="14" name="Afbeelding 13">
            <a:extLst>
              <a:ext uri="{FF2B5EF4-FFF2-40B4-BE49-F238E27FC236}">
                <a16:creationId xmlns:a16="http://schemas.microsoft.com/office/drawing/2014/main" id="{C9BF27FA-B56A-93F3-EFEB-C326D07CD1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6544" y="12544504"/>
            <a:ext cx="4047234" cy="2120750"/>
          </a:xfrm>
          <a:prstGeom prst="rect">
            <a:avLst/>
          </a:prstGeom>
        </p:spPr>
      </p:pic>
      <p:sp>
        <p:nvSpPr>
          <p:cNvPr id="2" name="Freeform 2">
            <a:extLst>
              <a:ext uri="{FF2B5EF4-FFF2-40B4-BE49-F238E27FC236}">
                <a16:creationId xmlns:a16="http://schemas.microsoft.com/office/drawing/2014/main" id="{D1677702-BFB4-B769-F35F-A822C9CA215E}"/>
              </a:ext>
            </a:extLst>
          </p:cNvPr>
          <p:cNvSpPr/>
          <p:nvPr/>
        </p:nvSpPr>
        <p:spPr>
          <a:xfrm rot="-250854">
            <a:off x="17168881" y="-2834782"/>
            <a:ext cx="7573827" cy="11126050"/>
          </a:xfrm>
          <a:custGeom>
            <a:avLst/>
            <a:gdLst/>
            <a:ahLst/>
            <a:cxnLst/>
            <a:rect l="l" t="t" r="r" b="b"/>
            <a:pathLst>
              <a:path w="7573827" h="11126050">
                <a:moveTo>
                  <a:pt x="0" y="0"/>
                </a:moveTo>
                <a:lnTo>
                  <a:pt x="7573827" y="0"/>
                </a:lnTo>
                <a:lnTo>
                  <a:pt x="7573827" y="11126049"/>
                </a:lnTo>
                <a:lnTo>
                  <a:pt x="0" y="11126049"/>
                </a:lnTo>
                <a:lnTo>
                  <a:pt x="0" y="0"/>
                </a:lnTo>
                <a:close/>
              </a:path>
            </a:pathLst>
          </a:custGeom>
          <a:blipFill>
            <a:blip r:embed="rId4"/>
            <a:stretch>
              <a:fillRect/>
            </a:stretch>
          </a:blipFill>
        </p:spPr>
        <p:txBody>
          <a:bodyPr/>
          <a:lstStyle/>
          <a:p>
            <a:endParaRPr lang="nl-NL"/>
          </a:p>
        </p:txBody>
      </p:sp>
      <p:sp>
        <p:nvSpPr>
          <p:cNvPr id="3" name="Freeform 3">
            <a:extLst>
              <a:ext uri="{FF2B5EF4-FFF2-40B4-BE49-F238E27FC236}">
                <a16:creationId xmlns:a16="http://schemas.microsoft.com/office/drawing/2014/main" id="{32D4881F-7194-62D7-E8A6-67FC34247A53}"/>
              </a:ext>
            </a:extLst>
          </p:cNvPr>
          <p:cNvSpPr/>
          <p:nvPr/>
        </p:nvSpPr>
        <p:spPr>
          <a:xfrm>
            <a:off x="17343093" y="-1033900"/>
            <a:ext cx="5590799" cy="3762142"/>
          </a:xfrm>
          <a:custGeom>
            <a:avLst/>
            <a:gdLst/>
            <a:ahLst/>
            <a:cxnLst/>
            <a:rect l="l" t="t" r="r" b="b"/>
            <a:pathLst>
              <a:path w="5590799" h="3762142">
                <a:moveTo>
                  <a:pt x="0" y="0"/>
                </a:moveTo>
                <a:lnTo>
                  <a:pt x="5590800" y="0"/>
                </a:lnTo>
                <a:lnTo>
                  <a:pt x="5590800" y="3762143"/>
                </a:lnTo>
                <a:lnTo>
                  <a:pt x="0" y="3762143"/>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nl-NL"/>
          </a:p>
        </p:txBody>
      </p:sp>
      <p:sp>
        <p:nvSpPr>
          <p:cNvPr id="6" name="Tekstvak 5">
            <a:extLst>
              <a:ext uri="{FF2B5EF4-FFF2-40B4-BE49-F238E27FC236}">
                <a16:creationId xmlns:a16="http://schemas.microsoft.com/office/drawing/2014/main" id="{AC2B5B3C-F16C-0FD9-5E95-C49A7AC8C171}"/>
              </a:ext>
            </a:extLst>
          </p:cNvPr>
          <p:cNvSpPr txBox="1"/>
          <p:nvPr/>
        </p:nvSpPr>
        <p:spPr>
          <a:xfrm>
            <a:off x="296544" y="447746"/>
            <a:ext cx="13302925" cy="2308324"/>
          </a:xfrm>
          <a:prstGeom prst="rect">
            <a:avLst/>
          </a:prstGeom>
          <a:noFill/>
        </p:spPr>
        <p:txBody>
          <a:bodyPr wrap="square">
            <a:spAutoFit/>
          </a:bodyPr>
          <a:lstStyle/>
          <a:p>
            <a:pPr fontAlgn="base"/>
            <a:r>
              <a:rPr lang="nl-NL" sz="5400">
                <a:solidFill>
                  <a:srgbClr val="C00000"/>
                </a:solidFill>
                <a:latin typeface="Calibri" panose="020F0502020204030204" pitchFamily="34" charset="0"/>
              </a:rPr>
              <a:t>IN HET BEROEPENHUIS LEER JE </a:t>
            </a:r>
            <a:r>
              <a:rPr lang="nl-NL" sz="5400" dirty="0">
                <a:solidFill>
                  <a:srgbClr val="C00000"/>
                </a:solidFill>
                <a:latin typeface="Calibri" panose="020F0502020204030204" pitchFamily="34" charset="0"/>
              </a:rPr>
              <a:t>10 SECTOREN</a:t>
            </a:r>
            <a:r>
              <a:rPr lang="nl-NL" sz="5400">
                <a:solidFill>
                  <a:srgbClr val="C00000"/>
                </a:solidFill>
                <a:latin typeface="Calibri" panose="020F0502020204030204" pitchFamily="34" charset="0"/>
              </a:rPr>
              <a:t> BETER KENNEN. </a:t>
            </a:r>
          </a:p>
          <a:p>
            <a:pPr fontAlgn="base"/>
            <a:endParaRPr lang="nl-NL" sz="3600">
              <a:solidFill>
                <a:srgbClr val="C00000"/>
              </a:solidFill>
              <a:latin typeface="Calibri" panose="020F0502020204030204" pitchFamily="34" charset="0"/>
            </a:endParaRPr>
          </a:p>
        </p:txBody>
      </p:sp>
      <p:pic>
        <p:nvPicPr>
          <p:cNvPr id="7" name="Picture 2">
            <a:extLst>
              <a:ext uri="{FF2B5EF4-FFF2-40B4-BE49-F238E27FC236}">
                <a16:creationId xmlns:a16="http://schemas.microsoft.com/office/drawing/2014/main" id="{ED347F20-8A05-CE8F-6272-594B481AA9DA}"/>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504637" y="3374087"/>
            <a:ext cx="8364825" cy="8364825"/>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a:extLst>
              <a:ext uri="{FF2B5EF4-FFF2-40B4-BE49-F238E27FC236}">
                <a16:creationId xmlns:a16="http://schemas.microsoft.com/office/drawing/2014/main" id="{07615B55-3370-82CD-ACF2-CD5F2FAF38B6}"/>
              </a:ext>
            </a:extLst>
          </p:cNvPr>
          <p:cNvSpPr txBox="1"/>
          <p:nvPr/>
        </p:nvSpPr>
        <p:spPr>
          <a:xfrm>
            <a:off x="4040168" y="12207708"/>
            <a:ext cx="13302925" cy="1477328"/>
          </a:xfrm>
          <a:prstGeom prst="rect">
            <a:avLst/>
          </a:prstGeom>
          <a:noFill/>
        </p:spPr>
        <p:txBody>
          <a:bodyPr wrap="square">
            <a:spAutoFit/>
          </a:bodyPr>
          <a:lstStyle/>
          <a:p>
            <a:pPr algn="ctr" fontAlgn="base"/>
            <a:r>
              <a:rPr lang="nl-NL" sz="5400" dirty="0">
                <a:solidFill>
                  <a:srgbClr val="C00000"/>
                </a:solidFill>
                <a:latin typeface="Calibri" panose="020F0502020204030204" pitchFamily="34" charset="0"/>
              </a:rPr>
              <a:t>Scan de code en doe de oefeningen.</a:t>
            </a:r>
          </a:p>
          <a:p>
            <a:pPr fontAlgn="base"/>
            <a:endParaRPr lang="nl-NL" sz="3600" dirty="0">
              <a:solidFill>
                <a:srgbClr val="C00000"/>
              </a:solidFill>
              <a:latin typeface="Calibri" panose="020F0502020204030204" pitchFamily="34" charset="0"/>
            </a:endParaRPr>
          </a:p>
        </p:txBody>
      </p:sp>
      <p:sp>
        <p:nvSpPr>
          <p:cNvPr id="8" name="Tekstvak 7">
            <a:extLst>
              <a:ext uri="{FF2B5EF4-FFF2-40B4-BE49-F238E27FC236}">
                <a16:creationId xmlns:a16="http://schemas.microsoft.com/office/drawing/2014/main" id="{DF0B904E-7AD8-C259-9BB3-054977851922}"/>
              </a:ext>
            </a:extLst>
          </p:cNvPr>
          <p:cNvSpPr txBox="1"/>
          <p:nvPr/>
        </p:nvSpPr>
        <p:spPr>
          <a:xfrm>
            <a:off x="4502867" y="13187926"/>
            <a:ext cx="14618851" cy="923330"/>
          </a:xfrm>
          <a:prstGeom prst="rect">
            <a:avLst/>
          </a:prstGeom>
          <a:noFill/>
        </p:spPr>
        <p:txBody>
          <a:bodyPr wrap="square">
            <a:spAutoFit/>
          </a:bodyPr>
          <a:lstStyle/>
          <a:p>
            <a:pPr algn="ctr" fontAlgn="base"/>
            <a:r>
              <a:rPr lang="nl-NL" sz="5400" dirty="0">
                <a:solidFill>
                  <a:srgbClr val="00B0F0"/>
                </a:solidFill>
                <a:latin typeface="Calibri" panose="020F0502020204030204" pitchFamily="34" charset="0"/>
                <a:hlinkClick r:id="rId7"/>
              </a:rPr>
              <a:t>https://learningapps.org/display?v=pwian6gjn25</a:t>
            </a:r>
            <a:endParaRPr lang="nl-NL" sz="3600" dirty="0">
              <a:solidFill>
                <a:srgbClr val="00B0F0"/>
              </a:solidFill>
              <a:latin typeface="Calibri" panose="020F0502020204030204" pitchFamily="34" charset="0"/>
            </a:endParaRPr>
          </a:p>
        </p:txBody>
      </p:sp>
    </p:spTree>
    <p:extLst>
      <p:ext uri="{BB962C8B-B14F-4D97-AF65-F5344CB8AC3E}">
        <p14:creationId xmlns:p14="http://schemas.microsoft.com/office/powerpoint/2010/main" val="20431898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87208-740B-EC78-CCE3-A26682E2B213}"/>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896353C0-169D-2A54-F66C-A3F05EA67957}"/>
              </a:ext>
            </a:extLst>
          </p:cNvPr>
          <p:cNvGrpSpPr/>
          <p:nvPr/>
        </p:nvGrpSpPr>
        <p:grpSpPr>
          <a:xfrm>
            <a:off x="10583" y="-56474"/>
            <a:ext cx="21384000" cy="15779074"/>
            <a:chOff x="0" y="0"/>
            <a:chExt cx="7233600" cy="5114666"/>
          </a:xfrm>
        </p:grpSpPr>
        <p:sp>
          <p:nvSpPr>
            <p:cNvPr id="5" name="Freeform 5">
              <a:extLst>
                <a:ext uri="{FF2B5EF4-FFF2-40B4-BE49-F238E27FC236}">
                  <a16:creationId xmlns:a16="http://schemas.microsoft.com/office/drawing/2014/main" id="{B02B124E-34AA-BEAE-9F90-56EB44C74A71}"/>
                </a:ext>
              </a:extLst>
            </p:cNvPr>
            <p:cNvSpPr/>
            <p:nvPr/>
          </p:nvSpPr>
          <p:spPr>
            <a:xfrm>
              <a:off x="0" y="0"/>
              <a:ext cx="7233600" cy="5114666"/>
            </a:xfrm>
            <a:custGeom>
              <a:avLst/>
              <a:gdLst/>
              <a:ahLst/>
              <a:cxnLst/>
              <a:rect l="l" t="t" r="r" b="b"/>
              <a:pathLst>
                <a:path w="7233600" h="5114666">
                  <a:moveTo>
                    <a:pt x="0" y="0"/>
                  </a:moveTo>
                  <a:lnTo>
                    <a:pt x="7233600" y="0"/>
                  </a:lnTo>
                  <a:lnTo>
                    <a:pt x="7233600" y="5114666"/>
                  </a:lnTo>
                  <a:lnTo>
                    <a:pt x="0" y="5114666"/>
                  </a:lnTo>
                  <a:close/>
                </a:path>
              </a:pathLst>
            </a:custGeom>
            <a:solidFill>
              <a:srgbClr val="FF6600">
                <a:alpha val="19608"/>
              </a:srgbClr>
            </a:solidFill>
          </p:spPr>
          <p:txBody>
            <a:bodyPr/>
            <a:lstStyle/>
            <a:p>
              <a:endParaRPr lang="nl-NL"/>
            </a:p>
          </p:txBody>
        </p:sp>
      </p:grpSp>
      <p:pic>
        <p:nvPicPr>
          <p:cNvPr id="14" name="Afbeelding 13">
            <a:extLst>
              <a:ext uri="{FF2B5EF4-FFF2-40B4-BE49-F238E27FC236}">
                <a16:creationId xmlns:a16="http://schemas.microsoft.com/office/drawing/2014/main" id="{4C876887-F217-6EB0-498D-97E6F9BB56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6544" y="12544504"/>
            <a:ext cx="4047234" cy="2120750"/>
          </a:xfrm>
          <a:prstGeom prst="rect">
            <a:avLst/>
          </a:prstGeom>
        </p:spPr>
      </p:pic>
      <p:sp>
        <p:nvSpPr>
          <p:cNvPr id="2" name="Freeform 2">
            <a:extLst>
              <a:ext uri="{FF2B5EF4-FFF2-40B4-BE49-F238E27FC236}">
                <a16:creationId xmlns:a16="http://schemas.microsoft.com/office/drawing/2014/main" id="{BAC55195-E3C6-6165-3C58-42A3FC842B03}"/>
              </a:ext>
            </a:extLst>
          </p:cNvPr>
          <p:cNvSpPr/>
          <p:nvPr/>
        </p:nvSpPr>
        <p:spPr>
          <a:xfrm rot="-250854">
            <a:off x="17168881" y="-2834782"/>
            <a:ext cx="7573827" cy="11126050"/>
          </a:xfrm>
          <a:custGeom>
            <a:avLst/>
            <a:gdLst/>
            <a:ahLst/>
            <a:cxnLst/>
            <a:rect l="l" t="t" r="r" b="b"/>
            <a:pathLst>
              <a:path w="7573827" h="11126050">
                <a:moveTo>
                  <a:pt x="0" y="0"/>
                </a:moveTo>
                <a:lnTo>
                  <a:pt x="7573827" y="0"/>
                </a:lnTo>
                <a:lnTo>
                  <a:pt x="7573827" y="11126049"/>
                </a:lnTo>
                <a:lnTo>
                  <a:pt x="0" y="11126049"/>
                </a:lnTo>
                <a:lnTo>
                  <a:pt x="0" y="0"/>
                </a:lnTo>
                <a:close/>
              </a:path>
            </a:pathLst>
          </a:custGeom>
          <a:blipFill>
            <a:blip r:embed="rId4"/>
            <a:stretch>
              <a:fillRect/>
            </a:stretch>
          </a:blipFill>
        </p:spPr>
        <p:txBody>
          <a:bodyPr/>
          <a:lstStyle/>
          <a:p>
            <a:endParaRPr lang="nl-NL"/>
          </a:p>
        </p:txBody>
      </p:sp>
      <p:sp>
        <p:nvSpPr>
          <p:cNvPr id="3" name="Freeform 3">
            <a:extLst>
              <a:ext uri="{FF2B5EF4-FFF2-40B4-BE49-F238E27FC236}">
                <a16:creationId xmlns:a16="http://schemas.microsoft.com/office/drawing/2014/main" id="{FDF4A02D-007A-B3D9-A0DA-794EC4C5983A}"/>
              </a:ext>
            </a:extLst>
          </p:cNvPr>
          <p:cNvSpPr/>
          <p:nvPr/>
        </p:nvSpPr>
        <p:spPr>
          <a:xfrm>
            <a:off x="17343093" y="-1033900"/>
            <a:ext cx="5590799" cy="3762142"/>
          </a:xfrm>
          <a:custGeom>
            <a:avLst/>
            <a:gdLst/>
            <a:ahLst/>
            <a:cxnLst/>
            <a:rect l="l" t="t" r="r" b="b"/>
            <a:pathLst>
              <a:path w="5590799" h="3762142">
                <a:moveTo>
                  <a:pt x="0" y="0"/>
                </a:moveTo>
                <a:lnTo>
                  <a:pt x="5590800" y="0"/>
                </a:lnTo>
                <a:lnTo>
                  <a:pt x="5590800" y="3762143"/>
                </a:lnTo>
                <a:lnTo>
                  <a:pt x="0" y="3762143"/>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nl-NL"/>
          </a:p>
        </p:txBody>
      </p:sp>
      <p:sp>
        <p:nvSpPr>
          <p:cNvPr id="6" name="Tekstvak 5">
            <a:extLst>
              <a:ext uri="{FF2B5EF4-FFF2-40B4-BE49-F238E27FC236}">
                <a16:creationId xmlns:a16="http://schemas.microsoft.com/office/drawing/2014/main" id="{C3DCDBA8-4706-3E7A-E197-780EDE28EEF8}"/>
              </a:ext>
            </a:extLst>
          </p:cNvPr>
          <p:cNvSpPr txBox="1"/>
          <p:nvPr/>
        </p:nvSpPr>
        <p:spPr>
          <a:xfrm>
            <a:off x="863258" y="711385"/>
            <a:ext cx="19678650" cy="1477328"/>
          </a:xfrm>
          <a:prstGeom prst="rect">
            <a:avLst/>
          </a:prstGeom>
          <a:noFill/>
        </p:spPr>
        <p:txBody>
          <a:bodyPr wrap="square">
            <a:spAutoFit/>
          </a:bodyPr>
          <a:lstStyle/>
          <a:p>
            <a:pPr fontAlgn="base"/>
            <a:r>
              <a:rPr lang="nl-NL" sz="5400">
                <a:solidFill>
                  <a:srgbClr val="C00000"/>
                </a:solidFill>
                <a:latin typeface="Calibri" panose="020F0502020204030204" pitchFamily="34" charset="0"/>
              </a:rPr>
              <a:t>DE 10 SECTOREN</a:t>
            </a:r>
          </a:p>
          <a:p>
            <a:pPr fontAlgn="base"/>
            <a:endParaRPr lang="nl-NL" sz="3600">
              <a:solidFill>
                <a:srgbClr val="C00000"/>
              </a:solidFill>
              <a:latin typeface="Calibri" panose="020F0502020204030204" pitchFamily="34" charset="0"/>
            </a:endParaRPr>
          </a:p>
        </p:txBody>
      </p:sp>
      <p:sp>
        <p:nvSpPr>
          <p:cNvPr id="9" name="Tekstvak 8">
            <a:extLst>
              <a:ext uri="{FF2B5EF4-FFF2-40B4-BE49-F238E27FC236}">
                <a16:creationId xmlns:a16="http://schemas.microsoft.com/office/drawing/2014/main" id="{223BB604-E033-BEA7-4948-9108945ACE73}"/>
              </a:ext>
            </a:extLst>
          </p:cNvPr>
          <p:cNvSpPr txBox="1"/>
          <p:nvPr/>
        </p:nvSpPr>
        <p:spPr>
          <a:xfrm>
            <a:off x="1314450" y="2504530"/>
            <a:ext cx="14859000" cy="7478970"/>
          </a:xfrm>
          <a:prstGeom prst="rect">
            <a:avLst/>
          </a:prstGeom>
          <a:noFill/>
        </p:spPr>
        <p:txBody>
          <a:bodyPr wrap="square">
            <a:spAutoFit/>
          </a:bodyPr>
          <a:lstStyle/>
          <a:p>
            <a:pPr>
              <a:buFont typeface="+mj-lt"/>
              <a:buAutoNum type="arabicPeriod"/>
            </a:pPr>
            <a:r>
              <a:rPr lang="nl-NL" sz="4800">
                <a:latin typeface="Trade Gothic Next" panose="020B0503040303020004" pitchFamily="34" charset="0"/>
              </a:rPr>
              <a:t> Horeca</a:t>
            </a:r>
          </a:p>
          <a:p>
            <a:pPr>
              <a:buFont typeface="+mj-lt"/>
              <a:buAutoNum type="arabicPeriod"/>
            </a:pPr>
            <a:r>
              <a:rPr lang="nl-NL" sz="4800">
                <a:latin typeface="Trade Gothic Next" panose="020B0503040303020004" pitchFamily="34" charset="0"/>
              </a:rPr>
              <a:t> Voedingsindustrie</a:t>
            </a:r>
          </a:p>
          <a:p>
            <a:pPr>
              <a:buFont typeface="+mj-lt"/>
              <a:buAutoNum type="arabicPeriod"/>
            </a:pPr>
            <a:r>
              <a:rPr lang="nl-NL" sz="4800">
                <a:latin typeface="Trade Gothic Next" panose="020B0503040303020004" pitchFamily="34" charset="0"/>
              </a:rPr>
              <a:t> Bouw</a:t>
            </a:r>
          </a:p>
          <a:p>
            <a:pPr>
              <a:buFont typeface="+mj-lt"/>
              <a:buAutoNum type="arabicPeriod"/>
            </a:pPr>
            <a:r>
              <a:rPr lang="nl-NL" sz="4800">
                <a:latin typeface="Trade Gothic Next" panose="020B0503040303020004" pitchFamily="34" charset="0"/>
              </a:rPr>
              <a:t> Kapper &amp; schoonheidsspecialist</a:t>
            </a:r>
          </a:p>
          <a:p>
            <a:pPr>
              <a:buFont typeface="+mj-lt"/>
              <a:buAutoNum type="arabicPeriod"/>
            </a:pPr>
            <a:r>
              <a:rPr lang="nl-NL" sz="4800">
                <a:latin typeface="Trade Gothic Next" panose="020B0503040303020004" pitchFamily="34" charset="0"/>
              </a:rPr>
              <a:t> Chemie, kunststoffen &amp; life </a:t>
            </a:r>
            <a:r>
              <a:rPr lang="nl-NL" sz="4800" err="1">
                <a:latin typeface="Trade Gothic Next" panose="020B0503040303020004" pitchFamily="34" charset="0"/>
              </a:rPr>
              <a:t>sciences</a:t>
            </a:r>
            <a:endParaRPr lang="nl-NL" sz="4800">
              <a:latin typeface="Trade Gothic Next" panose="020B0503040303020004" pitchFamily="34" charset="0"/>
            </a:endParaRPr>
          </a:p>
          <a:p>
            <a:pPr>
              <a:buFont typeface="+mj-lt"/>
              <a:buAutoNum type="arabicPeriod"/>
            </a:pPr>
            <a:r>
              <a:rPr lang="nl-NL" sz="4800">
                <a:latin typeface="Trade Gothic Next" panose="020B0503040303020004" pitchFamily="34" charset="0"/>
              </a:rPr>
              <a:t> Printmedia</a:t>
            </a:r>
          </a:p>
          <a:p>
            <a:pPr>
              <a:buFont typeface="+mj-lt"/>
              <a:buAutoNum type="arabicPeriod"/>
            </a:pPr>
            <a:r>
              <a:rPr lang="nl-NL" sz="4800">
                <a:latin typeface="Trade Gothic Next" panose="020B0503040303020004" pitchFamily="34" charset="0"/>
              </a:rPr>
              <a:t> Social profit (zorgsector)</a:t>
            </a:r>
          </a:p>
          <a:p>
            <a:pPr>
              <a:buFont typeface="+mj-lt"/>
              <a:buAutoNum type="arabicPeriod"/>
            </a:pPr>
            <a:r>
              <a:rPr lang="nl-NL" sz="4800">
                <a:latin typeface="Trade Gothic Next" panose="020B0503040303020004" pitchFamily="34" charset="0"/>
              </a:rPr>
              <a:t> Haven &amp; binnenvaart</a:t>
            </a:r>
          </a:p>
          <a:p>
            <a:pPr>
              <a:buFont typeface="+mj-lt"/>
              <a:buAutoNum type="arabicPeriod"/>
            </a:pPr>
            <a:r>
              <a:rPr lang="nl-NL" sz="4800">
                <a:latin typeface="Trade Gothic Next" panose="020B0503040303020004" pitchFamily="34" charset="0"/>
              </a:rPr>
              <a:t> Metaal &amp; technologie</a:t>
            </a:r>
          </a:p>
          <a:p>
            <a:pPr>
              <a:buFont typeface="+mj-lt"/>
              <a:buAutoNum type="arabicPeriod"/>
            </a:pPr>
            <a:r>
              <a:rPr lang="nl-NL" sz="4800">
                <a:latin typeface="Trade Gothic Next" panose="020B0503040303020004" pitchFamily="34" charset="0"/>
              </a:rPr>
              <a:t> Transport &amp; logistiek</a:t>
            </a:r>
          </a:p>
        </p:txBody>
      </p:sp>
      <p:pic>
        <p:nvPicPr>
          <p:cNvPr id="7" name="Graphic 6">
            <a:extLst>
              <a:ext uri="{FF2B5EF4-FFF2-40B4-BE49-F238E27FC236}">
                <a16:creationId xmlns:a16="http://schemas.microsoft.com/office/drawing/2014/main" id="{2E1EBE51-B947-EF1D-A898-280B3F6E0CF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12790728" y="9035383"/>
            <a:ext cx="4552365" cy="4424290"/>
          </a:xfrm>
          <a:prstGeom prst="rect">
            <a:avLst/>
          </a:prstGeom>
        </p:spPr>
      </p:pic>
    </p:spTree>
    <p:extLst>
      <p:ext uri="{BB962C8B-B14F-4D97-AF65-F5344CB8AC3E}">
        <p14:creationId xmlns:p14="http://schemas.microsoft.com/office/powerpoint/2010/main" val="6555582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A4C61-4714-E465-DB2D-6F0F97ED1E73}"/>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8AB9396E-77D7-CCB6-C320-A3A62C0EFF8F}"/>
              </a:ext>
            </a:extLst>
          </p:cNvPr>
          <p:cNvGrpSpPr/>
          <p:nvPr/>
        </p:nvGrpSpPr>
        <p:grpSpPr>
          <a:xfrm>
            <a:off x="10583" y="-56474"/>
            <a:ext cx="21384000" cy="15601274"/>
            <a:chOff x="0" y="0"/>
            <a:chExt cx="7233600" cy="5114666"/>
          </a:xfrm>
        </p:grpSpPr>
        <p:sp>
          <p:nvSpPr>
            <p:cNvPr id="5" name="Freeform 5">
              <a:extLst>
                <a:ext uri="{FF2B5EF4-FFF2-40B4-BE49-F238E27FC236}">
                  <a16:creationId xmlns:a16="http://schemas.microsoft.com/office/drawing/2014/main" id="{E48A414D-20FC-9488-6C30-398AB3FC5F07}"/>
                </a:ext>
              </a:extLst>
            </p:cNvPr>
            <p:cNvSpPr/>
            <p:nvPr/>
          </p:nvSpPr>
          <p:spPr>
            <a:xfrm>
              <a:off x="0" y="0"/>
              <a:ext cx="7233600" cy="5114666"/>
            </a:xfrm>
            <a:custGeom>
              <a:avLst/>
              <a:gdLst/>
              <a:ahLst/>
              <a:cxnLst/>
              <a:rect l="l" t="t" r="r" b="b"/>
              <a:pathLst>
                <a:path w="7233600" h="5114666">
                  <a:moveTo>
                    <a:pt x="0" y="0"/>
                  </a:moveTo>
                  <a:lnTo>
                    <a:pt x="7233600" y="0"/>
                  </a:lnTo>
                  <a:lnTo>
                    <a:pt x="7233600" y="5114666"/>
                  </a:lnTo>
                  <a:lnTo>
                    <a:pt x="0" y="5114666"/>
                  </a:lnTo>
                  <a:close/>
                </a:path>
              </a:pathLst>
            </a:custGeom>
            <a:solidFill>
              <a:srgbClr val="FF6600">
                <a:alpha val="19608"/>
              </a:srgbClr>
            </a:solidFill>
          </p:spPr>
          <p:txBody>
            <a:bodyPr/>
            <a:lstStyle/>
            <a:p>
              <a:endParaRPr lang="nl-NL"/>
            </a:p>
          </p:txBody>
        </p:sp>
      </p:grpSp>
      <p:pic>
        <p:nvPicPr>
          <p:cNvPr id="14" name="Afbeelding 13">
            <a:extLst>
              <a:ext uri="{FF2B5EF4-FFF2-40B4-BE49-F238E27FC236}">
                <a16:creationId xmlns:a16="http://schemas.microsoft.com/office/drawing/2014/main" id="{7A6E2DE0-4072-ABC0-D5DF-1295E19F702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6544" y="12544504"/>
            <a:ext cx="4047234" cy="2120750"/>
          </a:xfrm>
          <a:prstGeom prst="rect">
            <a:avLst/>
          </a:prstGeom>
        </p:spPr>
      </p:pic>
      <p:sp>
        <p:nvSpPr>
          <p:cNvPr id="2" name="Freeform 2">
            <a:extLst>
              <a:ext uri="{FF2B5EF4-FFF2-40B4-BE49-F238E27FC236}">
                <a16:creationId xmlns:a16="http://schemas.microsoft.com/office/drawing/2014/main" id="{28742416-FDD9-AA06-A12D-0234BDBD2A44}"/>
              </a:ext>
            </a:extLst>
          </p:cNvPr>
          <p:cNvSpPr/>
          <p:nvPr/>
        </p:nvSpPr>
        <p:spPr>
          <a:xfrm rot="-250854">
            <a:off x="17168881" y="-2834782"/>
            <a:ext cx="7573827" cy="11126050"/>
          </a:xfrm>
          <a:custGeom>
            <a:avLst/>
            <a:gdLst/>
            <a:ahLst/>
            <a:cxnLst/>
            <a:rect l="l" t="t" r="r" b="b"/>
            <a:pathLst>
              <a:path w="7573827" h="11126050">
                <a:moveTo>
                  <a:pt x="0" y="0"/>
                </a:moveTo>
                <a:lnTo>
                  <a:pt x="7573827" y="0"/>
                </a:lnTo>
                <a:lnTo>
                  <a:pt x="7573827" y="11126049"/>
                </a:lnTo>
                <a:lnTo>
                  <a:pt x="0" y="11126049"/>
                </a:lnTo>
                <a:lnTo>
                  <a:pt x="0" y="0"/>
                </a:lnTo>
                <a:close/>
              </a:path>
            </a:pathLst>
          </a:custGeom>
          <a:blipFill>
            <a:blip r:embed="rId4"/>
            <a:stretch>
              <a:fillRect/>
            </a:stretch>
          </a:blipFill>
        </p:spPr>
        <p:txBody>
          <a:bodyPr/>
          <a:lstStyle/>
          <a:p>
            <a:endParaRPr lang="nl-NL"/>
          </a:p>
        </p:txBody>
      </p:sp>
      <p:sp>
        <p:nvSpPr>
          <p:cNvPr id="3" name="Freeform 3">
            <a:extLst>
              <a:ext uri="{FF2B5EF4-FFF2-40B4-BE49-F238E27FC236}">
                <a16:creationId xmlns:a16="http://schemas.microsoft.com/office/drawing/2014/main" id="{F2FC3A17-F640-47C8-0A38-11B29494294E}"/>
              </a:ext>
            </a:extLst>
          </p:cNvPr>
          <p:cNvSpPr/>
          <p:nvPr/>
        </p:nvSpPr>
        <p:spPr>
          <a:xfrm>
            <a:off x="17343093" y="-1033900"/>
            <a:ext cx="5590799" cy="3762142"/>
          </a:xfrm>
          <a:custGeom>
            <a:avLst/>
            <a:gdLst/>
            <a:ahLst/>
            <a:cxnLst/>
            <a:rect l="l" t="t" r="r" b="b"/>
            <a:pathLst>
              <a:path w="5590799" h="3762142">
                <a:moveTo>
                  <a:pt x="0" y="0"/>
                </a:moveTo>
                <a:lnTo>
                  <a:pt x="5590800" y="0"/>
                </a:lnTo>
                <a:lnTo>
                  <a:pt x="5590800" y="3762143"/>
                </a:lnTo>
                <a:lnTo>
                  <a:pt x="0" y="3762143"/>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nl-NL"/>
          </a:p>
        </p:txBody>
      </p:sp>
      <p:sp>
        <p:nvSpPr>
          <p:cNvPr id="6" name="Tekstvak 5">
            <a:extLst>
              <a:ext uri="{FF2B5EF4-FFF2-40B4-BE49-F238E27FC236}">
                <a16:creationId xmlns:a16="http://schemas.microsoft.com/office/drawing/2014/main" id="{909FFE6F-FE9D-B127-3075-3B12E018B11D}"/>
              </a:ext>
            </a:extLst>
          </p:cNvPr>
          <p:cNvSpPr txBox="1"/>
          <p:nvPr/>
        </p:nvSpPr>
        <p:spPr>
          <a:xfrm>
            <a:off x="863258" y="711385"/>
            <a:ext cx="19678650" cy="923330"/>
          </a:xfrm>
          <a:prstGeom prst="rect">
            <a:avLst/>
          </a:prstGeom>
          <a:noFill/>
        </p:spPr>
        <p:txBody>
          <a:bodyPr wrap="square">
            <a:spAutoFit/>
          </a:bodyPr>
          <a:lstStyle/>
          <a:p>
            <a:pPr fontAlgn="base"/>
            <a:r>
              <a:rPr lang="nl-NL" sz="5400">
                <a:solidFill>
                  <a:srgbClr val="C00000"/>
                </a:solidFill>
                <a:latin typeface="Calibri" panose="020F0502020204030204" pitchFamily="34" charset="0"/>
              </a:rPr>
              <a:t>SECTOREN</a:t>
            </a:r>
            <a:endParaRPr lang="nl-NL" sz="3600">
              <a:solidFill>
                <a:srgbClr val="C00000"/>
              </a:solidFill>
              <a:latin typeface="Calibri" panose="020F0502020204030204" pitchFamily="34" charset="0"/>
            </a:endParaRPr>
          </a:p>
        </p:txBody>
      </p:sp>
      <p:sp>
        <p:nvSpPr>
          <p:cNvPr id="16" name="Tekstvak 15">
            <a:extLst>
              <a:ext uri="{FF2B5EF4-FFF2-40B4-BE49-F238E27FC236}">
                <a16:creationId xmlns:a16="http://schemas.microsoft.com/office/drawing/2014/main" id="{17A3060E-DDDE-9DB2-A2EC-8747ED2F031F}"/>
              </a:ext>
            </a:extLst>
          </p:cNvPr>
          <p:cNvSpPr txBox="1"/>
          <p:nvPr/>
        </p:nvSpPr>
        <p:spPr>
          <a:xfrm>
            <a:off x="863258" y="2728242"/>
            <a:ext cx="12852400" cy="830997"/>
          </a:xfrm>
          <a:prstGeom prst="rect">
            <a:avLst/>
          </a:prstGeom>
          <a:noFill/>
        </p:spPr>
        <p:txBody>
          <a:bodyPr wrap="square">
            <a:spAutoFit/>
          </a:bodyPr>
          <a:lstStyle/>
          <a:p>
            <a:pPr>
              <a:buFont typeface="+mj-lt"/>
              <a:buAutoNum type="arabicPeriod"/>
            </a:pPr>
            <a:r>
              <a:rPr lang="nl-NL" sz="4800" b="1">
                <a:latin typeface="Trade Gothic Next" panose="020B0503040303020004" pitchFamily="34" charset="0"/>
              </a:rPr>
              <a:t> Horeca</a:t>
            </a:r>
          </a:p>
        </p:txBody>
      </p:sp>
      <p:pic>
        <p:nvPicPr>
          <p:cNvPr id="9" name="Afbeelding 8" descr="Afbeelding met kleding, persoon, person, Menselijk gezicht&#10;&#10;Automatisch gegenereerde beschrijving">
            <a:extLst>
              <a:ext uri="{FF2B5EF4-FFF2-40B4-BE49-F238E27FC236}">
                <a16:creationId xmlns:a16="http://schemas.microsoft.com/office/drawing/2014/main" id="{7D50E8B6-EEE4-F935-E4C9-FED65A45C60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61401" y="2333400"/>
            <a:ext cx="12354376" cy="11765319"/>
          </a:xfrm>
          <a:prstGeom prst="rect">
            <a:avLst/>
          </a:prstGeom>
        </p:spPr>
      </p:pic>
    </p:spTree>
    <p:extLst>
      <p:ext uri="{BB962C8B-B14F-4D97-AF65-F5344CB8AC3E}">
        <p14:creationId xmlns:p14="http://schemas.microsoft.com/office/powerpoint/2010/main" val="1381804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2CE"/>
        </a:solidFill>
        <a:effectLst/>
      </p:bgPr>
    </p:bg>
    <p:spTree>
      <p:nvGrpSpPr>
        <p:cNvPr id="1" name="">
          <a:extLst>
            <a:ext uri="{FF2B5EF4-FFF2-40B4-BE49-F238E27FC236}">
              <a16:creationId xmlns:a16="http://schemas.microsoft.com/office/drawing/2014/main" id="{9EA249BB-E431-3390-A02A-874B7599E24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73A4174-0294-F69C-1FDE-CB743956F480}"/>
              </a:ext>
            </a:extLst>
          </p:cNvPr>
          <p:cNvSpPr/>
          <p:nvPr/>
        </p:nvSpPr>
        <p:spPr>
          <a:xfrm>
            <a:off x="649927" y="11710215"/>
            <a:ext cx="4247853" cy="3002016"/>
          </a:xfrm>
          <a:custGeom>
            <a:avLst/>
            <a:gdLst/>
            <a:ahLst/>
            <a:cxnLst/>
            <a:rect l="l" t="t" r="r" b="b"/>
            <a:pathLst>
              <a:path w="4247853" h="3002016">
                <a:moveTo>
                  <a:pt x="0" y="0"/>
                </a:moveTo>
                <a:lnTo>
                  <a:pt x="4247853" y="0"/>
                </a:lnTo>
                <a:lnTo>
                  <a:pt x="4247853" y="3002016"/>
                </a:lnTo>
                <a:lnTo>
                  <a:pt x="0" y="3002016"/>
                </a:lnTo>
                <a:lnTo>
                  <a:pt x="0" y="0"/>
                </a:lnTo>
                <a:close/>
              </a:path>
            </a:pathLst>
          </a:custGeom>
          <a:blipFill>
            <a:blip r:embed="rId3"/>
            <a:stretch>
              <a:fillRect/>
            </a:stretch>
          </a:blipFill>
        </p:spPr>
        <p:txBody>
          <a:bodyPr/>
          <a:lstStyle/>
          <a:p>
            <a:endParaRPr lang="nl-NL"/>
          </a:p>
        </p:txBody>
      </p:sp>
      <p:sp>
        <p:nvSpPr>
          <p:cNvPr id="3" name="Freeform 3">
            <a:extLst>
              <a:ext uri="{FF2B5EF4-FFF2-40B4-BE49-F238E27FC236}">
                <a16:creationId xmlns:a16="http://schemas.microsoft.com/office/drawing/2014/main" id="{C25D1409-807D-4D61-2D17-23368A5E162B}"/>
              </a:ext>
            </a:extLst>
          </p:cNvPr>
          <p:cNvSpPr/>
          <p:nvPr/>
        </p:nvSpPr>
        <p:spPr>
          <a:xfrm rot="-250854">
            <a:off x="17168881" y="-2834782"/>
            <a:ext cx="7573827" cy="11126050"/>
          </a:xfrm>
          <a:custGeom>
            <a:avLst/>
            <a:gdLst/>
            <a:ahLst/>
            <a:cxnLst/>
            <a:rect l="l" t="t" r="r" b="b"/>
            <a:pathLst>
              <a:path w="7573827" h="11126050">
                <a:moveTo>
                  <a:pt x="0" y="0"/>
                </a:moveTo>
                <a:lnTo>
                  <a:pt x="7573827" y="0"/>
                </a:lnTo>
                <a:lnTo>
                  <a:pt x="7573827" y="11126049"/>
                </a:lnTo>
                <a:lnTo>
                  <a:pt x="0" y="11126049"/>
                </a:lnTo>
                <a:lnTo>
                  <a:pt x="0" y="0"/>
                </a:lnTo>
                <a:close/>
              </a:path>
            </a:pathLst>
          </a:custGeom>
          <a:blipFill>
            <a:blip r:embed="rId4"/>
            <a:stretch>
              <a:fillRect/>
            </a:stretch>
          </a:blipFill>
        </p:spPr>
        <p:txBody>
          <a:bodyPr/>
          <a:lstStyle/>
          <a:p>
            <a:endParaRPr lang="nl-NL"/>
          </a:p>
        </p:txBody>
      </p:sp>
      <p:sp>
        <p:nvSpPr>
          <p:cNvPr id="4" name="Freeform 4">
            <a:extLst>
              <a:ext uri="{FF2B5EF4-FFF2-40B4-BE49-F238E27FC236}">
                <a16:creationId xmlns:a16="http://schemas.microsoft.com/office/drawing/2014/main" id="{8F543C88-03A8-7979-AAEC-B78430B870B0}"/>
              </a:ext>
            </a:extLst>
          </p:cNvPr>
          <p:cNvSpPr/>
          <p:nvPr/>
        </p:nvSpPr>
        <p:spPr>
          <a:xfrm>
            <a:off x="17343093" y="-1033900"/>
            <a:ext cx="5590799" cy="3762142"/>
          </a:xfrm>
          <a:custGeom>
            <a:avLst/>
            <a:gdLst/>
            <a:ahLst/>
            <a:cxnLst/>
            <a:rect l="l" t="t" r="r" b="b"/>
            <a:pathLst>
              <a:path w="5590799" h="3762142">
                <a:moveTo>
                  <a:pt x="0" y="0"/>
                </a:moveTo>
                <a:lnTo>
                  <a:pt x="5590800" y="0"/>
                </a:lnTo>
                <a:lnTo>
                  <a:pt x="5590800" y="3762143"/>
                </a:lnTo>
                <a:lnTo>
                  <a:pt x="0" y="3762143"/>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nl-NL"/>
          </a:p>
        </p:txBody>
      </p:sp>
      <p:sp>
        <p:nvSpPr>
          <p:cNvPr id="7" name="TextBox 7">
            <a:extLst>
              <a:ext uri="{FF2B5EF4-FFF2-40B4-BE49-F238E27FC236}">
                <a16:creationId xmlns:a16="http://schemas.microsoft.com/office/drawing/2014/main" id="{75EF198D-05E0-4DC3-F3A4-17CEB8950E33}"/>
              </a:ext>
            </a:extLst>
          </p:cNvPr>
          <p:cNvSpPr txBox="1"/>
          <p:nvPr/>
        </p:nvSpPr>
        <p:spPr>
          <a:xfrm>
            <a:off x="215568" y="411047"/>
            <a:ext cx="17710482" cy="1631729"/>
          </a:xfrm>
          <a:prstGeom prst="rect">
            <a:avLst/>
          </a:prstGeom>
        </p:spPr>
        <p:txBody>
          <a:bodyPr wrap="square" lIns="0" tIns="0" rIns="0" bIns="0" rtlCol="0" anchor="t">
            <a:spAutoFit/>
          </a:bodyPr>
          <a:lstStyle/>
          <a:p>
            <a:pPr algn="ctr">
              <a:lnSpc>
                <a:spcPts val="13999"/>
              </a:lnSpc>
              <a:spcBef>
                <a:spcPct val="0"/>
              </a:spcBef>
            </a:pPr>
            <a:r>
              <a:rPr lang="nl-NL" sz="7200" b="1">
                <a:solidFill>
                  <a:srgbClr val="C00000"/>
                </a:solidFill>
                <a:latin typeface="Trade Gothic"/>
                <a:ea typeface="Trade Gothic"/>
                <a:cs typeface="Trade Gothic"/>
                <a:sym typeface="Trade Gothic"/>
              </a:rPr>
              <a:t>HOE KAN JE </a:t>
            </a:r>
            <a:r>
              <a:rPr lang="nl-NL" sz="7200" b="1">
                <a:solidFill>
                  <a:schemeClr val="accent4"/>
                </a:solidFill>
                <a:latin typeface="Trade Gothic"/>
                <a:ea typeface="Trade Gothic"/>
                <a:cs typeface="Trade Gothic"/>
                <a:sym typeface="Trade Gothic"/>
              </a:rPr>
              <a:t>TALENTEN</a:t>
            </a:r>
            <a:r>
              <a:rPr lang="nl-NL" sz="7200" b="1">
                <a:solidFill>
                  <a:schemeClr val="accent6"/>
                </a:solidFill>
                <a:latin typeface="Trade Gothic"/>
                <a:ea typeface="Trade Gothic"/>
                <a:cs typeface="Trade Gothic"/>
                <a:sym typeface="Trade Gothic"/>
              </a:rPr>
              <a:t> </a:t>
            </a:r>
            <a:r>
              <a:rPr lang="nl-NL" sz="7200" b="1">
                <a:solidFill>
                  <a:srgbClr val="C00000"/>
                </a:solidFill>
                <a:latin typeface="Trade Gothic"/>
                <a:ea typeface="Trade Gothic"/>
                <a:cs typeface="Trade Gothic"/>
                <a:sym typeface="Trade Gothic"/>
              </a:rPr>
              <a:t>ONTDEKKEN?</a:t>
            </a:r>
          </a:p>
        </p:txBody>
      </p:sp>
      <p:sp>
        <p:nvSpPr>
          <p:cNvPr id="16" name="Tekstvak 15">
            <a:extLst>
              <a:ext uri="{FF2B5EF4-FFF2-40B4-BE49-F238E27FC236}">
                <a16:creationId xmlns:a16="http://schemas.microsoft.com/office/drawing/2014/main" id="{2CEDFC2B-C68C-0A1D-DA92-7405E5E539EC}"/>
              </a:ext>
            </a:extLst>
          </p:cNvPr>
          <p:cNvSpPr txBox="1"/>
          <p:nvPr/>
        </p:nvSpPr>
        <p:spPr>
          <a:xfrm>
            <a:off x="1602692" y="2576018"/>
            <a:ext cx="16202025" cy="1200329"/>
          </a:xfrm>
          <a:prstGeom prst="rect">
            <a:avLst/>
          </a:prstGeom>
          <a:noFill/>
        </p:spPr>
        <p:txBody>
          <a:bodyPr wrap="square" rtlCol="0">
            <a:spAutoFit/>
          </a:bodyPr>
          <a:lstStyle/>
          <a:p>
            <a:r>
              <a:rPr lang="nl-NL" sz="7200" b="1">
                <a:latin typeface="Trade Gothic Next" panose="020B0503040303020004" pitchFamily="34" charset="0"/>
              </a:rPr>
              <a:t>Door zelf veel dingen uit te proberen!</a:t>
            </a:r>
          </a:p>
        </p:txBody>
      </p:sp>
      <p:pic>
        <p:nvPicPr>
          <p:cNvPr id="8" name="Afbeelding 7" descr="Afbeelding met hemel, buitenshuis, persoon, kleding&#10;&#10;Door AI gegenereerde inhoud is mogelijk onjuist.">
            <a:extLst>
              <a:ext uri="{FF2B5EF4-FFF2-40B4-BE49-F238E27FC236}">
                <a16:creationId xmlns:a16="http://schemas.microsoft.com/office/drawing/2014/main" id="{6369DDA3-9AB3-865D-7997-FE8F6AFD1D6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9927" y="4614037"/>
            <a:ext cx="5699457" cy="3799638"/>
          </a:xfrm>
          <a:prstGeom prst="rect">
            <a:avLst/>
          </a:prstGeom>
        </p:spPr>
      </p:pic>
      <p:pic>
        <p:nvPicPr>
          <p:cNvPr id="10" name="Afbeelding 9" descr="Afbeelding met piano, Keyboard, persoon, Elektronisch instrument&#10;&#10;Door AI gegenereerde inhoud is mogelijk onjuist.">
            <a:extLst>
              <a:ext uri="{FF2B5EF4-FFF2-40B4-BE49-F238E27FC236}">
                <a16:creationId xmlns:a16="http://schemas.microsoft.com/office/drawing/2014/main" id="{121A3641-6B6E-1F6A-3066-FAACE6140B8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954989" y="10902315"/>
            <a:ext cx="5699457" cy="3799638"/>
          </a:xfrm>
          <a:prstGeom prst="rect">
            <a:avLst/>
          </a:prstGeom>
        </p:spPr>
      </p:pic>
      <p:pic>
        <p:nvPicPr>
          <p:cNvPr id="12" name="Afbeelding 11" descr="Afbeelding met kleding, persoon, Menselijk gezicht, overdekt&#10;&#10;Door AI gegenereerde inhoud is mogelijk onjuist.">
            <a:extLst>
              <a:ext uri="{FF2B5EF4-FFF2-40B4-BE49-F238E27FC236}">
                <a16:creationId xmlns:a16="http://schemas.microsoft.com/office/drawing/2014/main" id="{FC07F768-087E-2725-2E0A-D3FD717EFE1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446326" y="4614037"/>
            <a:ext cx="6578392" cy="4385595"/>
          </a:xfrm>
          <a:prstGeom prst="rect">
            <a:avLst/>
          </a:prstGeom>
        </p:spPr>
      </p:pic>
      <p:pic>
        <p:nvPicPr>
          <p:cNvPr id="19" name="Afbeelding 18" descr="Afbeelding met persoon, overdekt, kleding, boek&#10;&#10;Door AI gegenereerde inhoud is mogelijk onjuist.">
            <a:extLst>
              <a:ext uri="{FF2B5EF4-FFF2-40B4-BE49-F238E27FC236}">
                <a16:creationId xmlns:a16="http://schemas.microsoft.com/office/drawing/2014/main" id="{8B735D39-A88B-8965-8293-924EA125D48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49927" y="8966295"/>
            <a:ext cx="3823772" cy="5735658"/>
          </a:xfrm>
          <a:prstGeom prst="rect">
            <a:avLst/>
          </a:prstGeom>
        </p:spPr>
      </p:pic>
      <p:pic>
        <p:nvPicPr>
          <p:cNvPr id="20" name="Afbeelding 19" descr="Afbeelding met buitenshuis, persoon, boom, schoeisel&#10;&#10;Door AI gegenereerde inhoud is mogelijk onjuist.">
            <a:extLst>
              <a:ext uri="{FF2B5EF4-FFF2-40B4-BE49-F238E27FC236}">
                <a16:creationId xmlns:a16="http://schemas.microsoft.com/office/drawing/2014/main" id="{C0384C11-8212-3D7C-2246-042AE9F42BB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flipH="1">
            <a:off x="16773382" y="4614037"/>
            <a:ext cx="3823772" cy="5735659"/>
          </a:xfrm>
          <a:prstGeom prst="rect">
            <a:avLst/>
          </a:prstGeom>
        </p:spPr>
      </p:pic>
      <p:pic>
        <p:nvPicPr>
          <p:cNvPr id="22" name="Afbeelding 21" descr="Afbeelding met kleding, persoon, jeans, overdekt&#10;&#10;Door AI gegenereerde inhoud is mogelijk onjuist.">
            <a:extLst>
              <a:ext uri="{FF2B5EF4-FFF2-40B4-BE49-F238E27FC236}">
                <a16:creationId xmlns:a16="http://schemas.microsoft.com/office/drawing/2014/main" id="{0A47760A-6786-3CBB-C3C2-4C43FEDC854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279655" y="10275511"/>
            <a:ext cx="6639663" cy="4426442"/>
          </a:xfrm>
          <a:prstGeom prst="rect">
            <a:avLst/>
          </a:prstGeom>
        </p:spPr>
      </p:pic>
    </p:spTree>
    <p:extLst>
      <p:ext uri="{BB962C8B-B14F-4D97-AF65-F5344CB8AC3E}">
        <p14:creationId xmlns:p14="http://schemas.microsoft.com/office/powerpoint/2010/main" val="4070613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148A1-6D8B-665D-06C4-743F4DA01A6C}"/>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DD8C7DD9-E641-D6C3-5739-BD34605FC1F8}"/>
              </a:ext>
            </a:extLst>
          </p:cNvPr>
          <p:cNvGrpSpPr/>
          <p:nvPr/>
        </p:nvGrpSpPr>
        <p:grpSpPr>
          <a:xfrm>
            <a:off x="10583" y="-56474"/>
            <a:ext cx="21384000" cy="15540314"/>
            <a:chOff x="0" y="0"/>
            <a:chExt cx="7233600" cy="5114666"/>
          </a:xfrm>
        </p:grpSpPr>
        <p:sp>
          <p:nvSpPr>
            <p:cNvPr id="5" name="Freeform 5">
              <a:extLst>
                <a:ext uri="{FF2B5EF4-FFF2-40B4-BE49-F238E27FC236}">
                  <a16:creationId xmlns:a16="http://schemas.microsoft.com/office/drawing/2014/main" id="{8E78D8D5-A7E7-990D-E304-36D4BF7757B7}"/>
                </a:ext>
              </a:extLst>
            </p:cNvPr>
            <p:cNvSpPr/>
            <p:nvPr/>
          </p:nvSpPr>
          <p:spPr>
            <a:xfrm>
              <a:off x="0" y="0"/>
              <a:ext cx="7233600" cy="5114666"/>
            </a:xfrm>
            <a:custGeom>
              <a:avLst/>
              <a:gdLst/>
              <a:ahLst/>
              <a:cxnLst/>
              <a:rect l="l" t="t" r="r" b="b"/>
              <a:pathLst>
                <a:path w="7233600" h="5114666">
                  <a:moveTo>
                    <a:pt x="0" y="0"/>
                  </a:moveTo>
                  <a:lnTo>
                    <a:pt x="7233600" y="0"/>
                  </a:lnTo>
                  <a:lnTo>
                    <a:pt x="7233600" y="5114666"/>
                  </a:lnTo>
                  <a:lnTo>
                    <a:pt x="0" y="5114666"/>
                  </a:lnTo>
                  <a:close/>
                </a:path>
              </a:pathLst>
            </a:custGeom>
            <a:solidFill>
              <a:srgbClr val="FF6600">
                <a:alpha val="19608"/>
              </a:srgbClr>
            </a:solidFill>
          </p:spPr>
          <p:txBody>
            <a:bodyPr/>
            <a:lstStyle/>
            <a:p>
              <a:r>
                <a:rPr lang="nl-NL"/>
                <a:t>V</a:t>
              </a:r>
            </a:p>
          </p:txBody>
        </p:sp>
      </p:grpSp>
      <p:pic>
        <p:nvPicPr>
          <p:cNvPr id="14" name="Afbeelding 13">
            <a:extLst>
              <a:ext uri="{FF2B5EF4-FFF2-40B4-BE49-F238E27FC236}">
                <a16:creationId xmlns:a16="http://schemas.microsoft.com/office/drawing/2014/main" id="{01E70414-52C0-2ACB-793E-2628B1F06E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6544" y="12544504"/>
            <a:ext cx="4047234" cy="2120750"/>
          </a:xfrm>
          <a:prstGeom prst="rect">
            <a:avLst/>
          </a:prstGeom>
        </p:spPr>
      </p:pic>
      <p:sp>
        <p:nvSpPr>
          <p:cNvPr id="2" name="Freeform 2">
            <a:extLst>
              <a:ext uri="{FF2B5EF4-FFF2-40B4-BE49-F238E27FC236}">
                <a16:creationId xmlns:a16="http://schemas.microsoft.com/office/drawing/2014/main" id="{737E302A-73A1-BA7C-DD25-95E760C3F2AC}"/>
              </a:ext>
            </a:extLst>
          </p:cNvPr>
          <p:cNvSpPr/>
          <p:nvPr/>
        </p:nvSpPr>
        <p:spPr>
          <a:xfrm rot="-250854">
            <a:off x="17168881" y="-2834782"/>
            <a:ext cx="7573827" cy="11126050"/>
          </a:xfrm>
          <a:custGeom>
            <a:avLst/>
            <a:gdLst/>
            <a:ahLst/>
            <a:cxnLst/>
            <a:rect l="l" t="t" r="r" b="b"/>
            <a:pathLst>
              <a:path w="7573827" h="11126050">
                <a:moveTo>
                  <a:pt x="0" y="0"/>
                </a:moveTo>
                <a:lnTo>
                  <a:pt x="7573827" y="0"/>
                </a:lnTo>
                <a:lnTo>
                  <a:pt x="7573827" y="11126049"/>
                </a:lnTo>
                <a:lnTo>
                  <a:pt x="0" y="11126049"/>
                </a:lnTo>
                <a:lnTo>
                  <a:pt x="0" y="0"/>
                </a:lnTo>
                <a:close/>
              </a:path>
            </a:pathLst>
          </a:custGeom>
          <a:blipFill>
            <a:blip r:embed="rId4"/>
            <a:stretch>
              <a:fillRect/>
            </a:stretch>
          </a:blipFill>
        </p:spPr>
        <p:txBody>
          <a:bodyPr/>
          <a:lstStyle/>
          <a:p>
            <a:endParaRPr lang="nl-NL"/>
          </a:p>
        </p:txBody>
      </p:sp>
      <p:sp>
        <p:nvSpPr>
          <p:cNvPr id="3" name="Freeform 3">
            <a:extLst>
              <a:ext uri="{FF2B5EF4-FFF2-40B4-BE49-F238E27FC236}">
                <a16:creationId xmlns:a16="http://schemas.microsoft.com/office/drawing/2014/main" id="{E14AE57F-873A-9B59-9FED-9805651E7742}"/>
              </a:ext>
            </a:extLst>
          </p:cNvPr>
          <p:cNvSpPr/>
          <p:nvPr/>
        </p:nvSpPr>
        <p:spPr>
          <a:xfrm>
            <a:off x="17343093" y="-1033900"/>
            <a:ext cx="5590799" cy="3762142"/>
          </a:xfrm>
          <a:custGeom>
            <a:avLst/>
            <a:gdLst/>
            <a:ahLst/>
            <a:cxnLst/>
            <a:rect l="l" t="t" r="r" b="b"/>
            <a:pathLst>
              <a:path w="5590799" h="3762142">
                <a:moveTo>
                  <a:pt x="0" y="0"/>
                </a:moveTo>
                <a:lnTo>
                  <a:pt x="5590800" y="0"/>
                </a:lnTo>
                <a:lnTo>
                  <a:pt x="5590800" y="3762143"/>
                </a:lnTo>
                <a:lnTo>
                  <a:pt x="0" y="3762143"/>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nl-NL"/>
          </a:p>
        </p:txBody>
      </p:sp>
      <p:sp>
        <p:nvSpPr>
          <p:cNvPr id="6" name="Tekstvak 5">
            <a:extLst>
              <a:ext uri="{FF2B5EF4-FFF2-40B4-BE49-F238E27FC236}">
                <a16:creationId xmlns:a16="http://schemas.microsoft.com/office/drawing/2014/main" id="{BF54B108-4AD2-515B-93AC-1064C76FDB85}"/>
              </a:ext>
            </a:extLst>
          </p:cNvPr>
          <p:cNvSpPr txBox="1"/>
          <p:nvPr/>
        </p:nvSpPr>
        <p:spPr>
          <a:xfrm>
            <a:off x="863258" y="711385"/>
            <a:ext cx="19678650" cy="923330"/>
          </a:xfrm>
          <a:prstGeom prst="rect">
            <a:avLst/>
          </a:prstGeom>
          <a:noFill/>
        </p:spPr>
        <p:txBody>
          <a:bodyPr wrap="square">
            <a:spAutoFit/>
          </a:bodyPr>
          <a:lstStyle/>
          <a:p>
            <a:pPr fontAlgn="base"/>
            <a:r>
              <a:rPr lang="nl-NL" sz="5400">
                <a:solidFill>
                  <a:srgbClr val="C00000"/>
                </a:solidFill>
                <a:latin typeface="Calibri" panose="020F0502020204030204" pitchFamily="34" charset="0"/>
              </a:rPr>
              <a:t>SECTOREN</a:t>
            </a:r>
            <a:endParaRPr lang="nl-NL" sz="3600">
              <a:solidFill>
                <a:srgbClr val="C00000"/>
              </a:solidFill>
              <a:latin typeface="Calibri" panose="020F0502020204030204" pitchFamily="34" charset="0"/>
            </a:endParaRPr>
          </a:p>
        </p:txBody>
      </p:sp>
      <p:sp>
        <p:nvSpPr>
          <p:cNvPr id="10" name="Tekstvak 9">
            <a:extLst>
              <a:ext uri="{FF2B5EF4-FFF2-40B4-BE49-F238E27FC236}">
                <a16:creationId xmlns:a16="http://schemas.microsoft.com/office/drawing/2014/main" id="{D189F1C7-FF39-2ABF-3DD4-8D47BA469CDA}"/>
              </a:ext>
            </a:extLst>
          </p:cNvPr>
          <p:cNvSpPr txBox="1"/>
          <p:nvPr/>
        </p:nvSpPr>
        <p:spPr>
          <a:xfrm>
            <a:off x="863258" y="2508763"/>
            <a:ext cx="12581466" cy="2308324"/>
          </a:xfrm>
          <a:prstGeom prst="rect">
            <a:avLst/>
          </a:prstGeom>
          <a:noFill/>
        </p:spPr>
        <p:txBody>
          <a:bodyPr wrap="square">
            <a:spAutoFit/>
          </a:bodyPr>
          <a:lstStyle/>
          <a:p>
            <a:pPr>
              <a:buFont typeface="+mj-lt"/>
              <a:buAutoNum type="arabicPeriod"/>
            </a:pPr>
            <a:r>
              <a:rPr lang="nl-NL" sz="4800">
                <a:latin typeface="Trade Gothic Next" panose="020B0503040303020004" pitchFamily="34" charset="0"/>
              </a:rPr>
              <a:t> Horeca</a:t>
            </a:r>
          </a:p>
          <a:p>
            <a:pPr>
              <a:buFont typeface="+mj-lt"/>
              <a:buAutoNum type="arabicPeriod"/>
            </a:pPr>
            <a:r>
              <a:rPr lang="nl-NL" sz="4800" b="1">
                <a:latin typeface="Trade Gothic Next" panose="020B0503040303020004" pitchFamily="34" charset="0"/>
              </a:rPr>
              <a:t> Voedingsindustrie </a:t>
            </a:r>
          </a:p>
          <a:p>
            <a:endParaRPr lang="nl-NL" sz="4800">
              <a:latin typeface="Trade Gothic Next" panose="020B0503040303020004" pitchFamily="34" charset="0"/>
            </a:endParaRPr>
          </a:p>
        </p:txBody>
      </p:sp>
      <p:pic>
        <p:nvPicPr>
          <p:cNvPr id="8" name="Afbeelding 7">
            <a:extLst>
              <a:ext uri="{FF2B5EF4-FFF2-40B4-BE49-F238E27FC236}">
                <a16:creationId xmlns:a16="http://schemas.microsoft.com/office/drawing/2014/main" id="{E0A38DE3-B2A2-623D-5D7D-B7C0FC313646}"/>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061401" y="2333400"/>
            <a:ext cx="12354376" cy="11765318"/>
          </a:xfrm>
          <a:prstGeom prst="rect">
            <a:avLst/>
          </a:prstGeom>
        </p:spPr>
      </p:pic>
    </p:spTree>
    <p:extLst>
      <p:ext uri="{BB962C8B-B14F-4D97-AF65-F5344CB8AC3E}">
        <p14:creationId xmlns:p14="http://schemas.microsoft.com/office/powerpoint/2010/main" val="1338814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A12E1-3078-0617-76DF-DC64F4EFE552}"/>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6C369611-FC3A-C866-8750-C19CD82F57CB}"/>
              </a:ext>
            </a:extLst>
          </p:cNvPr>
          <p:cNvGrpSpPr/>
          <p:nvPr/>
        </p:nvGrpSpPr>
        <p:grpSpPr>
          <a:xfrm>
            <a:off x="10583" y="-56474"/>
            <a:ext cx="21384000" cy="15448874"/>
            <a:chOff x="0" y="0"/>
            <a:chExt cx="7233600" cy="5114666"/>
          </a:xfrm>
        </p:grpSpPr>
        <p:sp>
          <p:nvSpPr>
            <p:cNvPr id="5" name="Freeform 5">
              <a:extLst>
                <a:ext uri="{FF2B5EF4-FFF2-40B4-BE49-F238E27FC236}">
                  <a16:creationId xmlns:a16="http://schemas.microsoft.com/office/drawing/2014/main" id="{4F3E3520-BB3B-40D9-3FC1-59C6309BED84}"/>
                </a:ext>
              </a:extLst>
            </p:cNvPr>
            <p:cNvSpPr/>
            <p:nvPr/>
          </p:nvSpPr>
          <p:spPr>
            <a:xfrm>
              <a:off x="0" y="0"/>
              <a:ext cx="7233600" cy="5114666"/>
            </a:xfrm>
            <a:custGeom>
              <a:avLst/>
              <a:gdLst/>
              <a:ahLst/>
              <a:cxnLst/>
              <a:rect l="l" t="t" r="r" b="b"/>
              <a:pathLst>
                <a:path w="7233600" h="5114666">
                  <a:moveTo>
                    <a:pt x="0" y="0"/>
                  </a:moveTo>
                  <a:lnTo>
                    <a:pt x="7233600" y="0"/>
                  </a:lnTo>
                  <a:lnTo>
                    <a:pt x="7233600" y="5114666"/>
                  </a:lnTo>
                  <a:lnTo>
                    <a:pt x="0" y="5114666"/>
                  </a:lnTo>
                  <a:close/>
                </a:path>
              </a:pathLst>
            </a:custGeom>
            <a:solidFill>
              <a:srgbClr val="FF6600">
                <a:alpha val="19608"/>
              </a:srgbClr>
            </a:solidFill>
          </p:spPr>
          <p:txBody>
            <a:bodyPr/>
            <a:lstStyle/>
            <a:p>
              <a:endParaRPr lang="nl-NL"/>
            </a:p>
          </p:txBody>
        </p:sp>
      </p:grpSp>
      <p:pic>
        <p:nvPicPr>
          <p:cNvPr id="14" name="Afbeelding 13">
            <a:extLst>
              <a:ext uri="{FF2B5EF4-FFF2-40B4-BE49-F238E27FC236}">
                <a16:creationId xmlns:a16="http://schemas.microsoft.com/office/drawing/2014/main" id="{B114E20A-630F-27A9-C5A3-3243F0C04FF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6544" y="12544504"/>
            <a:ext cx="4047234" cy="2120750"/>
          </a:xfrm>
          <a:prstGeom prst="rect">
            <a:avLst/>
          </a:prstGeom>
        </p:spPr>
      </p:pic>
      <p:sp>
        <p:nvSpPr>
          <p:cNvPr id="2" name="Freeform 2">
            <a:extLst>
              <a:ext uri="{FF2B5EF4-FFF2-40B4-BE49-F238E27FC236}">
                <a16:creationId xmlns:a16="http://schemas.microsoft.com/office/drawing/2014/main" id="{FFEF6DE7-2E6F-88AA-976C-035DB45A06F3}"/>
              </a:ext>
            </a:extLst>
          </p:cNvPr>
          <p:cNvSpPr/>
          <p:nvPr/>
        </p:nvSpPr>
        <p:spPr>
          <a:xfrm rot="-250854">
            <a:off x="17168881" y="-2834782"/>
            <a:ext cx="7573827" cy="11126050"/>
          </a:xfrm>
          <a:custGeom>
            <a:avLst/>
            <a:gdLst/>
            <a:ahLst/>
            <a:cxnLst/>
            <a:rect l="l" t="t" r="r" b="b"/>
            <a:pathLst>
              <a:path w="7573827" h="11126050">
                <a:moveTo>
                  <a:pt x="0" y="0"/>
                </a:moveTo>
                <a:lnTo>
                  <a:pt x="7573827" y="0"/>
                </a:lnTo>
                <a:lnTo>
                  <a:pt x="7573827" y="11126049"/>
                </a:lnTo>
                <a:lnTo>
                  <a:pt x="0" y="11126049"/>
                </a:lnTo>
                <a:lnTo>
                  <a:pt x="0" y="0"/>
                </a:lnTo>
                <a:close/>
              </a:path>
            </a:pathLst>
          </a:custGeom>
          <a:blipFill>
            <a:blip r:embed="rId4"/>
            <a:stretch>
              <a:fillRect/>
            </a:stretch>
          </a:blipFill>
        </p:spPr>
        <p:txBody>
          <a:bodyPr/>
          <a:lstStyle/>
          <a:p>
            <a:endParaRPr lang="nl-NL"/>
          </a:p>
        </p:txBody>
      </p:sp>
      <p:sp>
        <p:nvSpPr>
          <p:cNvPr id="3" name="Freeform 3">
            <a:extLst>
              <a:ext uri="{FF2B5EF4-FFF2-40B4-BE49-F238E27FC236}">
                <a16:creationId xmlns:a16="http://schemas.microsoft.com/office/drawing/2014/main" id="{D23E6D5A-A9E1-DD02-EBDF-E4F19255EA05}"/>
              </a:ext>
            </a:extLst>
          </p:cNvPr>
          <p:cNvSpPr/>
          <p:nvPr/>
        </p:nvSpPr>
        <p:spPr>
          <a:xfrm>
            <a:off x="17343093" y="-1033900"/>
            <a:ext cx="5590799" cy="3762142"/>
          </a:xfrm>
          <a:custGeom>
            <a:avLst/>
            <a:gdLst/>
            <a:ahLst/>
            <a:cxnLst/>
            <a:rect l="l" t="t" r="r" b="b"/>
            <a:pathLst>
              <a:path w="5590799" h="3762142">
                <a:moveTo>
                  <a:pt x="0" y="0"/>
                </a:moveTo>
                <a:lnTo>
                  <a:pt x="5590800" y="0"/>
                </a:lnTo>
                <a:lnTo>
                  <a:pt x="5590800" y="3762143"/>
                </a:lnTo>
                <a:lnTo>
                  <a:pt x="0" y="3762143"/>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nl-NL"/>
          </a:p>
        </p:txBody>
      </p:sp>
      <p:sp>
        <p:nvSpPr>
          <p:cNvPr id="6" name="Tekstvak 5">
            <a:extLst>
              <a:ext uri="{FF2B5EF4-FFF2-40B4-BE49-F238E27FC236}">
                <a16:creationId xmlns:a16="http://schemas.microsoft.com/office/drawing/2014/main" id="{F071A9BD-BAD3-F532-DD1B-370BA098E46F}"/>
              </a:ext>
            </a:extLst>
          </p:cNvPr>
          <p:cNvSpPr txBox="1"/>
          <p:nvPr/>
        </p:nvSpPr>
        <p:spPr>
          <a:xfrm>
            <a:off x="863258" y="711385"/>
            <a:ext cx="19678650" cy="923330"/>
          </a:xfrm>
          <a:prstGeom prst="rect">
            <a:avLst/>
          </a:prstGeom>
          <a:noFill/>
        </p:spPr>
        <p:txBody>
          <a:bodyPr wrap="square">
            <a:spAutoFit/>
          </a:bodyPr>
          <a:lstStyle/>
          <a:p>
            <a:pPr fontAlgn="base"/>
            <a:r>
              <a:rPr lang="nl-NL" sz="5400">
                <a:solidFill>
                  <a:srgbClr val="C00000"/>
                </a:solidFill>
                <a:latin typeface="Calibri" panose="020F0502020204030204" pitchFamily="34" charset="0"/>
              </a:rPr>
              <a:t>SECTOREN</a:t>
            </a:r>
            <a:endParaRPr lang="nl-NL" sz="3600">
              <a:solidFill>
                <a:srgbClr val="C00000"/>
              </a:solidFill>
              <a:latin typeface="Calibri" panose="020F0502020204030204" pitchFamily="34" charset="0"/>
            </a:endParaRPr>
          </a:p>
        </p:txBody>
      </p:sp>
      <p:sp>
        <p:nvSpPr>
          <p:cNvPr id="10" name="Tekstvak 9">
            <a:extLst>
              <a:ext uri="{FF2B5EF4-FFF2-40B4-BE49-F238E27FC236}">
                <a16:creationId xmlns:a16="http://schemas.microsoft.com/office/drawing/2014/main" id="{17F7A151-EA4C-862E-93E3-473690E1CDB0}"/>
              </a:ext>
            </a:extLst>
          </p:cNvPr>
          <p:cNvSpPr txBox="1"/>
          <p:nvPr/>
        </p:nvSpPr>
        <p:spPr>
          <a:xfrm>
            <a:off x="863258" y="2508763"/>
            <a:ext cx="12581466" cy="3046988"/>
          </a:xfrm>
          <a:prstGeom prst="rect">
            <a:avLst/>
          </a:prstGeom>
          <a:noFill/>
        </p:spPr>
        <p:txBody>
          <a:bodyPr wrap="square">
            <a:spAutoFit/>
          </a:bodyPr>
          <a:lstStyle/>
          <a:p>
            <a:pPr>
              <a:buFont typeface="+mj-lt"/>
              <a:buAutoNum type="arabicPeriod"/>
            </a:pPr>
            <a:r>
              <a:rPr lang="nl-NL" sz="4800">
                <a:latin typeface="Trade Gothic Next" panose="020B0503040303020004" pitchFamily="34" charset="0"/>
              </a:rPr>
              <a:t> Horeca</a:t>
            </a:r>
          </a:p>
          <a:p>
            <a:pPr>
              <a:buFont typeface="+mj-lt"/>
              <a:buAutoNum type="arabicPeriod"/>
            </a:pPr>
            <a:r>
              <a:rPr lang="nl-NL" sz="4800">
                <a:latin typeface="Trade Gothic Next" panose="020B0503040303020004" pitchFamily="34" charset="0"/>
              </a:rPr>
              <a:t> Voedingsindustrie</a:t>
            </a:r>
          </a:p>
          <a:p>
            <a:pPr>
              <a:buFont typeface="+mj-lt"/>
              <a:buAutoNum type="arabicPeriod"/>
            </a:pPr>
            <a:r>
              <a:rPr lang="nl-NL" sz="4800" b="1">
                <a:latin typeface="Trade Gothic Next" panose="020B0503040303020004" pitchFamily="34" charset="0"/>
              </a:rPr>
              <a:t> Bouw  </a:t>
            </a:r>
          </a:p>
          <a:p>
            <a:endParaRPr lang="nl-NL" sz="4800">
              <a:latin typeface="Trade Gothic Next" panose="020B0503040303020004" pitchFamily="34" charset="0"/>
            </a:endParaRPr>
          </a:p>
        </p:txBody>
      </p:sp>
      <p:pic>
        <p:nvPicPr>
          <p:cNvPr id="8" name="Afbeelding 7">
            <a:extLst>
              <a:ext uri="{FF2B5EF4-FFF2-40B4-BE49-F238E27FC236}">
                <a16:creationId xmlns:a16="http://schemas.microsoft.com/office/drawing/2014/main" id="{08A4FB01-CF85-9389-42DC-8CC14B3EDE9E}"/>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061401" y="2333400"/>
            <a:ext cx="12354376" cy="11765318"/>
          </a:xfrm>
          <a:prstGeom prst="rect">
            <a:avLst/>
          </a:prstGeom>
        </p:spPr>
      </p:pic>
    </p:spTree>
    <p:extLst>
      <p:ext uri="{BB962C8B-B14F-4D97-AF65-F5344CB8AC3E}">
        <p14:creationId xmlns:p14="http://schemas.microsoft.com/office/powerpoint/2010/main" val="2129071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ABF4B8-F957-88F5-620E-702E6E8F9EE8}"/>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2E405845-D22D-ABB3-0553-5D32F28B20F5}"/>
              </a:ext>
            </a:extLst>
          </p:cNvPr>
          <p:cNvGrpSpPr/>
          <p:nvPr/>
        </p:nvGrpSpPr>
        <p:grpSpPr>
          <a:xfrm>
            <a:off x="10583" y="12700"/>
            <a:ext cx="21384000" cy="15119997"/>
            <a:chOff x="0" y="0"/>
            <a:chExt cx="7233600" cy="5114666"/>
          </a:xfrm>
        </p:grpSpPr>
        <p:sp>
          <p:nvSpPr>
            <p:cNvPr id="5" name="Freeform 5">
              <a:extLst>
                <a:ext uri="{FF2B5EF4-FFF2-40B4-BE49-F238E27FC236}">
                  <a16:creationId xmlns:a16="http://schemas.microsoft.com/office/drawing/2014/main" id="{7A4D2772-1E58-DCBC-3055-168674530637}"/>
                </a:ext>
              </a:extLst>
            </p:cNvPr>
            <p:cNvSpPr/>
            <p:nvPr/>
          </p:nvSpPr>
          <p:spPr>
            <a:xfrm>
              <a:off x="0" y="0"/>
              <a:ext cx="7233600" cy="5114666"/>
            </a:xfrm>
            <a:custGeom>
              <a:avLst/>
              <a:gdLst/>
              <a:ahLst/>
              <a:cxnLst/>
              <a:rect l="l" t="t" r="r" b="b"/>
              <a:pathLst>
                <a:path w="7233600" h="5114666">
                  <a:moveTo>
                    <a:pt x="0" y="0"/>
                  </a:moveTo>
                  <a:lnTo>
                    <a:pt x="7233600" y="0"/>
                  </a:lnTo>
                  <a:lnTo>
                    <a:pt x="7233600" y="5114666"/>
                  </a:lnTo>
                  <a:lnTo>
                    <a:pt x="0" y="5114666"/>
                  </a:lnTo>
                  <a:close/>
                </a:path>
              </a:pathLst>
            </a:custGeom>
            <a:solidFill>
              <a:srgbClr val="FF6600">
                <a:alpha val="19608"/>
              </a:srgbClr>
            </a:solidFill>
          </p:spPr>
          <p:txBody>
            <a:bodyPr/>
            <a:lstStyle/>
            <a:p>
              <a:endParaRPr lang="nl-NL"/>
            </a:p>
          </p:txBody>
        </p:sp>
      </p:grpSp>
      <p:pic>
        <p:nvPicPr>
          <p:cNvPr id="14" name="Afbeelding 13">
            <a:extLst>
              <a:ext uri="{FF2B5EF4-FFF2-40B4-BE49-F238E27FC236}">
                <a16:creationId xmlns:a16="http://schemas.microsoft.com/office/drawing/2014/main" id="{A3CA3B5F-9465-59F9-2C3B-C7020F17D6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6544" y="12544504"/>
            <a:ext cx="4047234" cy="2120750"/>
          </a:xfrm>
          <a:prstGeom prst="rect">
            <a:avLst/>
          </a:prstGeom>
        </p:spPr>
      </p:pic>
      <p:sp>
        <p:nvSpPr>
          <p:cNvPr id="2" name="Freeform 2">
            <a:extLst>
              <a:ext uri="{FF2B5EF4-FFF2-40B4-BE49-F238E27FC236}">
                <a16:creationId xmlns:a16="http://schemas.microsoft.com/office/drawing/2014/main" id="{CA9563DF-E9AD-5A03-E17B-92DBB2ACA6EF}"/>
              </a:ext>
            </a:extLst>
          </p:cNvPr>
          <p:cNvSpPr/>
          <p:nvPr/>
        </p:nvSpPr>
        <p:spPr>
          <a:xfrm rot="-250854">
            <a:off x="17168881" y="-2834782"/>
            <a:ext cx="7573827" cy="11126050"/>
          </a:xfrm>
          <a:custGeom>
            <a:avLst/>
            <a:gdLst/>
            <a:ahLst/>
            <a:cxnLst/>
            <a:rect l="l" t="t" r="r" b="b"/>
            <a:pathLst>
              <a:path w="7573827" h="11126050">
                <a:moveTo>
                  <a:pt x="0" y="0"/>
                </a:moveTo>
                <a:lnTo>
                  <a:pt x="7573827" y="0"/>
                </a:lnTo>
                <a:lnTo>
                  <a:pt x="7573827" y="11126049"/>
                </a:lnTo>
                <a:lnTo>
                  <a:pt x="0" y="11126049"/>
                </a:lnTo>
                <a:lnTo>
                  <a:pt x="0" y="0"/>
                </a:lnTo>
                <a:close/>
              </a:path>
            </a:pathLst>
          </a:custGeom>
          <a:blipFill>
            <a:blip r:embed="rId4"/>
            <a:stretch>
              <a:fillRect/>
            </a:stretch>
          </a:blipFill>
        </p:spPr>
        <p:txBody>
          <a:bodyPr/>
          <a:lstStyle/>
          <a:p>
            <a:endParaRPr lang="nl-NL"/>
          </a:p>
        </p:txBody>
      </p:sp>
      <p:sp>
        <p:nvSpPr>
          <p:cNvPr id="3" name="Freeform 3">
            <a:extLst>
              <a:ext uri="{FF2B5EF4-FFF2-40B4-BE49-F238E27FC236}">
                <a16:creationId xmlns:a16="http://schemas.microsoft.com/office/drawing/2014/main" id="{AD1DD704-25CE-65C9-F73F-A90C8E2C19EE}"/>
              </a:ext>
            </a:extLst>
          </p:cNvPr>
          <p:cNvSpPr/>
          <p:nvPr/>
        </p:nvSpPr>
        <p:spPr>
          <a:xfrm>
            <a:off x="17343093" y="-1033900"/>
            <a:ext cx="5590799" cy="3762142"/>
          </a:xfrm>
          <a:custGeom>
            <a:avLst/>
            <a:gdLst/>
            <a:ahLst/>
            <a:cxnLst/>
            <a:rect l="l" t="t" r="r" b="b"/>
            <a:pathLst>
              <a:path w="5590799" h="3762142">
                <a:moveTo>
                  <a:pt x="0" y="0"/>
                </a:moveTo>
                <a:lnTo>
                  <a:pt x="5590800" y="0"/>
                </a:lnTo>
                <a:lnTo>
                  <a:pt x="5590800" y="3762143"/>
                </a:lnTo>
                <a:lnTo>
                  <a:pt x="0" y="3762143"/>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nl-NL"/>
          </a:p>
        </p:txBody>
      </p:sp>
      <p:sp>
        <p:nvSpPr>
          <p:cNvPr id="6" name="Tekstvak 5">
            <a:extLst>
              <a:ext uri="{FF2B5EF4-FFF2-40B4-BE49-F238E27FC236}">
                <a16:creationId xmlns:a16="http://schemas.microsoft.com/office/drawing/2014/main" id="{2EF43FFB-99D8-BDCC-5202-7DAB9E6CACC3}"/>
              </a:ext>
            </a:extLst>
          </p:cNvPr>
          <p:cNvSpPr txBox="1"/>
          <p:nvPr/>
        </p:nvSpPr>
        <p:spPr>
          <a:xfrm>
            <a:off x="863258" y="711385"/>
            <a:ext cx="19678650" cy="923330"/>
          </a:xfrm>
          <a:prstGeom prst="rect">
            <a:avLst/>
          </a:prstGeom>
          <a:noFill/>
        </p:spPr>
        <p:txBody>
          <a:bodyPr wrap="square">
            <a:spAutoFit/>
          </a:bodyPr>
          <a:lstStyle/>
          <a:p>
            <a:pPr fontAlgn="base"/>
            <a:r>
              <a:rPr lang="nl-NL" sz="5400">
                <a:solidFill>
                  <a:srgbClr val="C00000"/>
                </a:solidFill>
                <a:latin typeface="Calibri" panose="020F0502020204030204" pitchFamily="34" charset="0"/>
              </a:rPr>
              <a:t>SECTOREN</a:t>
            </a:r>
            <a:endParaRPr lang="nl-NL" sz="3600">
              <a:solidFill>
                <a:srgbClr val="C00000"/>
              </a:solidFill>
              <a:latin typeface="Calibri" panose="020F0502020204030204" pitchFamily="34" charset="0"/>
            </a:endParaRPr>
          </a:p>
        </p:txBody>
      </p:sp>
      <p:sp>
        <p:nvSpPr>
          <p:cNvPr id="10" name="Tekstvak 9">
            <a:extLst>
              <a:ext uri="{FF2B5EF4-FFF2-40B4-BE49-F238E27FC236}">
                <a16:creationId xmlns:a16="http://schemas.microsoft.com/office/drawing/2014/main" id="{E84EBA92-CF46-2AE6-F028-F93222AC1242}"/>
              </a:ext>
            </a:extLst>
          </p:cNvPr>
          <p:cNvSpPr txBox="1"/>
          <p:nvPr/>
        </p:nvSpPr>
        <p:spPr>
          <a:xfrm>
            <a:off x="863258" y="2508763"/>
            <a:ext cx="12581466" cy="4524315"/>
          </a:xfrm>
          <a:prstGeom prst="rect">
            <a:avLst/>
          </a:prstGeom>
          <a:noFill/>
        </p:spPr>
        <p:txBody>
          <a:bodyPr wrap="square">
            <a:spAutoFit/>
          </a:bodyPr>
          <a:lstStyle/>
          <a:p>
            <a:pPr>
              <a:buFont typeface="+mj-lt"/>
              <a:buAutoNum type="arabicPeriod"/>
            </a:pPr>
            <a:r>
              <a:rPr lang="nl-NL" sz="4800">
                <a:latin typeface="Trade Gothic Next" panose="020B0503040303020004" pitchFamily="34" charset="0"/>
              </a:rPr>
              <a:t> Horeca</a:t>
            </a:r>
          </a:p>
          <a:p>
            <a:pPr>
              <a:buFont typeface="+mj-lt"/>
              <a:buAutoNum type="arabicPeriod"/>
            </a:pPr>
            <a:r>
              <a:rPr lang="nl-NL" sz="4800">
                <a:latin typeface="Trade Gothic Next" panose="020B0503040303020004" pitchFamily="34" charset="0"/>
              </a:rPr>
              <a:t> Voedingsindustrie</a:t>
            </a:r>
          </a:p>
          <a:p>
            <a:pPr>
              <a:buFont typeface="+mj-lt"/>
              <a:buAutoNum type="arabicPeriod"/>
            </a:pPr>
            <a:r>
              <a:rPr lang="nl-NL" sz="4800">
                <a:latin typeface="Trade Gothic Next" panose="020B0503040303020004" pitchFamily="34" charset="0"/>
              </a:rPr>
              <a:t> Bouw  </a:t>
            </a:r>
          </a:p>
          <a:p>
            <a:pPr>
              <a:buFont typeface="+mj-lt"/>
              <a:buAutoNum type="arabicPeriod"/>
            </a:pPr>
            <a:r>
              <a:rPr lang="nl-NL" sz="4800" b="1">
                <a:latin typeface="Trade Gothic Next" panose="020B0503040303020004" pitchFamily="34" charset="0"/>
              </a:rPr>
              <a:t> Kapper &amp; </a:t>
            </a:r>
            <a:br>
              <a:rPr lang="nl-NL" sz="4800" b="1">
                <a:latin typeface="Trade Gothic Next" panose="020B0503040303020004" pitchFamily="34" charset="0"/>
              </a:rPr>
            </a:br>
            <a:r>
              <a:rPr lang="nl-NL" sz="4800" b="1">
                <a:latin typeface="Trade Gothic Next" panose="020B0503040303020004" pitchFamily="34" charset="0"/>
              </a:rPr>
              <a:t>schoonheidsspecialist</a:t>
            </a:r>
          </a:p>
          <a:p>
            <a:endParaRPr lang="nl-NL" sz="4800">
              <a:latin typeface="Trade Gothic Next" panose="020B0503040303020004" pitchFamily="34" charset="0"/>
            </a:endParaRPr>
          </a:p>
        </p:txBody>
      </p:sp>
      <p:pic>
        <p:nvPicPr>
          <p:cNvPr id="9" name="Afbeelding 8">
            <a:extLst>
              <a:ext uri="{FF2B5EF4-FFF2-40B4-BE49-F238E27FC236}">
                <a16:creationId xmlns:a16="http://schemas.microsoft.com/office/drawing/2014/main" id="{06E92B99-8273-6C8C-E168-D82E0BE09C48}"/>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061401" y="2333400"/>
            <a:ext cx="12354375" cy="11765318"/>
          </a:xfrm>
          <a:prstGeom prst="rect">
            <a:avLst/>
          </a:prstGeom>
        </p:spPr>
      </p:pic>
    </p:spTree>
    <p:extLst>
      <p:ext uri="{BB962C8B-B14F-4D97-AF65-F5344CB8AC3E}">
        <p14:creationId xmlns:p14="http://schemas.microsoft.com/office/powerpoint/2010/main" val="291228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A974C-58B1-5F6A-32A4-DE746EFEE6DF}"/>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BF5CD960-5995-FDD3-B906-6216BBE94A66}"/>
              </a:ext>
            </a:extLst>
          </p:cNvPr>
          <p:cNvGrpSpPr/>
          <p:nvPr/>
        </p:nvGrpSpPr>
        <p:grpSpPr>
          <a:xfrm>
            <a:off x="82013" y="51423"/>
            <a:ext cx="21384000" cy="15119997"/>
            <a:chOff x="0" y="0"/>
            <a:chExt cx="7233600" cy="5114666"/>
          </a:xfrm>
        </p:grpSpPr>
        <p:sp>
          <p:nvSpPr>
            <p:cNvPr id="5" name="Freeform 5">
              <a:extLst>
                <a:ext uri="{FF2B5EF4-FFF2-40B4-BE49-F238E27FC236}">
                  <a16:creationId xmlns:a16="http://schemas.microsoft.com/office/drawing/2014/main" id="{BC255650-E805-9085-2B9D-3F078B469D08}"/>
                </a:ext>
              </a:extLst>
            </p:cNvPr>
            <p:cNvSpPr/>
            <p:nvPr/>
          </p:nvSpPr>
          <p:spPr>
            <a:xfrm>
              <a:off x="0" y="0"/>
              <a:ext cx="7233600" cy="5114666"/>
            </a:xfrm>
            <a:custGeom>
              <a:avLst/>
              <a:gdLst/>
              <a:ahLst/>
              <a:cxnLst/>
              <a:rect l="l" t="t" r="r" b="b"/>
              <a:pathLst>
                <a:path w="7233600" h="5114666">
                  <a:moveTo>
                    <a:pt x="0" y="0"/>
                  </a:moveTo>
                  <a:lnTo>
                    <a:pt x="7233600" y="0"/>
                  </a:lnTo>
                  <a:lnTo>
                    <a:pt x="7233600" y="5114666"/>
                  </a:lnTo>
                  <a:lnTo>
                    <a:pt x="0" y="5114666"/>
                  </a:lnTo>
                  <a:close/>
                </a:path>
              </a:pathLst>
            </a:custGeom>
            <a:solidFill>
              <a:srgbClr val="FF6600">
                <a:alpha val="19608"/>
              </a:srgbClr>
            </a:solidFill>
          </p:spPr>
          <p:txBody>
            <a:bodyPr/>
            <a:lstStyle/>
            <a:p>
              <a:endParaRPr lang="nl-NL"/>
            </a:p>
          </p:txBody>
        </p:sp>
      </p:grpSp>
      <p:sp>
        <p:nvSpPr>
          <p:cNvPr id="2" name="Freeform 2">
            <a:extLst>
              <a:ext uri="{FF2B5EF4-FFF2-40B4-BE49-F238E27FC236}">
                <a16:creationId xmlns:a16="http://schemas.microsoft.com/office/drawing/2014/main" id="{C765810C-E69F-8A3C-DBEC-B63F79BF97BC}"/>
              </a:ext>
            </a:extLst>
          </p:cNvPr>
          <p:cNvSpPr/>
          <p:nvPr/>
        </p:nvSpPr>
        <p:spPr>
          <a:xfrm rot="-250854">
            <a:off x="17168881" y="-2834782"/>
            <a:ext cx="7573827" cy="11126050"/>
          </a:xfrm>
          <a:custGeom>
            <a:avLst/>
            <a:gdLst/>
            <a:ahLst/>
            <a:cxnLst/>
            <a:rect l="l" t="t" r="r" b="b"/>
            <a:pathLst>
              <a:path w="7573827" h="11126050">
                <a:moveTo>
                  <a:pt x="0" y="0"/>
                </a:moveTo>
                <a:lnTo>
                  <a:pt x="7573827" y="0"/>
                </a:lnTo>
                <a:lnTo>
                  <a:pt x="7573827" y="11126049"/>
                </a:lnTo>
                <a:lnTo>
                  <a:pt x="0" y="11126049"/>
                </a:lnTo>
                <a:lnTo>
                  <a:pt x="0" y="0"/>
                </a:lnTo>
                <a:close/>
              </a:path>
            </a:pathLst>
          </a:custGeom>
          <a:blipFill>
            <a:blip r:embed="rId3"/>
            <a:stretch>
              <a:fillRect/>
            </a:stretch>
          </a:blipFill>
        </p:spPr>
        <p:txBody>
          <a:bodyPr/>
          <a:lstStyle/>
          <a:p>
            <a:endParaRPr lang="nl-NL"/>
          </a:p>
        </p:txBody>
      </p:sp>
      <p:pic>
        <p:nvPicPr>
          <p:cNvPr id="14" name="Afbeelding 13">
            <a:extLst>
              <a:ext uri="{FF2B5EF4-FFF2-40B4-BE49-F238E27FC236}">
                <a16:creationId xmlns:a16="http://schemas.microsoft.com/office/drawing/2014/main" id="{10A03D07-109F-9FF9-9B68-A30A72A5E77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6544" y="12544504"/>
            <a:ext cx="4047234" cy="2120750"/>
          </a:xfrm>
          <a:prstGeom prst="rect">
            <a:avLst/>
          </a:prstGeom>
        </p:spPr>
      </p:pic>
      <p:sp>
        <p:nvSpPr>
          <p:cNvPr id="3" name="Freeform 3">
            <a:extLst>
              <a:ext uri="{FF2B5EF4-FFF2-40B4-BE49-F238E27FC236}">
                <a16:creationId xmlns:a16="http://schemas.microsoft.com/office/drawing/2014/main" id="{D07E094F-B40E-AE9F-DCFE-5F6133A069A5}"/>
              </a:ext>
            </a:extLst>
          </p:cNvPr>
          <p:cNvSpPr/>
          <p:nvPr/>
        </p:nvSpPr>
        <p:spPr>
          <a:xfrm>
            <a:off x="17343093" y="-1033900"/>
            <a:ext cx="5590799" cy="3762142"/>
          </a:xfrm>
          <a:custGeom>
            <a:avLst/>
            <a:gdLst/>
            <a:ahLst/>
            <a:cxnLst/>
            <a:rect l="l" t="t" r="r" b="b"/>
            <a:pathLst>
              <a:path w="5590799" h="3762142">
                <a:moveTo>
                  <a:pt x="0" y="0"/>
                </a:moveTo>
                <a:lnTo>
                  <a:pt x="5590800" y="0"/>
                </a:lnTo>
                <a:lnTo>
                  <a:pt x="5590800" y="3762143"/>
                </a:lnTo>
                <a:lnTo>
                  <a:pt x="0" y="3762143"/>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nl-NL"/>
          </a:p>
        </p:txBody>
      </p:sp>
      <p:sp>
        <p:nvSpPr>
          <p:cNvPr id="6" name="Tekstvak 5">
            <a:extLst>
              <a:ext uri="{FF2B5EF4-FFF2-40B4-BE49-F238E27FC236}">
                <a16:creationId xmlns:a16="http://schemas.microsoft.com/office/drawing/2014/main" id="{BF018FA3-A0D9-0053-8A37-D6B2A69A8BD7}"/>
              </a:ext>
            </a:extLst>
          </p:cNvPr>
          <p:cNvSpPr txBox="1"/>
          <p:nvPr/>
        </p:nvSpPr>
        <p:spPr>
          <a:xfrm>
            <a:off x="863258" y="711385"/>
            <a:ext cx="19678650" cy="923330"/>
          </a:xfrm>
          <a:prstGeom prst="rect">
            <a:avLst/>
          </a:prstGeom>
          <a:noFill/>
        </p:spPr>
        <p:txBody>
          <a:bodyPr wrap="square">
            <a:spAutoFit/>
          </a:bodyPr>
          <a:lstStyle/>
          <a:p>
            <a:pPr fontAlgn="base"/>
            <a:r>
              <a:rPr lang="nl-NL" sz="5400">
                <a:solidFill>
                  <a:srgbClr val="C00000"/>
                </a:solidFill>
                <a:latin typeface="Calibri" panose="020F0502020204030204" pitchFamily="34" charset="0"/>
              </a:rPr>
              <a:t>SECTOREN</a:t>
            </a:r>
            <a:endParaRPr lang="nl-NL" sz="3600">
              <a:solidFill>
                <a:srgbClr val="C00000"/>
              </a:solidFill>
              <a:latin typeface="Calibri" panose="020F0502020204030204" pitchFamily="34" charset="0"/>
            </a:endParaRPr>
          </a:p>
        </p:txBody>
      </p:sp>
      <p:sp>
        <p:nvSpPr>
          <p:cNvPr id="10" name="Tekstvak 9">
            <a:extLst>
              <a:ext uri="{FF2B5EF4-FFF2-40B4-BE49-F238E27FC236}">
                <a16:creationId xmlns:a16="http://schemas.microsoft.com/office/drawing/2014/main" id="{5E79770C-2C3E-4708-04C1-7909DBBCCA1C}"/>
              </a:ext>
            </a:extLst>
          </p:cNvPr>
          <p:cNvSpPr txBox="1"/>
          <p:nvPr/>
        </p:nvSpPr>
        <p:spPr>
          <a:xfrm>
            <a:off x="833853" y="2590249"/>
            <a:ext cx="12581466" cy="6740307"/>
          </a:xfrm>
          <a:prstGeom prst="rect">
            <a:avLst/>
          </a:prstGeom>
          <a:noFill/>
        </p:spPr>
        <p:txBody>
          <a:bodyPr wrap="square">
            <a:spAutoFit/>
          </a:bodyPr>
          <a:lstStyle/>
          <a:p>
            <a:pPr>
              <a:buFont typeface="+mj-lt"/>
              <a:buAutoNum type="arabicPeriod"/>
            </a:pPr>
            <a:r>
              <a:rPr lang="nl-NL" sz="4800">
                <a:latin typeface="Trade Gothic Next" panose="020B0503040303020004" pitchFamily="34" charset="0"/>
              </a:rPr>
              <a:t> Horeca</a:t>
            </a:r>
          </a:p>
          <a:p>
            <a:pPr>
              <a:buFont typeface="+mj-lt"/>
              <a:buAutoNum type="arabicPeriod"/>
            </a:pPr>
            <a:r>
              <a:rPr lang="nl-NL" sz="4800">
                <a:latin typeface="Trade Gothic Next" panose="020B0503040303020004" pitchFamily="34" charset="0"/>
              </a:rPr>
              <a:t> Voedingsindustrie</a:t>
            </a:r>
          </a:p>
          <a:p>
            <a:pPr>
              <a:buFont typeface="+mj-lt"/>
              <a:buAutoNum type="arabicPeriod"/>
            </a:pPr>
            <a:r>
              <a:rPr lang="nl-NL" sz="4800">
                <a:latin typeface="Trade Gothic Next" panose="020B0503040303020004" pitchFamily="34" charset="0"/>
              </a:rPr>
              <a:t> Bouw  </a:t>
            </a:r>
          </a:p>
          <a:p>
            <a:pPr>
              <a:buFont typeface="+mj-lt"/>
              <a:buAutoNum type="arabicPeriod"/>
            </a:pPr>
            <a:r>
              <a:rPr lang="nl-NL" sz="4800">
                <a:latin typeface="Trade Gothic Next" panose="020B0503040303020004" pitchFamily="34" charset="0"/>
              </a:rPr>
              <a:t> Kapper &amp; </a:t>
            </a:r>
          </a:p>
          <a:p>
            <a:r>
              <a:rPr lang="nl-NL" sz="4800">
                <a:latin typeface="Trade Gothic Next" panose="020B0503040303020004" pitchFamily="34" charset="0"/>
              </a:rPr>
              <a:t>schoonheidsspecialist</a:t>
            </a:r>
          </a:p>
          <a:p>
            <a:r>
              <a:rPr lang="nl-NL" sz="4800" b="1">
                <a:latin typeface="Trade Gothic Next" panose="020B0503040303020004" pitchFamily="34" charset="0"/>
              </a:rPr>
              <a:t>5. Chemie, kunststoffen </a:t>
            </a:r>
            <a:br>
              <a:rPr lang="nl-NL" sz="4800" b="1">
                <a:latin typeface="Trade Gothic Next" panose="020B0503040303020004" pitchFamily="34" charset="0"/>
              </a:rPr>
            </a:br>
            <a:r>
              <a:rPr lang="nl-NL" sz="4800" b="1">
                <a:latin typeface="Trade Gothic Next" panose="020B0503040303020004" pitchFamily="34" charset="0"/>
              </a:rPr>
              <a:t>en life </a:t>
            </a:r>
            <a:r>
              <a:rPr lang="nl-NL" sz="4800" b="1" err="1">
                <a:latin typeface="Trade Gothic Next" panose="020B0503040303020004" pitchFamily="34" charset="0"/>
              </a:rPr>
              <a:t>sciences</a:t>
            </a:r>
            <a:endParaRPr lang="nl-NL" sz="4800" b="1">
              <a:latin typeface="Trade Gothic Next" panose="020B0503040303020004" pitchFamily="34" charset="0"/>
            </a:endParaRPr>
          </a:p>
          <a:p>
            <a:pPr>
              <a:buFont typeface="+mj-lt"/>
              <a:buAutoNum type="arabicPeriod"/>
            </a:pPr>
            <a:endParaRPr lang="nl-NL" sz="4800" b="1">
              <a:latin typeface="Trade Gothic Next" panose="020B0503040303020004" pitchFamily="34" charset="0"/>
            </a:endParaRPr>
          </a:p>
          <a:p>
            <a:endParaRPr lang="nl-NL" sz="4800">
              <a:latin typeface="Trade Gothic Next" panose="020B0503040303020004" pitchFamily="34" charset="0"/>
            </a:endParaRPr>
          </a:p>
        </p:txBody>
      </p:sp>
      <p:pic>
        <p:nvPicPr>
          <p:cNvPr id="7" name="Afbeelding 6">
            <a:extLst>
              <a:ext uri="{FF2B5EF4-FFF2-40B4-BE49-F238E27FC236}">
                <a16:creationId xmlns:a16="http://schemas.microsoft.com/office/drawing/2014/main" id="{ED27ED4D-AA8D-2F8D-D13F-7ED25F86BF4D}"/>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061401" y="2333400"/>
            <a:ext cx="12354375" cy="11765318"/>
          </a:xfrm>
          <a:prstGeom prst="rect">
            <a:avLst/>
          </a:prstGeom>
        </p:spPr>
      </p:pic>
    </p:spTree>
    <p:extLst>
      <p:ext uri="{BB962C8B-B14F-4D97-AF65-F5344CB8AC3E}">
        <p14:creationId xmlns:p14="http://schemas.microsoft.com/office/powerpoint/2010/main" val="3535659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C5DE8-A613-2BDB-54F8-D8CF30951967}"/>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C61B8956-E74C-3667-5708-514CA84B204F}"/>
              </a:ext>
            </a:extLst>
          </p:cNvPr>
          <p:cNvGrpSpPr/>
          <p:nvPr/>
        </p:nvGrpSpPr>
        <p:grpSpPr>
          <a:xfrm>
            <a:off x="-9900" y="0"/>
            <a:ext cx="21384000" cy="15119997"/>
            <a:chOff x="0" y="0"/>
            <a:chExt cx="7233600" cy="5114666"/>
          </a:xfrm>
        </p:grpSpPr>
        <p:sp>
          <p:nvSpPr>
            <p:cNvPr id="5" name="Freeform 5">
              <a:extLst>
                <a:ext uri="{FF2B5EF4-FFF2-40B4-BE49-F238E27FC236}">
                  <a16:creationId xmlns:a16="http://schemas.microsoft.com/office/drawing/2014/main" id="{8F4D78DA-6E18-E02B-0622-F8DB2503C364}"/>
                </a:ext>
              </a:extLst>
            </p:cNvPr>
            <p:cNvSpPr/>
            <p:nvPr/>
          </p:nvSpPr>
          <p:spPr>
            <a:xfrm>
              <a:off x="0" y="0"/>
              <a:ext cx="7233600" cy="5114666"/>
            </a:xfrm>
            <a:custGeom>
              <a:avLst/>
              <a:gdLst/>
              <a:ahLst/>
              <a:cxnLst/>
              <a:rect l="l" t="t" r="r" b="b"/>
              <a:pathLst>
                <a:path w="7233600" h="5114666">
                  <a:moveTo>
                    <a:pt x="0" y="0"/>
                  </a:moveTo>
                  <a:lnTo>
                    <a:pt x="7233600" y="0"/>
                  </a:lnTo>
                  <a:lnTo>
                    <a:pt x="7233600" y="5114666"/>
                  </a:lnTo>
                  <a:lnTo>
                    <a:pt x="0" y="5114666"/>
                  </a:lnTo>
                  <a:close/>
                </a:path>
              </a:pathLst>
            </a:custGeom>
            <a:solidFill>
              <a:srgbClr val="FF6600">
                <a:alpha val="19608"/>
              </a:srgbClr>
            </a:solidFill>
          </p:spPr>
          <p:txBody>
            <a:bodyPr/>
            <a:lstStyle/>
            <a:p>
              <a:endParaRPr lang="nl-NL"/>
            </a:p>
          </p:txBody>
        </p:sp>
      </p:grpSp>
      <p:pic>
        <p:nvPicPr>
          <p:cNvPr id="14" name="Afbeelding 13">
            <a:extLst>
              <a:ext uri="{FF2B5EF4-FFF2-40B4-BE49-F238E27FC236}">
                <a16:creationId xmlns:a16="http://schemas.microsoft.com/office/drawing/2014/main" id="{81A6BE60-09B2-C198-4537-A784ED4E71C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6544" y="12544504"/>
            <a:ext cx="4047234" cy="2120750"/>
          </a:xfrm>
          <a:prstGeom prst="rect">
            <a:avLst/>
          </a:prstGeom>
        </p:spPr>
      </p:pic>
      <p:sp>
        <p:nvSpPr>
          <p:cNvPr id="2" name="Freeform 2">
            <a:extLst>
              <a:ext uri="{FF2B5EF4-FFF2-40B4-BE49-F238E27FC236}">
                <a16:creationId xmlns:a16="http://schemas.microsoft.com/office/drawing/2014/main" id="{7B65DF5E-C210-8892-B1BD-C7B76D0D4F33}"/>
              </a:ext>
            </a:extLst>
          </p:cNvPr>
          <p:cNvSpPr/>
          <p:nvPr/>
        </p:nvSpPr>
        <p:spPr>
          <a:xfrm rot="-250854">
            <a:off x="17168881" y="-2834782"/>
            <a:ext cx="7573827" cy="11126050"/>
          </a:xfrm>
          <a:custGeom>
            <a:avLst/>
            <a:gdLst/>
            <a:ahLst/>
            <a:cxnLst/>
            <a:rect l="l" t="t" r="r" b="b"/>
            <a:pathLst>
              <a:path w="7573827" h="11126050">
                <a:moveTo>
                  <a:pt x="0" y="0"/>
                </a:moveTo>
                <a:lnTo>
                  <a:pt x="7573827" y="0"/>
                </a:lnTo>
                <a:lnTo>
                  <a:pt x="7573827" y="11126049"/>
                </a:lnTo>
                <a:lnTo>
                  <a:pt x="0" y="11126049"/>
                </a:lnTo>
                <a:lnTo>
                  <a:pt x="0" y="0"/>
                </a:lnTo>
                <a:close/>
              </a:path>
            </a:pathLst>
          </a:custGeom>
          <a:blipFill>
            <a:blip r:embed="rId4"/>
            <a:stretch>
              <a:fillRect/>
            </a:stretch>
          </a:blipFill>
        </p:spPr>
        <p:txBody>
          <a:bodyPr/>
          <a:lstStyle/>
          <a:p>
            <a:endParaRPr lang="nl-NL"/>
          </a:p>
        </p:txBody>
      </p:sp>
      <p:sp>
        <p:nvSpPr>
          <p:cNvPr id="3" name="Freeform 3">
            <a:extLst>
              <a:ext uri="{FF2B5EF4-FFF2-40B4-BE49-F238E27FC236}">
                <a16:creationId xmlns:a16="http://schemas.microsoft.com/office/drawing/2014/main" id="{44C9C3A8-D338-03F3-DB66-FF0F10A7AE25}"/>
              </a:ext>
            </a:extLst>
          </p:cNvPr>
          <p:cNvSpPr/>
          <p:nvPr/>
        </p:nvSpPr>
        <p:spPr>
          <a:xfrm>
            <a:off x="17343093" y="-1033900"/>
            <a:ext cx="5590799" cy="3762142"/>
          </a:xfrm>
          <a:custGeom>
            <a:avLst/>
            <a:gdLst/>
            <a:ahLst/>
            <a:cxnLst/>
            <a:rect l="l" t="t" r="r" b="b"/>
            <a:pathLst>
              <a:path w="5590799" h="3762142">
                <a:moveTo>
                  <a:pt x="0" y="0"/>
                </a:moveTo>
                <a:lnTo>
                  <a:pt x="5590800" y="0"/>
                </a:lnTo>
                <a:lnTo>
                  <a:pt x="5590800" y="3762143"/>
                </a:lnTo>
                <a:lnTo>
                  <a:pt x="0" y="3762143"/>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nl-NL"/>
          </a:p>
        </p:txBody>
      </p:sp>
      <p:sp>
        <p:nvSpPr>
          <p:cNvPr id="6" name="Tekstvak 5">
            <a:extLst>
              <a:ext uri="{FF2B5EF4-FFF2-40B4-BE49-F238E27FC236}">
                <a16:creationId xmlns:a16="http://schemas.microsoft.com/office/drawing/2014/main" id="{DEABE684-5E2A-892D-BAEA-180666D4380D}"/>
              </a:ext>
            </a:extLst>
          </p:cNvPr>
          <p:cNvSpPr txBox="1"/>
          <p:nvPr/>
        </p:nvSpPr>
        <p:spPr>
          <a:xfrm>
            <a:off x="863258" y="711385"/>
            <a:ext cx="19678650" cy="923330"/>
          </a:xfrm>
          <a:prstGeom prst="rect">
            <a:avLst/>
          </a:prstGeom>
          <a:noFill/>
        </p:spPr>
        <p:txBody>
          <a:bodyPr wrap="square">
            <a:spAutoFit/>
          </a:bodyPr>
          <a:lstStyle/>
          <a:p>
            <a:pPr fontAlgn="base"/>
            <a:r>
              <a:rPr lang="nl-NL" sz="5400">
                <a:solidFill>
                  <a:srgbClr val="C00000"/>
                </a:solidFill>
                <a:latin typeface="Calibri" panose="020F0502020204030204" pitchFamily="34" charset="0"/>
              </a:rPr>
              <a:t>SECTOREN</a:t>
            </a:r>
            <a:endParaRPr lang="nl-NL" sz="3600">
              <a:solidFill>
                <a:srgbClr val="C00000"/>
              </a:solidFill>
              <a:latin typeface="Calibri" panose="020F0502020204030204" pitchFamily="34" charset="0"/>
            </a:endParaRPr>
          </a:p>
        </p:txBody>
      </p:sp>
      <p:sp>
        <p:nvSpPr>
          <p:cNvPr id="10" name="Tekstvak 9">
            <a:extLst>
              <a:ext uri="{FF2B5EF4-FFF2-40B4-BE49-F238E27FC236}">
                <a16:creationId xmlns:a16="http://schemas.microsoft.com/office/drawing/2014/main" id="{C8D5A5C1-03A0-A953-A2A2-CF55C86276FC}"/>
              </a:ext>
            </a:extLst>
          </p:cNvPr>
          <p:cNvSpPr txBox="1"/>
          <p:nvPr/>
        </p:nvSpPr>
        <p:spPr>
          <a:xfrm>
            <a:off x="863258" y="2517225"/>
            <a:ext cx="12581466" cy="6740307"/>
          </a:xfrm>
          <a:prstGeom prst="rect">
            <a:avLst/>
          </a:prstGeom>
          <a:noFill/>
        </p:spPr>
        <p:txBody>
          <a:bodyPr wrap="square">
            <a:spAutoFit/>
          </a:bodyPr>
          <a:lstStyle/>
          <a:p>
            <a:pPr>
              <a:buFont typeface="+mj-lt"/>
              <a:buAutoNum type="arabicPeriod"/>
            </a:pPr>
            <a:r>
              <a:rPr lang="nl-NL" sz="4800">
                <a:latin typeface="Trade Gothic Next" panose="020B0503040303020004" pitchFamily="34" charset="0"/>
              </a:rPr>
              <a:t> Horeca</a:t>
            </a:r>
          </a:p>
          <a:p>
            <a:pPr>
              <a:buFont typeface="+mj-lt"/>
              <a:buAutoNum type="arabicPeriod"/>
            </a:pPr>
            <a:r>
              <a:rPr lang="nl-NL" sz="4800">
                <a:latin typeface="Trade Gothic Next" panose="020B0503040303020004" pitchFamily="34" charset="0"/>
              </a:rPr>
              <a:t> Voedingsindustrie</a:t>
            </a:r>
          </a:p>
          <a:p>
            <a:pPr>
              <a:buFont typeface="+mj-lt"/>
              <a:buAutoNum type="arabicPeriod"/>
            </a:pPr>
            <a:r>
              <a:rPr lang="nl-NL" sz="4800">
                <a:latin typeface="Trade Gothic Next" panose="020B0503040303020004" pitchFamily="34" charset="0"/>
              </a:rPr>
              <a:t> Bouw  </a:t>
            </a:r>
          </a:p>
          <a:p>
            <a:pPr>
              <a:buFont typeface="+mj-lt"/>
              <a:buAutoNum type="arabicPeriod"/>
            </a:pPr>
            <a:r>
              <a:rPr lang="nl-NL" sz="4800">
                <a:latin typeface="Trade Gothic Next" panose="020B0503040303020004" pitchFamily="34" charset="0"/>
              </a:rPr>
              <a:t> Kapper &amp; </a:t>
            </a:r>
          </a:p>
          <a:p>
            <a:r>
              <a:rPr lang="nl-NL" sz="4800">
                <a:latin typeface="Trade Gothic Next" panose="020B0503040303020004" pitchFamily="34" charset="0"/>
              </a:rPr>
              <a:t>schoonheidsspecialist</a:t>
            </a:r>
          </a:p>
          <a:p>
            <a:r>
              <a:rPr lang="nl-NL" sz="4800">
                <a:latin typeface="Trade Gothic Next" panose="020B0503040303020004" pitchFamily="34" charset="0"/>
              </a:rPr>
              <a:t>5. Chemie, kunststoffen </a:t>
            </a:r>
          </a:p>
          <a:p>
            <a:r>
              <a:rPr lang="nl-NL" sz="4800">
                <a:latin typeface="Trade Gothic Next" panose="020B0503040303020004" pitchFamily="34" charset="0"/>
              </a:rPr>
              <a:t>en life </a:t>
            </a:r>
            <a:r>
              <a:rPr lang="nl-NL" sz="4800" err="1">
                <a:latin typeface="Trade Gothic Next" panose="020B0503040303020004" pitchFamily="34" charset="0"/>
              </a:rPr>
              <a:t>sciences</a:t>
            </a:r>
            <a:endParaRPr lang="nl-NL" sz="4800">
              <a:latin typeface="Trade Gothic Next" panose="020B0503040303020004" pitchFamily="34" charset="0"/>
            </a:endParaRPr>
          </a:p>
          <a:p>
            <a:r>
              <a:rPr lang="nl-NL" sz="4800" b="1">
                <a:latin typeface="Trade Gothic Next" panose="020B0503040303020004" pitchFamily="34" charset="0"/>
              </a:rPr>
              <a:t>6. Printmedia</a:t>
            </a:r>
          </a:p>
          <a:p>
            <a:endParaRPr lang="nl-NL" sz="4800">
              <a:latin typeface="Trade Gothic Next" panose="020B0503040303020004" pitchFamily="34" charset="0"/>
            </a:endParaRPr>
          </a:p>
        </p:txBody>
      </p:sp>
      <p:pic>
        <p:nvPicPr>
          <p:cNvPr id="7" name="Afbeelding 6">
            <a:extLst>
              <a:ext uri="{FF2B5EF4-FFF2-40B4-BE49-F238E27FC236}">
                <a16:creationId xmlns:a16="http://schemas.microsoft.com/office/drawing/2014/main" id="{C9410BBE-455E-C8D8-1EF2-6D7CA7968966}"/>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061401" y="2333400"/>
            <a:ext cx="12354375" cy="11765318"/>
          </a:xfrm>
          <a:prstGeom prst="rect">
            <a:avLst/>
          </a:prstGeom>
        </p:spPr>
      </p:pic>
    </p:spTree>
    <p:extLst>
      <p:ext uri="{BB962C8B-B14F-4D97-AF65-F5344CB8AC3E}">
        <p14:creationId xmlns:p14="http://schemas.microsoft.com/office/powerpoint/2010/main" val="2055955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FF5BFA-EA2F-A2F4-B163-6CC78751AE77}"/>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E64B668B-8DB8-CF90-216E-0D9B729C51CE}"/>
              </a:ext>
            </a:extLst>
          </p:cNvPr>
          <p:cNvGrpSpPr/>
          <p:nvPr/>
        </p:nvGrpSpPr>
        <p:grpSpPr>
          <a:xfrm>
            <a:off x="0" y="-6997"/>
            <a:ext cx="21384000" cy="15119997"/>
            <a:chOff x="0" y="0"/>
            <a:chExt cx="7233600" cy="5114666"/>
          </a:xfrm>
        </p:grpSpPr>
        <p:sp>
          <p:nvSpPr>
            <p:cNvPr id="5" name="Freeform 5">
              <a:extLst>
                <a:ext uri="{FF2B5EF4-FFF2-40B4-BE49-F238E27FC236}">
                  <a16:creationId xmlns:a16="http://schemas.microsoft.com/office/drawing/2014/main" id="{BE76C0B0-2362-F48C-E832-BD99A0549520}"/>
                </a:ext>
              </a:extLst>
            </p:cNvPr>
            <p:cNvSpPr/>
            <p:nvPr/>
          </p:nvSpPr>
          <p:spPr>
            <a:xfrm>
              <a:off x="0" y="0"/>
              <a:ext cx="7233600" cy="5114666"/>
            </a:xfrm>
            <a:custGeom>
              <a:avLst/>
              <a:gdLst/>
              <a:ahLst/>
              <a:cxnLst/>
              <a:rect l="l" t="t" r="r" b="b"/>
              <a:pathLst>
                <a:path w="7233600" h="5114666">
                  <a:moveTo>
                    <a:pt x="0" y="0"/>
                  </a:moveTo>
                  <a:lnTo>
                    <a:pt x="7233600" y="0"/>
                  </a:lnTo>
                  <a:lnTo>
                    <a:pt x="7233600" y="5114666"/>
                  </a:lnTo>
                  <a:lnTo>
                    <a:pt x="0" y="5114666"/>
                  </a:lnTo>
                  <a:close/>
                </a:path>
              </a:pathLst>
            </a:custGeom>
            <a:solidFill>
              <a:srgbClr val="FF6600">
                <a:alpha val="19608"/>
              </a:srgbClr>
            </a:solidFill>
          </p:spPr>
          <p:txBody>
            <a:bodyPr/>
            <a:lstStyle/>
            <a:p>
              <a:endParaRPr lang="nl-NL"/>
            </a:p>
          </p:txBody>
        </p:sp>
      </p:grpSp>
      <p:pic>
        <p:nvPicPr>
          <p:cNvPr id="14" name="Afbeelding 13">
            <a:extLst>
              <a:ext uri="{FF2B5EF4-FFF2-40B4-BE49-F238E27FC236}">
                <a16:creationId xmlns:a16="http://schemas.microsoft.com/office/drawing/2014/main" id="{7CEBF3A2-3CC3-D5A1-2DEB-73A91D0E474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6544" y="12544504"/>
            <a:ext cx="4047234" cy="2120750"/>
          </a:xfrm>
          <a:prstGeom prst="rect">
            <a:avLst/>
          </a:prstGeom>
        </p:spPr>
      </p:pic>
      <p:sp>
        <p:nvSpPr>
          <p:cNvPr id="2" name="Freeform 2">
            <a:extLst>
              <a:ext uri="{FF2B5EF4-FFF2-40B4-BE49-F238E27FC236}">
                <a16:creationId xmlns:a16="http://schemas.microsoft.com/office/drawing/2014/main" id="{DE9DD542-8E03-FD7E-575D-84DFD8BC5EE4}"/>
              </a:ext>
            </a:extLst>
          </p:cNvPr>
          <p:cNvSpPr/>
          <p:nvPr/>
        </p:nvSpPr>
        <p:spPr>
          <a:xfrm rot="-250854">
            <a:off x="17168881" y="-2834782"/>
            <a:ext cx="7573827" cy="11126050"/>
          </a:xfrm>
          <a:custGeom>
            <a:avLst/>
            <a:gdLst/>
            <a:ahLst/>
            <a:cxnLst/>
            <a:rect l="l" t="t" r="r" b="b"/>
            <a:pathLst>
              <a:path w="7573827" h="11126050">
                <a:moveTo>
                  <a:pt x="0" y="0"/>
                </a:moveTo>
                <a:lnTo>
                  <a:pt x="7573827" y="0"/>
                </a:lnTo>
                <a:lnTo>
                  <a:pt x="7573827" y="11126049"/>
                </a:lnTo>
                <a:lnTo>
                  <a:pt x="0" y="11126049"/>
                </a:lnTo>
                <a:lnTo>
                  <a:pt x="0" y="0"/>
                </a:lnTo>
                <a:close/>
              </a:path>
            </a:pathLst>
          </a:custGeom>
          <a:blipFill>
            <a:blip r:embed="rId4"/>
            <a:stretch>
              <a:fillRect/>
            </a:stretch>
          </a:blipFill>
        </p:spPr>
        <p:txBody>
          <a:bodyPr/>
          <a:lstStyle/>
          <a:p>
            <a:endParaRPr lang="nl-NL"/>
          </a:p>
        </p:txBody>
      </p:sp>
      <p:sp>
        <p:nvSpPr>
          <p:cNvPr id="3" name="Freeform 3">
            <a:extLst>
              <a:ext uri="{FF2B5EF4-FFF2-40B4-BE49-F238E27FC236}">
                <a16:creationId xmlns:a16="http://schemas.microsoft.com/office/drawing/2014/main" id="{E305D8B7-1993-B76D-F808-F557DCB4AAED}"/>
              </a:ext>
            </a:extLst>
          </p:cNvPr>
          <p:cNvSpPr/>
          <p:nvPr/>
        </p:nvSpPr>
        <p:spPr>
          <a:xfrm>
            <a:off x="17343093" y="-1033900"/>
            <a:ext cx="5590799" cy="3762142"/>
          </a:xfrm>
          <a:custGeom>
            <a:avLst/>
            <a:gdLst/>
            <a:ahLst/>
            <a:cxnLst/>
            <a:rect l="l" t="t" r="r" b="b"/>
            <a:pathLst>
              <a:path w="5590799" h="3762142">
                <a:moveTo>
                  <a:pt x="0" y="0"/>
                </a:moveTo>
                <a:lnTo>
                  <a:pt x="5590800" y="0"/>
                </a:lnTo>
                <a:lnTo>
                  <a:pt x="5590800" y="3762143"/>
                </a:lnTo>
                <a:lnTo>
                  <a:pt x="0" y="3762143"/>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nl-NL"/>
          </a:p>
        </p:txBody>
      </p:sp>
      <p:sp>
        <p:nvSpPr>
          <p:cNvPr id="6" name="Tekstvak 5">
            <a:extLst>
              <a:ext uri="{FF2B5EF4-FFF2-40B4-BE49-F238E27FC236}">
                <a16:creationId xmlns:a16="http://schemas.microsoft.com/office/drawing/2014/main" id="{88FABA14-E705-7E59-085B-6F276DE0A948}"/>
              </a:ext>
            </a:extLst>
          </p:cNvPr>
          <p:cNvSpPr txBox="1"/>
          <p:nvPr/>
        </p:nvSpPr>
        <p:spPr>
          <a:xfrm>
            <a:off x="863258" y="711385"/>
            <a:ext cx="19678650" cy="923330"/>
          </a:xfrm>
          <a:prstGeom prst="rect">
            <a:avLst/>
          </a:prstGeom>
          <a:noFill/>
        </p:spPr>
        <p:txBody>
          <a:bodyPr wrap="square">
            <a:spAutoFit/>
          </a:bodyPr>
          <a:lstStyle/>
          <a:p>
            <a:pPr fontAlgn="base"/>
            <a:r>
              <a:rPr lang="nl-NL" sz="5400">
                <a:solidFill>
                  <a:srgbClr val="C00000"/>
                </a:solidFill>
                <a:latin typeface="Calibri" panose="020F0502020204030204" pitchFamily="34" charset="0"/>
              </a:rPr>
              <a:t>SECTOREN</a:t>
            </a:r>
            <a:endParaRPr lang="nl-NL" sz="3600">
              <a:solidFill>
                <a:srgbClr val="C00000"/>
              </a:solidFill>
              <a:latin typeface="Calibri" panose="020F0502020204030204" pitchFamily="34" charset="0"/>
            </a:endParaRPr>
          </a:p>
        </p:txBody>
      </p:sp>
      <p:sp>
        <p:nvSpPr>
          <p:cNvPr id="7" name="Tekstvak 6">
            <a:extLst>
              <a:ext uri="{FF2B5EF4-FFF2-40B4-BE49-F238E27FC236}">
                <a16:creationId xmlns:a16="http://schemas.microsoft.com/office/drawing/2014/main" id="{D8B77460-EF6E-AC01-7183-DEC0B3D2470D}"/>
              </a:ext>
            </a:extLst>
          </p:cNvPr>
          <p:cNvSpPr txBox="1"/>
          <p:nvPr/>
        </p:nvSpPr>
        <p:spPr>
          <a:xfrm>
            <a:off x="863258" y="2517225"/>
            <a:ext cx="12581466" cy="7478970"/>
          </a:xfrm>
          <a:prstGeom prst="rect">
            <a:avLst/>
          </a:prstGeom>
          <a:noFill/>
        </p:spPr>
        <p:txBody>
          <a:bodyPr wrap="square">
            <a:spAutoFit/>
          </a:bodyPr>
          <a:lstStyle/>
          <a:p>
            <a:pPr>
              <a:buFont typeface="+mj-lt"/>
              <a:buAutoNum type="arabicPeriod"/>
            </a:pPr>
            <a:r>
              <a:rPr lang="nl-NL" sz="4800">
                <a:latin typeface="Trade Gothic Next" panose="020B0503040303020004" pitchFamily="34" charset="0"/>
              </a:rPr>
              <a:t> Horeca</a:t>
            </a:r>
          </a:p>
          <a:p>
            <a:pPr>
              <a:buFont typeface="+mj-lt"/>
              <a:buAutoNum type="arabicPeriod"/>
            </a:pPr>
            <a:r>
              <a:rPr lang="nl-NL" sz="4800">
                <a:latin typeface="Trade Gothic Next" panose="020B0503040303020004" pitchFamily="34" charset="0"/>
              </a:rPr>
              <a:t> Voedingsindustrie</a:t>
            </a:r>
          </a:p>
          <a:p>
            <a:pPr>
              <a:buFont typeface="+mj-lt"/>
              <a:buAutoNum type="arabicPeriod"/>
            </a:pPr>
            <a:r>
              <a:rPr lang="nl-NL" sz="4800">
                <a:latin typeface="Trade Gothic Next" panose="020B0503040303020004" pitchFamily="34" charset="0"/>
              </a:rPr>
              <a:t> Bouw  </a:t>
            </a:r>
          </a:p>
          <a:p>
            <a:pPr>
              <a:buFont typeface="+mj-lt"/>
              <a:buAutoNum type="arabicPeriod"/>
            </a:pPr>
            <a:r>
              <a:rPr lang="nl-NL" sz="4800">
                <a:latin typeface="Trade Gothic Next" panose="020B0503040303020004" pitchFamily="34" charset="0"/>
              </a:rPr>
              <a:t> Kapper &amp; </a:t>
            </a:r>
          </a:p>
          <a:p>
            <a:r>
              <a:rPr lang="nl-NL" sz="4800">
                <a:latin typeface="Trade Gothic Next" panose="020B0503040303020004" pitchFamily="34" charset="0"/>
              </a:rPr>
              <a:t>schoonheidsspecialist</a:t>
            </a:r>
          </a:p>
          <a:p>
            <a:r>
              <a:rPr lang="nl-NL" sz="4800">
                <a:latin typeface="Trade Gothic Next" panose="020B0503040303020004" pitchFamily="34" charset="0"/>
              </a:rPr>
              <a:t>5. Chemie, kunststoffen </a:t>
            </a:r>
          </a:p>
          <a:p>
            <a:r>
              <a:rPr lang="nl-NL" sz="4800">
                <a:latin typeface="Trade Gothic Next" panose="020B0503040303020004" pitchFamily="34" charset="0"/>
              </a:rPr>
              <a:t>en life </a:t>
            </a:r>
            <a:r>
              <a:rPr lang="nl-NL" sz="4800" err="1">
                <a:latin typeface="Trade Gothic Next" panose="020B0503040303020004" pitchFamily="34" charset="0"/>
              </a:rPr>
              <a:t>sciences</a:t>
            </a:r>
            <a:endParaRPr lang="nl-NL" sz="4800">
              <a:latin typeface="Trade Gothic Next" panose="020B0503040303020004" pitchFamily="34" charset="0"/>
            </a:endParaRPr>
          </a:p>
          <a:p>
            <a:r>
              <a:rPr lang="nl-NL" sz="4800">
                <a:latin typeface="Trade Gothic Next" panose="020B0503040303020004" pitchFamily="34" charset="0"/>
              </a:rPr>
              <a:t>6. Printmedia</a:t>
            </a:r>
          </a:p>
          <a:p>
            <a:r>
              <a:rPr lang="nl-NL" sz="4800" b="1">
                <a:latin typeface="Trade Gothic Next" panose="020B0503040303020004" pitchFamily="34" charset="0"/>
              </a:rPr>
              <a:t>7. </a:t>
            </a:r>
            <a:r>
              <a:rPr lang="nl-NL" sz="4800" b="1" err="1">
                <a:latin typeface="Trade Gothic Next" panose="020B0503040303020004" pitchFamily="34" charset="0"/>
              </a:rPr>
              <a:t>Social</a:t>
            </a:r>
            <a:r>
              <a:rPr lang="nl-NL" sz="4800" b="1">
                <a:latin typeface="Trade Gothic Next" panose="020B0503040303020004" pitchFamily="34" charset="0"/>
              </a:rPr>
              <a:t> </a:t>
            </a:r>
            <a:r>
              <a:rPr lang="nl-NL" sz="4800" b="1" err="1">
                <a:latin typeface="Trade Gothic Next" panose="020B0503040303020004" pitchFamily="34" charset="0"/>
              </a:rPr>
              <a:t>profit</a:t>
            </a:r>
            <a:r>
              <a:rPr lang="nl-NL" sz="4800" b="1">
                <a:latin typeface="Trade Gothic Next" panose="020B0503040303020004" pitchFamily="34" charset="0"/>
              </a:rPr>
              <a:t> </a:t>
            </a:r>
            <a:r>
              <a:rPr lang="nl-NL" sz="3600">
                <a:latin typeface="Trade Gothic Next" panose="020B0503040303020004" pitchFamily="34" charset="0"/>
              </a:rPr>
              <a:t>(zorgsector)</a:t>
            </a:r>
          </a:p>
          <a:p>
            <a:endParaRPr lang="nl-NL" sz="4800">
              <a:latin typeface="Trade Gothic Next" panose="020B0503040303020004" pitchFamily="34" charset="0"/>
            </a:endParaRPr>
          </a:p>
        </p:txBody>
      </p:sp>
      <p:pic>
        <p:nvPicPr>
          <p:cNvPr id="8" name="Afbeelding 7">
            <a:extLst>
              <a:ext uri="{FF2B5EF4-FFF2-40B4-BE49-F238E27FC236}">
                <a16:creationId xmlns:a16="http://schemas.microsoft.com/office/drawing/2014/main" id="{C9889043-DFE4-2FCB-D05B-15E084C8CB66}"/>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061401" y="2333400"/>
            <a:ext cx="12354376" cy="11765318"/>
          </a:xfrm>
          <a:prstGeom prst="rect">
            <a:avLst/>
          </a:prstGeom>
        </p:spPr>
      </p:pic>
    </p:spTree>
    <p:extLst>
      <p:ext uri="{BB962C8B-B14F-4D97-AF65-F5344CB8AC3E}">
        <p14:creationId xmlns:p14="http://schemas.microsoft.com/office/powerpoint/2010/main" val="3821346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F6D61-4063-2729-8257-008DCCFDCCD7}"/>
            </a:ext>
          </a:extLst>
        </p:cNvPr>
        <p:cNvGrpSpPr/>
        <p:nvPr/>
      </p:nvGrpSpPr>
      <p:grpSpPr>
        <a:xfrm>
          <a:off x="0" y="0"/>
          <a:ext cx="0" cy="0"/>
          <a:chOff x="0" y="0"/>
          <a:chExt cx="0" cy="0"/>
        </a:xfrm>
      </p:grpSpPr>
      <p:pic>
        <p:nvPicPr>
          <p:cNvPr id="14" name="Afbeelding 13">
            <a:extLst>
              <a:ext uri="{FF2B5EF4-FFF2-40B4-BE49-F238E27FC236}">
                <a16:creationId xmlns:a16="http://schemas.microsoft.com/office/drawing/2014/main" id="{D54FCFD7-E14E-5E77-1D78-8EA08BA9934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6544" y="12544504"/>
            <a:ext cx="4047234" cy="2120750"/>
          </a:xfrm>
          <a:prstGeom prst="rect">
            <a:avLst/>
          </a:prstGeom>
        </p:spPr>
      </p:pic>
      <p:sp>
        <p:nvSpPr>
          <p:cNvPr id="2" name="Freeform 2">
            <a:extLst>
              <a:ext uri="{FF2B5EF4-FFF2-40B4-BE49-F238E27FC236}">
                <a16:creationId xmlns:a16="http://schemas.microsoft.com/office/drawing/2014/main" id="{D7BE3859-EEFC-39A3-E42E-D89C6B4374DC}"/>
              </a:ext>
            </a:extLst>
          </p:cNvPr>
          <p:cNvSpPr/>
          <p:nvPr/>
        </p:nvSpPr>
        <p:spPr>
          <a:xfrm rot="-250854">
            <a:off x="17168881" y="-2834782"/>
            <a:ext cx="7573827" cy="11126050"/>
          </a:xfrm>
          <a:custGeom>
            <a:avLst/>
            <a:gdLst/>
            <a:ahLst/>
            <a:cxnLst/>
            <a:rect l="l" t="t" r="r" b="b"/>
            <a:pathLst>
              <a:path w="7573827" h="11126050">
                <a:moveTo>
                  <a:pt x="0" y="0"/>
                </a:moveTo>
                <a:lnTo>
                  <a:pt x="7573827" y="0"/>
                </a:lnTo>
                <a:lnTo>
                  <a:pt x="7573827" y="11126049"/>
                </a:lnTo>
                <a:lnTo>
                  <a:pt x="0" y="11126049"/>
                </a:lnTo>
                <a:lnTo>
                  <a:pt x="0" y="0"/>
                </a:lnTo>
                <a:close/>
              </a:path>
            </a:pathLst>
          </a:custGeom>
          <a:blipFill>
            <a:blip r:embed="rId4"/>
            <a:stretch>
              <a:fillRect/>
            </a:stretch>
          </a:blipFill>
        </p:spPr>
        <p:txBody>
          <a:bodyPr/>
          <a:lstStyle/>
          <a:p>
            <a:endParaRPr lang="nl-NL"/>
          </a:p>
        </p:txBody>
      </p:sp>
      <p:sp>
        <p:nvSpPr>
          <p:cNvPr id="3" name="Freeform 3">
            <a:extLst>
              <a:ext uri="{FF2B5EF4-FFF2-40B4-BE49-F238E27FC236}">
                <a16:creationId xmlns:a16="http://schemas.microsoft.com/office/drawing/2014/main" id="{820F762A-9F5A-7911-497E-5DBE42A5E475}"/>
              </a:ext>
            </a:extLst>
          </p:cNvPr>
          <p:cNvSpPr/>
          <p:nvPr/>
        </p:nvSpPr>
        <p:spPr>
          <a:xfrm>
            <a:off x="17343093" y="-1033900"/>
            <a:ext cx="5590799" cy="3762142"/>
          </a:xfrm>
          <a:custGeom>
            <a:avLst/>
            <a:gdLst/>
            <a:ahLst/>
            <a:cxnLst/>
            <a:rect l="l" t="t" r="r" b="b"/>
            <a:pathLst>
              <a:path w="5590799" h="3762142">
                <a:moveTo>
                  <a:pt x="0" y="0"/>
                </a:moveTo>
                <a:lnTo>
                  <a:pt x="5590800" y="0"/>
                </a:lnTo>
                <a:lnTo>
                  <a:pt x="5590800" y="3762143"/>
                </a:lnTo>
                <a:lnTo>
                  <a:pt x="0" y="3762143"/>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nl-NL"/>
          </a:p>
        </p:txBody>
      </p:sp>
      <p:grpSp>
        <p:nvGrpSpPr>
          <p:cNvPr id="4" name="Group 4">
            <a:extLst>
              <a:ext uri="{FF2B5EF4-FFF2-40B4-BE49-F238E27FC236}">
                <a16:creationId xmlns:a16="http://schemas.microsoft.com/office/drawing/2014/main" id="{ADF002AF-699F-2813-E3A5-593BE54D389E}"/>
              </a:ext>
            </a:extLst>
          </p:cNvPr>
          <p:cNvGrpSpPr/>
          <p:nvPr/>
        </p:nvGrpSpPr>
        <p:grpSpPr>
          <a:xfrm>
            <a:off x="10583" y="12700"/>
            <a:ext cx="21384000" cy="15119997"/>
            <a:chOff x="0" y="0"/>
            <a:chExt cx="7233600" cy="5114666"/>
          </a:xfrm>
        </p:grpSpPr>
        <p:sp>
          <p:nvSpPr>
            <p:cNvPr id="5" name="Freeform 5">
              <a:extLst>
                <a:ext uri="{FF2B5EF4-FFF2-40B4-BE49-F238E27FC236}">
                  <a16:creationId xmlns:a16="http://schemas.microsoft.com/office/drawing/2014/main" id="{0D3823A6-4A75-4457-3632-7230A2A26EF2}"/>
                </a:ext>
              </a:extLst>
            </p:cNvPr>
            <p:cNvSpPr/>
            <p:nvPr/>
          </p:nvSpPr>
          <p:spPr>
            <a:xfrm>
              <a:off x="0" y="0"/>
              <a:ext cx="7233600" cy="5114666"/>
            </a:xfrm>
            <a:custGeom>
              <a:avLst/>
              <a:gdLst/>
              <a:ahLst/>
              <a:cxnLst/>
              <a:rect l="l" t="t" r="r" b="b"/>
              <a:pathLst>
                <a:path w="7233600" h="5114666">
                  <a:moveTo>
                    <a:pt x="0" y="0"/>
                  </a:moveTo>
                  <a:lnTo>
                    <a:pt x="7233600" y="0"/>
                  </a:lnTo>
                  <a:lnTo>
                    <a:pt x="7233600" y="5114666"/>
                  </a:lnTo>
                  <a:lnTo>
                    <a:pt x="0" y="5114666"/>
                  </a:lnTo>
                  <a:close/>
                </a:path>
              </a:pathLst>
            </a:custGeom>
            <a:solidFill>
              <a:srgbClr val="FF6600">
                <a:alpha val="19608"/>
              </a:srgbClr>
            </a:solidFill>
          </p:spPr>
          <p:txBody>
            <a:bodyPr/>
            <a:lstStyle/>
            <a:p>
              <a:endParaRPr lang="nl-NL"/>
            </a:p>
          </p:txBody>
        </p:sp>
      </p:grpSp>
      <p:sp>
        <p:nvSpPr>
          <p:cNvPr id="6" name="Tekstvak 5">
            <a:extLst>
              <a:ext uri="{FF2B5EF4-FFF2-40B4-BE49-F238E27FC236}">
                <a16:creationId xmlns:a16="http://schemas.microsoft.com/office/drawing/2014/main" id="{9FCEBE64-64A5-E0BB-3DFE-C1FA56BCFB5B}"/>
              </a:ext>
            </a:extLst>
          </p:cNvPr>
          <p:cNvSpPr txBox="1"/>
          <p:nvPr/>
        </p:nvSpPr>
        <p:spPr>
          <a:xfrm>
            <a:off x="863258" y="711385"/>
            <a:ext cx="19678650" cy="923330"/>
          </a:xfrm>
          <a:prstGeom prst="rect">
            <a:avLst/>
          </a:prstGeom>
          <a:noFill/>
        </p:spPr>
        <p:txBody>
          <a:bodyPr wrap="square">
            <a:spAutoFit/>
          </a:bodyPr>
          <a:lstStyle/>
          <a:p>
            <a:pPr fontAlgn="base"/>
            <a:r>
              <a:rPr lang="nl-NL" sz="5400">
                <a:solidFill>
                  <a:srgbClr val="C00000"/>
                </a:solidFill>
                <a:latin typeface="Calibri" panose="020F0502020204030204" pitchFamily="34" charset="0"/>
              </a:rPr>
              <a:t>SECTOREN</a:t>
            </a:r>
            <a:endParaRPr lang="nl-NL" sz="3600">
              <a:solidFill>
                <a:srgbClr val="C00000"/>
              </a:solidFill>
              <a:latin typeface="Calibri" panose="020F0502020204030204" pitchFamily="34" charset="0"/>
            </a:endParaRPr>
          </a:p>
        </p:txBody>
      </p:sp>
      <p:sp>
        <p:nvSpPr>
          <p:cNvPr id="7" name="Tekstvak 6">
            <a:extLst>
              <a:ext uri="{FF2B5EF4-FFF2-40B4-BE49-F238E27FC236}">
                <a16:creationId xmlns:a16="http://schemas.microsoft.com/office/drawing/2014/main" id="{0288B434-7CD8-067D-7548-019EE3657647}"/>
              </a:ext>
            </a:extLst>
          </p:cNvPr>
          <p:cNvSpPr txBox="1"/>
          <p:nvPr/>
        </p:nvSpPr>
        <p:spPr>
          <a:xfrm>
            <a:off x="863258" y="2517225"/>
            <a:ext cx="12581466" cy="8217634"/>
          </a:xfrm>
          <a:prstGeom prst="rect">
            <a:avLst/>
          </a:prstGeom>
          <a:noFill/>
        </p:spPr>
        <p:txBody>
          <a:bodyPr wrap="square">
            <a:spAutoFit/>
          </a:bodyPr>
          <a:lstStyle/>
          <a:p>
            <a:pPr>
              <a:buFont typeface="+mj-lt"/>
              <a:buAutoNum type="arabicPeriod"/>
            </a:pPr>
            <a:r>
              <a:rPr lang="nl-NL" sz="4800">
                <a:latin typeface="Trade Gothic Next" panose="020B0503040303020004" pitchFamily="34" charset="0"/>
              </a:rPr>
              <a:t> Horeca</a:t>
            </a:r>
          </a:p>
          <a:p>
            <a:pPr>
              <a:buFont typeface="+mj-lt"/>
              <a:buAutoNum type="arabicPeriod"/>
            </a:pPr>
            <a:r>
              <a:rPr lang="nl-NL" sz="4800">
                <a:latin typeface="Trade Gothic Next" panose="020B0503040303020004" pitchFamily="34" charset="0"/>
              </a:rPr>
              <a:t> Voedingsindustrie</a:t>
            </a:r>
          </a:p>
          <a:p>
            <a:pPr>
              <a:buFont typeface="+mj-lt"/>
              <a:buAutoNum type="arabicPeriod"/>
            </a:pPr>
            <a:r>
              <a:rPr lang="nl-NL" sz="4800">
                <a:latin typeface="Trade Gothic Next" panose="020B0503040303020004" pitchFamily="34" charset="0"/>
              </a:rPr>
              <a:t> Bouw  </a:t>
            </a:r>
          </a:p>
          <a:p>
            <a:pPr>
              <a:buFont typeface="+mj-lt"/>
              <a:buAutoNum type="arabicPeriod"/>
            </a:pPr>
            <a:r>
              <a:rPr lang="nl-NL" sz="4800">
                <a:latin typeface="Trade Gothic Next" panose="020B0503040303020004" pitchFamily="34" charset="0"/>
              </a:rPr>
              <a:t> Kapper &amp; </a:t>
            </a:r>
          </a:p>
          <a:p>
            <a:r>
              <a:rPr lang="nl-NL" sz="4800">
                <a:latin typeface="Trade Gothic Next" panose="020B0503040303020004" pitchFamily="34" charset="0"/>
              </a:rPr>
              <a:t>schoonheidsspecialist</a:t>
            </a:r>
          </a:p>
          <a:p>
            <a:r>
              <a:rPr lang="nl-NL" sz="4800">
                <a:latin typeface="Trade Gothic Next" panose="020B0503040303020004" pitchFamily="34" charset="0"/>
              </a:rPr>
              <a:t>5. Chemie, kunststoffen </a:t>
            </a:r>
          </a:p>
          <a:p>
            <a:r>
              <a:rPr lang="nl-NL" sz="4800">
                <a:latin typeface="Trade Gothic Next" panose="020B0503040303020004" pitchFamily="34" charset="0"/>
              </a:rPr>
              <a:t>en life </a:t>
            </a:r>
            <a:r>
              <a:rPr lang="nl-NL" sz="4800" err="1">
                <a:latin typeface="Trade Gothic Next" panose="020B0503040303020004" pitchFamily="34" charset="0"/>
              </a:rPr>
              <a:t>sciences</a:t>
            </a:r>
            <a:endParaRPr lang="nl-NL" sz="4800">
              <a:latin typeface="Trade Gothic Next" panose="020B0503040303020004" pitchFamily="34" charset="0"/>
            </a:endParaRPr>
          </a:p>
          <a:p>
            <a:r>
              <a:rPr lang="nl-NL" sz="4800">
                <a:latin typeface="Trade Gothic Next" panose="020B0503040303020004" pitchFamily="34" charset="0"/>
              </a:rPr>
              <a:t>6. Printmedia</a:t>
            </a:r>
          </a:p>
          <a:p>
            <a:r>
              <a:rPr lang="nl-NL" sz="4800">
                <a:latin typeface="Trade Gothic Next" panose="020B0503040303020004" pitchFamily="34" charset="0"/>
              </a:rPr>
              <a:t>7. </a:t>
            </a:r>
            <a:r>
              <a:rPr lang="nl-NL" sz="4800" err="1">
                <a:latin typeface="Trade Gothic Next" panose="020B0503040303020004" pitchFamily="34" charset="0"/>
              </a:rPr>
              <a:t>Social</a:t>
            </a:r>
            <a:r>
              <a:rPr lang="nl-NL" sz="4800">
                <a:latin typeface="Trade Gothic Next" panose="020B0503040303020004" pitchFamily="34" charset="0"/>
              </a:rPr>
              <a:t> </a:t>
            </a:r>
            <a:r>
              <a:rPr lang="nl-NL" sz="4800" err="1">
                <a:latin typeface="Trade Gothic Next" panose="020B0503040303020004" pitchFamily="34" charset="0"/>
              </a:rPr>
              <a:t>profit</a:t>
            </a:r>
            <a:r>
              <a:rPr lang="nl-NL" sz="4800">
                <a:latin typeface="Trade Gothic Next" panose="020B0503040303020004" pitchFamily="34" charset="0"/>
              </a:rPr>
              <a:t> </a:t>
            </a:r>
            <a:r>
              <a:rPr lang="nl-NL" sz="3600">
                <a:latin typeface="Trade Gothic Next" panose="020B0503040303020004" pitchFamily="34" charset="0"/>
              </a:rPr>
              <a:t>(zorgsector)</a:t>
            </a:r>
          </a:p>
          <a:p>
            <a:r>
              <a:rPr lang="nl-NL" sz="4800" b="1">
                <a:latin typeface="Trade Gothic Next" panose="020B0503040303020004" pitchFamily="34" charset="0"/>
              </a:rPr>
              <a:t>8. Haven &amp; binnenvaart</a:t>
            </a:r>
          </a:p>
          <a:p>
            <a:endParaRPr lang="nl-NL" sz="4800">
              <a:latin typeface="Trade Gothic Next" panose="020B0503040303020004" pitchFamily="34" charset="0"/>
            </a:endParaRPr>
          </a:p>
        </p:txBody>
      </p:sp>
      <p:pic>
        <p:nvPicPr>
          <p:cNvPr id="9" name="Afbeelding 8">
            <a:extLst>
              <a:ext uri="{FF2B5EF4-FFF2-40B4-BE49-F238E27FC236}">
                <a16:creationId xmlns:a16="http://schemas.microsoft.com/office/drawing/2014/main" id="{DE6632D1-DC00-E50F-BA52-0EED1656DF2F}"/>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061401" y="2333400"/>
            <a:ext cx="12354375" cy="11765318"/>
          </a:xfrm>
          <a:prstGeom prst="rect">
            <a:avLst/>
          </a:prstGeom>
        </p:spPr>
      </p:pic>
    </p:spTree>
    <p:extLst>
      <p:ext uri="{BB962C8B-B14F-4D97-AF65-F5344CB8AC3E}">
        <p14:creationId xmlns:p14="http://schemas.microsoft.com/office/powerpoint/2010/main" val="425833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77FA1-81DC-9F0F-96DB-AD977825A2A9}"/>
            </a:ext>
          </a:extLst>
        </p:cNvPr>
        <p:cNvGrpSpPr/>
        <p:nvPr/>
      </p:nvGrpSpPr>
      <p:grpSpPr>
        <a:xfrm>
          <a:off x="0" y="0"/>
          <a:ext cx="0" cy="0"/>
          <a:chOff x="0" y="0"/>
          <a:chExt cx="0" cy="0"/>
        </a:xfrm>
      </p:grpSpPr>
      <p:grpSp>
        <p:nvGrpSpPr>
          <p:cNvPr id="11" name="Group 4">
            <a:extLst>
              <a:ext uri="{FF2B5EF4-FFF2-40B4-BE49-F238E27FC236}">
                <a16:creationId xmlns:a16="http://schemas.microsoft.com/office/drawing/2014/main" id="{39B40C11-48A6-6580-E444-9197365EA40A}"/>
              </a:ext>
            </a:extLst>
          </p:cNvPr>
          <p:cNvGrpSpPr/>
          <p:nvPr/>
        </p:nvGrpSpPr>
        <p:grpSpPr>
          <a:xfrm>
            <a:off x="-9900" y="0"/>
            <a:ext cx="21384000" cy="15119997"/>
            <a:chOff x="0" y="0"/>
            <a:chExt cx="7233600" cy="5114666"/>
          </a:xfrm>
        </p:grpSpPr>
        <p:sp>
          <p:nvSpPr>
            <p:cNvPr id="12" name="Freeform 5">
              <a:extLst>
                <a:ext uri="{FF2B5EF4-FFF2-40B4-BE49-F238E27FC236}">
                  <a16:creationId xmlns:a16="http://schemas.microsoft.com/office/drawing/2014/main" id="{8308E4C8-957C-EECF-C667-A9A5C7BB4ED7}"/>
                </a:ext>
              </a:extLst>
            </p:cNvPr>
            <p:cNvSpPr/>
            <p:nvPr/>
          </p:nvSpPr>
          <p:spPr>
            <a:xfrm>
              <a:off x="0" y="0"/>
              <a:ext cx="7233600" cy="5114666"/>
            </a:xfrm>
            <a:custGeom>
              <a:avLst/>
              <a:gdLst/>
              <a:ahLst/>
              <a:cxnLst/>
              <a:rect l="l" t="t" r="r" b="b"/>
              <a:pathLst>
                <a:path w="7233600" h="5114666">
                  <a:moveTo>
                    <a:pt x="0" y="0"/>
                  </a:moveTo>
                  <a:lnTo>
                    <a:pt x="7233600" y="0"/>
                  </a:lnTo>
                  <a:lnTo>
                    <a:pt x="7233600" y="5114666"/>
                  </a:lnTo>
                  <a:lnTo>
                    <a:pt x="0" y="5114666"/>
                  </a:lnTo>
                  <a:close/>
                </a:path>
              </a:pathLst>
            </a:custGeom>
            <a:solidFill>
              <a:srgbClr val="FF6600">
                <a:alpha val="19608"/>
              </a:srgbClr>
            </a:solidFill>
          </p:spPr>
          <p:txBody>
            <a:bodyPr/>
            <a:lstStyle/>
            <a:p>
              <a:endParaRPr lang="nl-NL"/>
            </a:p>
          </p:txBody>
        </p:sp>
      </p:grpSp>
      <p:pic>
        <p:nvPicPr>
          <p:cNvPr id="14" name="Afbeelding 13">
            <a:extLst>
              <a:ext uri="{FF2B5EF4-FFF2-40B4-BE49-F238E27FC236}">
                <a16:creationId xmlns:a16="http://schemas.microsoft.com/office/drawing/2014/main" id="{F93A8673-8E08-2EAB-6198-DD2F4EB699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6544" y="12544504"/>
            <a:ext cx="4047234" cy="2120750"/>
          </a:xfrm>
          <a:prstGeom prst="rect">
            <a:avLst/>
          </a:prstGeom>
        </p:spPr>
      </p:pic>
      <p:sp>
        <p:nvSpPr>
          <p:cNvPr id="2" name="Freeform 2">
            <a:extLst>
              <a:ext uri="{FF2B5EF4-FFF2-40B4-BE49-F238E27FC236}">
                <a16:creationId xmlns:a16="http://schemas.microsoft.com/office/drawing/2014/main" id="{62023DEE-FEE9-A4E0-FEDA-0A0389F1050B}"/>
              </a:ext>
            </a:extLst>
          </p:cNvPr>
          <p:cNvSpPr/>
          <p:nvPr/>
        </p:nvSpPr>
        <p:spPr>
          <a:xfrm rot="-250854">
            <a:off x="17168881" y="-2834782"/>
            <a:ext cx="7573827" cy="11126050"/>
          </a:xfrm>
          <a:custGeom>
            <a:avLst/>
            <a:gdLst/>
            <a:ahLst/>
            <a:cxnLst/>
            <a:rect l="l" t="t" r="r" b="b"/>
            <a:pathLst>
              <a:path w="7573827" h="11126050">
                <a:moveTo>
                  <a:pt x="0" y="0"/>
                </a:moveTo>
                <a:lnTo>
                  <a:pt x="7573827" y="0"/>
                </a:lnTo>
                <a:lnTo>
                  <a:pt x="7573827" y="11126049"/>
                </a:lnTo>
                <a:lnTo>
                  <a:pt x="0" y="11126049"/>
                </a:lnTo>
                <a:lnTo>
                  <a:pt x="0" y="0"/>
                </a:lnTo>
                <a:close/>
              </a:path>
            </a:pathLst>
          </a:custGeom>
          <a:blipFill>
            <a:blip r:embed="rId4"/>
            <a:stretch>
              <a:fillRect/>
            </a:stretch>
          </a:blipFill>
        </p:spPr>
        <p:txBody>
          <a:bodyPr/>
          <a:lstStyle/>
          <a:p>
            <a:endParaRPr lang="nl-NL"/>
          </a:p>
        </p:txBody>
      </p:sp>
      <p:sp>
        <p:nvSpPr>
          <p:cNvPr id="3" name="Freeform 3">
            <a:extLst>
              <a:ext uri="{FF2B5EF4-FFF2-40B4-BE49-F238E27FC236}">
                <a16:creationId xmlns:a16="http://schemas.microsoft.com/office/drawing/2014/main" id="{F4A72D8E-0358-DABA-D7DB-6DA5954A9CCE}"/>
              </a:ext>
            </a:extLst>
          </p:cNvPr>
          <p:cNvSpPr/>
          <p:nvPr/>
        </p:nvSpPr>
        <p:spPr>
          <a:xfrm>
            <a:off x="17343093" y="-1033900"/>
            <a:ext cx="5590799" cy="3762142"/>
          </a:xfrm>
          <a:custGeom>
            <a:avLst/>
            <a:gdLst/>
            <a:ahLst/>
            <a:cxnLst/>
            <a:rect l="l" t="t" r="r" b="b"/>
            <a:pathLst>
              <a:path w="5590799" h="3762142">
                <a:moveTo>
                  <a:pt x="0" y="0"/>
                </a:moveTo>
                <a:lnTo>
                  <a:pt x="5590800" y="0"/>
                </a:lnTo>
                <a:lnTo>
                  <a:pt x="5590800" y="3762143"/>
                </a:lnTo>
                <a:lnTo>
                  <a:pt x="0" y="3762143"/>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nl-NL"/>
          </a:p>
        </p:txBody>
      </p:sp>
      <p:sp>
        <p:nvSpPr>
          <p:cNvPr id="6" name="Tekstvak 5">
            <a:extLst>
              <a:ext uri="{FF2B5EF4-FFF2-40B4-BE49-F238E27FC236}">
                <a16:creationId xmlns:a16="http://schemas.microsoft.com/office/drawing/2014/main" id="{1D148A1D-838F-8DC1-337D-30614C31B9F7}"/>
              </a:ext>
            </a:extLst>
          </p:cNvPr>
          <p:cNvSpPr txBox="1"/>
          <p:nvPr/>
        </p:nvSpPr>
        <p:spPr>
          <a:xfrm>
            <a:off x="863258" y="711385"/>
            <a:ext cx="19678650" cy="923330"/>
          </a:xfrm>
          <a:prstGeom prst="rect">
            <a:avLst/>
          </a:prstGeom>
          <a:noFill/>
        </p:spPr>
        <p:txBody>
          <a:bodyPr wrap="square">
            <a:spAutoFit/>
          </a:bodyPr>
          <a:lstStyle/>
          <a:p>
            <a:pPr fontAlgn="base"/>
            <a:r>
              <a:rPr lang="nl-NL" sz="5400" dirty="0">
                <a:solidFill>
                  <a:srgbClr val="C00000"/>
                </a:solidFill>
                <a:latin typeface="Calibri" panose="020F0502020204030204" pitchFamily="34" charset="0"/>
              </a:rPr>
              <a:t>SECTOREN</a:t>
            </a:r>
            <a:endParaRPr lang="nl-NL" sz="3600" dirty="0">
              <a:solidFill>
                <a:srgbClr val="C00000"/>
              </a:solidFill>
              <a:latin typeface="Calibri" panose="020F0502020204030204" pitchFamily="34" charset="0"/>
            </a:endParaRPr>
          </a:p>
        </p:txBody>
      </p:sp>
      <p:sp>
        <p:nvSpPr>
          <p:cNvPr id="4" name="Tekstvak 3">
            <a:extLst>
              <a:ext uri="{FF2B5EF4-FFF2-40B4-BE49-F238E27FC236}">
                <a16:creationId xmlns:a16="http://schemas.microsoft.com/office/drawing/2014/main" id="{CEABA510-43A8-4BFE-3FDE-A61278EDCB6D}"/>
              </a:ext>
            </a:extLst>
          </p:cNvPr>
          <p:cNvSpPr txBox="1"/>
          <p:nvPr/>
        </p:nvSpPr>
        <p:spPr>
          <a:xfrm>
            <a:off x="863258" y="2517225"/>
            <a:ext cx="12581466" cy="8956298"/>
          </a:xfrm>
          <a:prstGeom prst="rect">
            <a:avLst/>
          </a:prstGeom>
          <a:noFill/>
        </p:spPr>
        <p:txBody>
          <a:bodyPr wrap="square">
            <a:spAutoFit/>
          </a:bodyPr>
          <a:lstStyle/>
          <a:p>
            <a:pPr>
              <a:buFont typeface="+mj-lt"/>
              <a:buAutoNum type="arabicPeriod"/>
            </a:pPr>
            <a:r>
              <a:rPr lang="nl-NL" sz="4800" dirty="0">
                <a:latin typeface="Trade Gothic Next" panose="020B0503040303020004" pitchFamily="34" charset="0"/>
              </a:rPr>
              <a:t> Horeca</a:t>
            </a:r>
          </a:p>
          <a:p>
            <a:pPr>
              <a:buFont typeface="+mj-lt"/>
              <a:buAutoNum type="arabicPeriod"/>
            </a:pPr>
            <a:r>
              <a:rPr lang="nl-NL" sz="4800" dirty="0">
                <a:latin typeface="Trade Gothic Next" panose="020B0503040303020004" pitchFamily="34" charset="0"/>
              </a:rPr>
              <a:t> Voedingsindustrie</a:t>
            </a:r>
          </a:p>
          <a:p>
            <a:pPr>
              <a:buFont typeface="+mj-lt"/>
              <a:buAutoNum type="arabicPeriod"/>
            </a:pPr>
            <a:r>
              <a:rPr lang="nl-NL" sz="4800" dirty="0">
                <a:latin typeface="Trade Gothic Next" panose="020B0503040303020004" pitchFamily="34" charset="0"/>
              </a:rPr>
              <a:t> Bouw  </a:t>
            </a:r>
          </a:p>
          <a:p>
            <a:pPr>
              <a:buFont typeface="+mj-lt"/>
              <a:buAutoNum type="arabicPeriod"/>
            </a:pPr>
            <a:r>
              <a:rPr lang="nl-NL" sz="4800" dirty="0">
                <a:latin typeface="Trade Gothic Next" panose="020B0503040303020004" pitchFamily="34" charset="0"/>
              </a:rPr>
              <a:t> Kapper &amp; </a:t>
            </a:r>
          </a:p>
          <a:p>
            <a:r>
              <a:rPr lang="nl-NL" sz="4800" dirty="0">
                <a:latin typeface="Trade Gothic Next" panose="020B0503040303020004" pitchFamily="34" charset="0"/>
              </a:rPr>
              <a:t>schoonheidsspecialist</a:t>
            </a:r>
          </a:p>
          <a:p>
            <a:r>
              <a:rPr lang="nl-NL" sz="4800" dirty="0">
                <a:latin typeface="Trade Gothic Next" panose="020B0503040303020004" pitchFamily="34" charset="0"/>
              </a:rPr>
              <a:t>5. Chemie, kunststoffen </a:t>
            </a:r>
          </a:p>
          <a:p>
            <a:r>
              <a:rPr lang="nl-NL" sz="4800" dirty="0">
                <a:latin typeface="Trade Gothic Next" panose="020B0503040303020004" pitchFamily="34" charset="0"/>
              </a:rPr>
              <a:t>en life sciences</a:t>
            </a:r>
          </a:p>
          <a:p>
            <a:r>
              <a:rPr lang="nl-NL" sz="4800" dirty="0">
                <a:latin typeface="Trade Gothic Next" panose="020B0503040303020004" pitchFamily="34" charset="0"/>
              </a:rPr>
              <a:t>6. Printmedia</a:t>
            </a:r>
          </a:p>
          <a:p>
            <a:r>
              <a:rPr lang="nl-NL" sz="4800" dirty="0">
                <a:latin typeface="Trade Gothic Next" panose="020B0503040303020004" pitchFamily="34" charset="0"/>
              </a:rPr>
              <a:t>7. Social profit </a:t>
            </a:r>
            <a:r>
              <a:rPr lang="nl-NL" sz="3600" dirty="0">
                <a:latin typeface="Trade Gothic Next" panose="020B0503040303020004" pitchFamily="34" charset="0"/>
              </a:rPr>
              <a:t>(zorgsector)</a:t>
            </a:r>
          </a:p>
          <a:p>
            <a:r>
              <a:rPr lang="nl-NL" sz="4800" dirty="0">
                <a:latin typeface="Trade Gothic Next" panose="020B0503040303020004" pitchFamily="34" charset="0"/>
              </a:rPr>
              <a:t>8. Haven &amp; binnenvaart</a:t>
            </a:r>
          </a:p>
          <a:p>
            <a:r>
              <a:rPr lang="nl-NL" sz="4800" b="1" dirty="0">
                <a:latin typeface="Trade Gothic Next" panose="020B0503040303020004" pitchFamily="34" charset="0"/>
              </a:rPr>
              <a:t>9. Metaal &amp; technologie</a:t>
            </a:r>
          </a:p>
          <a:p>
            <a:endParaRPr lang="nl-NL" sz="4800" dirty="0">
              <a:latin typeface="Trade Gothic Next" panose="020B0503040303020004" pitchFamily="34" charset="0"/>
            </a:endParaRPr>
          </a:p>
        </p:txBody>
      </p:sp>
      <p:pic>
        <p:nvPicPr>
          <p:cNvPr id="5" name="Afbeelding 4">
            <a:extLst>
              <a:ext uri="{FF2B5EF4-FFF2-40B4-BE49-F238E27FC236}">
                <a16:creationId xmlns:a16="http://schemas.microsoft.com/office/drawing/2014/main" id="{E7478BDC-0465-717E-2B6C-652E3B0C87C8}"/>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061401" y="2333400"/>
            <a:ext cx="12354375" cy="11765318"/>
          </a:xfrm>
          <a:prstGeom prst="rect">
            <a:avLst/>
          </a:prstGeom>
        </p:spPr>
      </p:pic>
    </p:spTree>
    <p:extLst>
      <p:ext uri="{BB962C8B-B14F-4D97-AF65-F5344CB8AC3E}">
        <p14:creationId xmlns:p14="http://schemas.microsoft.com/office/powerpoint/2010/main" val="3760300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A2C4E-14B9-A3FD-B6B4-20F386EC71EE}"/>
            </a:ext>
          </a:extLst>
        </p:cNvPr>
        <p:cNvGrpSpPr/>
        <p:nvPr/>
      </p:nvGrpSpPr>
      <p:grpSpPr>
        <a:xfrm>
          <a:off x="0" y="0"/>
          <a:ext cx="0" cy="0"/>
          <a:chOff x="0" y="0"/>
          <a:chExt cx="0" cy="0"/>
        </a:xfrm>
      </p:grpSpPr>
      <p:grpSp>
        <p:nvGrpSpPr>
          <p:cNvPr id="11" name="Group 4">
            <a:extLst>
              <a:ext uri="{FF2B5EF4-FFF2-40B4-BE49-F238E27FC236}">
                <a16:creationId xmlns:a16="http://schemas.microsoft.com/office/drawing/2014/main" id="{3335385B-A71F-D409-2DEE-4202F4D6BC81}"/>
              </a:ext>
            </a:extLst>
          </p:cNvPr>
          <p:cNvGrpSpPr/>
          <p:nvPr/>
        </p:nvGrpSpPr>
        <p:grpSpPr>
          <a:xfrm>
            <a:off x="-9900" y="0"/>
            <a:ext cx="21384000" cy="15119997"/>
            <a:chOff x="0" y="0"/>
            <a:chExt cx="7233600" cy="5114666"/>
          </a:xfrm>
        </p:grpSpPr>
        <p:sp>
          <p:nvSpPr>
            <p:cNvPr id="12" name="Freeform 5">
              <a:extLst>
                <a:ext uri="{FF2B5EF4-FFF2-40B4-BE49-F238E27FC236}">
                  <a16:creationId xmlns:a16="http://schemas.microsoft.com/office/drawing/2014/main" id="{B220779C-0D9B-B9BF-519B-A72303639E5D}"/>
                </a:ext>
              </a:extLst>
            </p:cNvPr>
            <p:cNvSpPr/>
            <p:nvPr/>
          </p:nvSpPr>
          <p:spPr>
            <a:xfrm>
              <a:off x="0" y="0"/>
              <a:ext cx="7233600" cy="5114666"/>
            </a:xfrm>
            <a:custGeom>
              <a:avLst/>
              <a:gdLst/>
              <a:ahLst/>
              <a:cxnLst/>
              <a:rect l="l" t="t" r="r" b="b"/>
              <a:pathLst>
                <a:path w="7233600" h="5114666">
                  <a:moveTo>
                    <a:pt x="0" y="0"/>
                  </a:moveTo>
                  <a:lnTo>
                    <a:pt x="7233600" y="0"/>
                  </a:lnTo>
                  <a:lnTo>
                    <a:pt x="7233600" y="5114666"/>
                  </a:lnTo>
                  <a:lnTo>
                    <a:pt x="0" y="5114666"/>
                  </a:lnTo>
                  <a:close/>
                </a:path>
              </a:pathLst>
            </a:custGeom>
            <a:solidFill>
              <a:srgbClr val="FF6600">
                <a:alpha val="19608"/>
              </a:srgbClr>
            </a:solidFill>
          </p:spPr>
          <p:txBody>
            <a:bodyPr/>
            <a:lstStyle/>
            <a:p>
              <a:endParaRPr lang="nl-NL"/>
            </a:p>
          </p:txBody>
        </p:sp>
      </p:grpSp>
      <p:pic>
        <p:nvPicPr>
          <p:cNvPr id="14" name="Afbeelding 13">
            <a:extLst>
              <a:ext uri="{FF2B5EF4-FFF2-40B4-BE49-F238E27FC236}">
                <a16:creationId xmlns:a16="http://schemas.microsoft.com/office/drawing/2014/main" id="{847AC637-64BB-9152-3CF0-9B618BC978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6544" y="12544504"/>
            <a:ext cx="4047234" cy="2120750"/>
          </a:xfrm>
          <a:prstGeom prst="rect">
            <a:avLst/>
          </a:prstGeom>
        </p:spPr>
      </p:pic>
      <p:sp>
        <p:nvSpPr>
          <p:cNvPr id="2" name="Freeform 2">
            <a:extLst>
              <a:ext uri="{FF2B5EF4-FFF2-40B4-BE49-F238E27FC236}">
                <a16:creationId xmlns:a16="http://schemas.microsoft.com/office/drawing/2014/main" id="{79991942-A967-767F-1C1B-42DA0B61B983}"/>
              </a:ext>
            </a:extLst>
          </p:cNvPr>
          <p:cNvSpPr/>
          <p:nvPr/>
        </p:nvSpPr>
        <p:spPr>
          <a:xfrm rot="-250854">
            <a:off x="17168881" y="-2834782"/>
            <a:ext cx="7573827" cy="11126050"/>
          </a:xfrm>
          <a:custGeom>
            <a:avLst/>
            <a:gdLst/>
            <a:ahLst/>
            <a:cxnLst/>
            <a:rect l="l" t="t" r="r" b="b"/>
            <a:pathLst>
              <a:path w="7573827" h="11126050">
                <a:moveTo>
                  <a:pt x="0" y="0"/>
                </a:moveTo>
                <a:lnTo>
                  <a:pt x="7573827" y="0"/>
                </a:lnTo>
                <a:lnTo>
                  <a:pt x="7573827" y="11126049"/>
                </a:lnTo>
                <a:lnTo>
                  <a:pt x="0" y="11126049"/>
                </a:lnTo>
                <a:lnTo>
                  <a:pt x="0" y="0"/>
                </a:lnTo>
                <a:close/>
              </a:path>
            </a:pathLst>
          </a:custGeom>
          <a:blipFill>
            <a:blip r:embed="rId4"/>
            <a:stretch>
              <a:fillRect/>
            </a:stretch>
          </a:blipFill>
        </p:spPr>
        <p:txBody>
          <a:bodyPr/>
          <a:lstStyle/>
          <a:p>
            <a:endParaRPr lang="nl-NL"/>
          </a:p>
        </p:txBody>
      </p:sp>
      <p:sp>
        <p:nvSpPr>
          <p:cNvPr id="3" name="Freeform 3">
            <a:extLst>
              <a:ext uri="{FF2B5EF4-FFF2-40B4-BE49-F238E27FC236}">
                <a16:creationId xmlns:a16="http://schemas.microsoft.com/office/drawing/2014/main" id="{F574C5C4-DF14-9D9D-FB7C-F76FA2AAF3AA}"/>
              </a:ext>
            </a:extLst>
          </p:cNvPr>
          <p:cNvSpPr/>
          <p:nvPr/>
        </p:nvSpPr>
        <p:spPr>
          <a:xfrm>
            <a:off x="17343093" y="-1033900"/>
            <a:ext cx="5590799" cy="3762142"/>
          </a:xfrm>
          <a:custGeom>
            <a:avLst/>
            <a:gdLst/>
            <a:ahLst/>
            <a:cxnLst/>
            <a:rect l="l" t="t" r="r" b="b"/>
            <a:pathLst>
              <a:path w="5590799" h="3762142">
                <a:moveTo>
                  <a:pt x="0" y="0"/>
                </a:moveTo>
                <a:lnTo>
                  <a:pt x="5590800" y="0"/>
                </a:lnTo>
                <a:lnTo>
                  <a:pt x="5590800" y="3762143"/>
                </a:lnTo>
                <a:lnTo>
                  <a:pt x="0" y="3762143"/>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nl-NL"/>
          </a:p>
        </p:txBody>
      </p:sp>
      <p:sp>
        <p:nvSpPr>
          <p:cNvPr id="6" name="Tekstvak 5">
            <a:extLst>
              <a:ext uri="{FF2B5EF4-FFF2-40B4-BE49-F238E27FC236}">
                <a16:creationId xmlns:a16="http://schemas.microsoft.com/office/drawing/2014/main" id="{D8724CA1-4369-A968-84EC-ADCBDC9B47C2}"/>
              </a:ext>
            </a:extLst>
          </p:cNvPr>
          <p:cNvSpPr txBox="1"/>
          <p:nvPr/>
        </p:nvSpPr>
        <p:spPr>
          <a:xfrm>
            <a:off x="863258" y="711385"/>
            <a:ext cx="19678650" cy="923330"/>
          </a:xfrm>
          <a:prstGeom prst="rect">
            <a:avLst/>
          </a:prstGeom>
          <a:noFill/>
        </p:spPr>
        <p:txBody>
          <a:bodyPr wrap="square">
            <a:spAutoFit/>
          </a:bodyPr>
          <a:lstStyle/>
          <a:p>
            <a:pPr fontAlgn="base"/>
            <a:r>
              <a:rPr lang="nl-NL" sz="5400">
                <a:solidFill>
                  <a:srgbClr val="C00000"/>
                </a:solidFill>
                <a:latin typeface="Calibri" panose="020F0502020204030204" pitchFamily="34" charset="0"/>
              </a:rPr>
              <a:t>SECTOREN</a:t>
            </a:r>
            <a:endParaRPr lang="nl-NL" sz="3600">
              <a:solidFill>
                <a:srgbClr val="C00000"/>
              </a:solidFill>
              <a:latin typeface="Calibri" panose="020F0502020204030204" pitchFamily="34" charset="0"/>
            </a:endParaRPr>
          </a:p>
        </p:txBody>
      </p:sp>
      <p:sp>
        <p:nvSpPr>
          <p:cNvPr id="4" name="Tekstvak 3">
            <a:extLst>
              <a:ext uri="{FF2B5EF4-FFF2-40B4-BE49-F238E27FC236}">
                <a16:creationId xmlns:a16="http://schemas.microsoft.com/office/drawing/2014/main" id="{CE3A1C2B-B003-8E54-71B9-6B625CD30EE8}"/>
              </a:ext>
            </a:extLst>
          </p:cNvPr>
          <p:cNvSpPr txBox="1"/>
          <p:nvPr/>
        </p:nvSpPr>
        <p:spPr>
          <a:xfrm>
            <a:off x="863258" y="2517225"/>
            <a:ext cx="12581466" cy="9694962"/>
          </a:xfrm>
          <a:prstGeom prst="rect">
            <a:avLst/>
          </a:prstGeom>
          <a:noFill/>
        </p:spPr>
        <p:txBody>
          <a:bodyPr wrap="square">
            <a:spAutoFit/>
          </a:bodyPr>
          <a:lstStyle/>
          <a:p>
            <a:pPr>
              <a:buFont typeface="+mj-lt"/>
              <a:buAutoNum type="arabicPeriod"/>
            </a:pPr>
            <a:r>
              <a:rPr lang="nl-NL" sz="4800">
                <a:latin typeface="Trade Gothic Next" panose="020B0503040303020004" pitchFamily="34" charset="0"/>
              </a:rPr>
              <a:t> Horeca</a:t>
            </a:r>
          </a:p>
          <a:p>
            <a:pPr>
              <a:buFont typeface="+mj-lt"/>
              <a:buAutoNum type="arabicPeriod"/>
            </a:pPr>
            <a:r>
              <a:rPr lang="nl-NL" sz="4800">
                <a:latin typeface="Trade Gothic Next" panose="020B0503040303020004" pitchFamily="34" charset="0"/>
              </a:rPr>
              <a:t> Voedingsindustrie</a:t>
            </a:r>
          </a:p>
          <a:p>
            <a:pPr>
              <a:buFont typeface="+mj-lt"/>
              <a:buAutoNum type="arabicPeriod"/>
            </a:pPr>
            <a:r>
              <a:rPr lang="nl-NL" sz="4800">
                <a:latin typeface="Trade Gothic Next" panose="020B0503040303020004" pitchFamily="34" charset="0"/>
              </a:rPr>
              <a:t> Bouw  </a:t>
            </a:r>
          </a:p>
          <a:p>
            <a:pPr>
              <a:buFont typeface="+mj-lt"/>
              <a:buAutoNum type="arabicPeriod"/>
            </a:pPr>
            <a:r>
              <a:rPr lang="nl-NL" sz="4800">
                <a:latin typeface="Trade Gothic Next" panose="020B0503040303020004" pitchFamily="34" charset="0"/>
              </a:rPr>
              <a:t> Kapper &amp; </a:t>
            </a:r>
          </a:p>
          <a:p>
            <a:r>
              <a:rPr lang="nl-NL" sz="4800">
                <a:latin typeface="Trade Gothic Next" panose="020B0503040303020004" pitchFamily="34" charset="0"/>
              </a:rPr>
              <a:t>schoonheidsspecialist</a:t>
            </a:r>
          </a:p>
          <a:p>
            <a:r>
              <a:rPr lang="nl-NL" sz="4800">
                <a:latin typeface="Trade Gothic Next" panose="020B0503040303020004" pitchFamily="34" charset="0"/>
              </a:rPr>
              <a:t>5. Chemie, kunststoffen </a:t>
            </a:r>
          </a:p>
          <a:p>
            <a:r>
              <a:rPr lang="nl-NL" sz="4800">
                <a:latin typeface="Trade Gothic Next" panose="020B0503040303020004" pitchFamily="34" charset="0"/>
              </a:rPr>
              <a:t>en life </a:t>
            </a:r>
            <a:r>
              <a:rPr lang="nl-NL" sz="4800" err="1">
                <a:latin typeface="Trade Gothic Next" panose="020B0503040303020004" pitchFamily="34" charset="0"/>
              </a:rPr>
              <a:t>sciences</a:t>
            </a:r>
            <a:endParaRPr lang="nl-NL" sz="4800">
              <a:latin typeface="Trade Gothic Next" panose="020B0503040303020004" pitchFamily="34" charset="0"/>
            </a:endParaRPr>
          </a:p>
          <a:p>
            <a:r>
              <a:rPr lang="nl-NL" sz="4800">
                <a:latin typeface="Trade Gothic Next" panose="020B0503040303020004" pitchFamily="34" charset="0"/>
              </a:rPr>
              <a:t>6. Printmedia</a:t>
            </a:r>
          </a:p>
          <a:p>
            <a:r>
              <a:rPr lang="nl-NL" sz="4800">
                <a:latin typeface="Trade Gothic Next" panose="020B0503040303020004" pitchFamily="34" charset="0"/>
              </a:rPr>
              <a:t>7. Social profit </a:t>
            </a:r>
            <a:r>
              <a:rPr lang="nl-NL" sz="3600">
                <a:latin typeface="Trade Gothic Next" panose="020B0503040303020004" pitchFamily="34" charset="0"/>
              </a:rPr>
              <a:t>(zorgsector)</a:t>
            </a:r>
          </a:p>
          <a:p>
            <a:r>
              <a:rPr lang="nl-NL" sz="4800">
                <a:latin typeface="Trade Gothic Next" panose="020B0503040303020004" pitchFamily="34" charset="0"/>
              </a:rPr>
              <a:t>8. Haven &amp; binnenvaart</a:t>
            </a:r>
          </a:p>
          <a:p>
            <a:r>
              <a:rPr lang="nl-NL" sz="4800">
                <a:latin typeface="Trade Gothic Next" panose="020B0503040303020004" pitchFamily="34" charset="0"/>
              </a:rPr>
              <a:t>9. Metaal &amp; technologie</a:t>
            </a:r>
          </a:p>
          <a:p>
            <a:r>
              <a:rPr lang="nl-NL" sz="4800" b="1">
                <a:latin typeface="Trade Gothic Next" panose="020B0503040303020004" pitchFamily="34" charset="0"/>
              </a:rPr>
              <a:t>10. Transport &amp; logistiek</a:t>
            </a:r>
          </a:p>
          <a:p>
            <a:endParaRPr lang="nl-NL" sz="4800">
              <a:latin typeface="Trade Gothic Next" panose="020B0503040303020004" pitchFamily="34" charset="0"/>
            </a:endParaRPr>
          </a:p>
        </p:txBody>
      </p:sp>
      <p:pic>
        <p:nvPicPr>
          <p:cNvPr id="7" name="Afbeelding 6">
            <a:extLst>
              <a:ext uri="{FF2B5EF4-FFF2-40B4-BE49-F238E27FC236}">
                <a16:creationId xmlns:a16="http://schemas.microsoft.com/office/drawing/2014/main" id="{2F1279DB-D93B-7D5D-8EF8-A6715646B103}"/>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061401" y="2333400"/>
            <a:ext cx="12354375" cy="11765317"/>
          </a:xfrm>
          <a:prstGeom prst="rect">
            <a:avLst/>
          </a:prstGeom>
        </p:spPr>
      </p:pic>
    </p:spTree>
    <p:extLst>
      <p:ext uri="{BB962C8B-B14F-4D97-AF65-F5344CB8AC3E}">
        <p14:creationId xmlns:p14="http://schemas.microsoft.com/office/powerpoint/2010/main" val="167920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6A4BF-F866-074E-E873-D68C52AE552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8DF81CD-336F-1D08-B2EE-CE77104E4BDE}"/>
              </a:ext>
            </a:extLst>
          </p:cNvPr>
          <p:cNvSpPr/>
          <p:nvPr/>
        </p:nvSpPr>
        <p:spPr>
          <a:xfrm>
            <a:off x="8784978" y="12000033"/>
            <a:ext cx="3233489" cy="2132501"/>
          </a:xfrm>
          <a:custGeom>
            <a:avLst/>
            <a:gdLst/>
            <a:ahLst/>
            <a:cxnLst/>
            <a:rect l="l" t="t" r="r" b="b"/>
            <a:pathLst>
              <a:path w="4247853" h="3002016">
                <a:moveTo>
                  <a:pt x="0" y="0"/>
                </a:moveTo>
                <a:lnTo>
                  <a:pt x="4247853" y="0"/>
                </a:lnTo>
                <a:lnTo>
                  <a:pt x="4247853" y="3002016"/>
                </a:lnTo>
                <a:lnTo>
                  <a:pt x="0" y="3002016"/>
                </a:lnTo>
                <a:lnTo>
                  <a:pt x="0" y="0"/>
                </a:lnTo>
                <a:close/>
              </a:path>
            </a:pathLst>
          </a:custGeom>
          <a:blipFill>
            <a:blip r:embed="rId3"/>
            <a:stretch>
              <a:fillRect/>
            </a:stretch>
          </a:blipFill>
        </p:spPr>
        <p:txBody>
          <a:bodyPr/>
          <a:lstStyle/>
          <a:p>
            <a:endParaRPr lang="nl-NL"/>
          </a:p>
        </p:txBody>
      </p:sp>
      <p:sp>
        <p:nvSpPr>
          <p:cNvPr id="7" name="TextBox 7">
            <a:extLst>
              <a:ext uri="{FF2B5EF4-FFF2-40B4-BE49-F238E27FC236}">
                <a16:creationId xmlns:a16="http://schemas.microsoft.com/office/drawing/2014/main" id="{AAC2AB22-8172-368C-768C-8ED0BA28D0B0}"/>
              </a:ext>
            </a:extLst>
          </p:cNvPr>
          <p:cNvSpPr txBox="1"/>
          <p:nvPr/>
        </p:nvSpPr>
        <p:spPr>
          <a:xfrm>
            <a:off x="2123287" y="544164"/>
            <a:ext cx="17127525" cy="3498330"/>
          </a:xfrm>
          <a:prstGeom prst="rect">
            <a:avLst/>
          </a:prstGeom>
        </p:spPr>
        <p:txBody>
          <a:bodyPr wrap="square" lIns="0" tIns="0" rIns="0" bIns="0" rtlCol="0" anchor="t">
            <a:spAutoFit/>
          </a:bodyPr>
          <a:lstStyle/>
          <a:p>
            <a:pPr algn="ctr">
              <a:lnSpc>
                <a:spcPts val="13999"/>
              </a:lnSpc>
              <a:spcBef>
                <a:spcPct val="0"/>
              </a:spcBef>
            </a:pPr>
            <a:r>
              <a:rPr lang="nl-NL" sz="9999" b="1">
                <a:solidFill>
                  <a:srgbClr val="C00000"/>
                </a:solidFill>
                <a:latin typeface="Trade Gothic"/>
                <a:ea typeface="Trade Gothic"/>
                <a:cs typeface="Trade Gothic"/>
                <a:sym typeface="Trade Gothic"/>
              </a:rPr>
              <a:t>TOT BINNENKORT IN HET BEROEPENHUIS!</a:t>
            </a:r>
          </a:p>
        </p:txBody>
      </p:sp>
      <p:pic>
        <p:nvPicPr>
          <p:cNvPr id="3" name="Picture 2">
            <a:extLst>
              <a:ext uri="{FF2B5EF4-FFF2-40B4-BE49-F238E27FC236}">
                <a16:creationId xmlns:a16="http://schemas.microsoft.com/office/drawing/2014/main" id="{258C6F39-9129-2EB6-5861-213E5ABA419A}"/>
              </a:ext>
            </a:extLst>
          </p:cNvPr>
          <p:cNvPicPr>
            <a:picLocks noChangeAspect="1"/>
          </p:cNvPicPr>
          <p:nvPr/>
        </p:nvPicPr>
        <p:blipFill>
          <a:blip r:embed="rId4" cstate="screen">
            <a:extLst>
              <a:ext uri="{28A0092B-C50C-407E-A947-70E740481C1C}">
                <a14:useLocalDpi xmlns:a14="http://schemas.microsoft.com/office/drawing/2010/main"/>
              </a:ext>
            </a:extLst>
          </a:blip>
          <a:srcRect t="5089" r="-127" b="19720"/>
          <a:stretch>
            <a:fillRect/>
          </a:stretch>
        </p:blipFill>
        <p:spPr>
          <a:xfrm>
            <a:off x="966416" y="4281721"/>
            <a:ext cx="19440681" cy="7257094"/>
          </a:xfrm>
          <a:prstGeom prst="rect">
            <a:avLst/>
          </a:prstGeom>
        </p:spPr>
      </p:pic>
    </p:spTree>
    <p:extLst>
      <p:ext uri="{BB962C8B-B14F-4D97-AF65-F5344CB8AC3E}">
        <p14:creationId xmlns:p14="http://schemas.microsoft.com/office/powerpoint/2010/main" val="30707824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9900" y="0"/>
            <a:ext cx="21384000" cy="15119997"/>
            <a:chOff x="0" y="0"/>
            <a:chExt cx="7233600" cy="5114666"/>
          </a:xfrm>
        </p:grpSpPr>
        <p:sp>
          <p:nvSpPr>
            <p:cNvPr id="5" name="Freeform 5"/>
            <p:cNvSpPr/>
            <p:nvPr/>
          </p:nvSpPr>
          <p:spPr>
            <a:xfrm>
              <a:off x="0" y="0"/>
              <a:ext cx="7233600" cy="5114666"/>
            </a:xfrm>
            <a:custGeom>
              <a:avLst/>
              <a:gdLst/>
              <a:ahLst/>
              <a:cxnLst/>
              <a:rect l="l" t="t" r="r" b="b"/>
              <a:pathLst>
                <a:path w="7233600" h="5114666">
                  <a:moveTo>
                    <a:pt x="0" y="0"/>
                  </a:moveTo>
                  <a:lnTo>
                    <a:pt x="7233600" y="0"/>
                  </a:lnTo>
                  <a:lnTo>
                    <a:pt x="7233600" y="5114666"/>
                  </a:lnTo>
                  <a:lnTo>
                    <a:pt x="0" y="5114666"/>
                  </a:lnTo>
                  <a:close/>
                </a:path>
              </a:pathLst>
            </a:custGeom>
            <a:solidFill>
              <a:srgbClr val="FF6600">
                <a:alpha val="19608"/>
              </a:srgbClr>
            </a:solidFill>
          </p:spPr>
          <p:txBody>
            <a:bodyPr/>
            <a:lstStyle/>
            <a:p>
              <a:endParaRPr lang="nl-NL"/>
            </a:p>
          </p:txBody>
        </p:sp>
      </p:grpSp>
      <p:pic>
        <p:nvPicPr>
          <p:cNvPr id="14" name="Afbeelding 13">
            <a:extLst>
              <a:ext uri="{FF2B5EF4-FFF2-40B4-BE49-F238E27FC236}">
                <a16:creationId xmlns:a16="http://schemas.microsoft.com/office/drawing/2014/main" id="{188713FC-C8E7-961B-7733-DDC3FF3DFE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6544" y="12544504"/>
            <a:ext cx="4047234" cy="2120750"/>
          </a:xfrm>
          <a:prstGeom prst="rect">
            <a:avLst/>
          </a:prstGeom>
        </p:spPr>
      </p:pic>
      <p:sp>
        <p:nvSpPr>
          <p:cNvPr id="2" name="Freeform 2"/>
          <p:cNvSpPr/>
          <p:nvPr/>
        </p:nvSpPr>
        <p:spPr>
          <a:xfrm rot="-250854">
            <a:off x="17168881" y="-2834782"/>
            <a:ext cx="7573827" cy="11126050"/>
          </a:xfrm>
          <a:custGeom>
            <a:avLst/>
            <a:gdLst/>
            <a:ahLst/>
            <a:cxnLst/>
            <a:rect l="l" t="t" r="r" b="b"/>
            <a:pathLst>
              <a:path w="7573827" h="11126050">
                <a:moveTo>
                  <a:pt x="0" y="0"/>
                </a:moveTo>
                <a:lnTo>
                  <a:pt x="7573827" y="0"/>
                </a:lnTo>
                <a:lnTo>
                  <a:pt x="7573827" y="11126049"/>
                </a:lnTo>
                <a:lnTo>
                  <a:pt x="0" y="11126049"/>
                </a:lnTo>
                <a:lnTo>
                  <a:pt x="0" y="0"/>
                </a:lnTo>
                <a:close/>
              </a:path>
            </a:pathLst>
          </a:custGeom>
          <a:blipFill>
            <a:blip r:embed="rId4"/>
            <a:stretch>
              <a:fillRect/>
            </a:stretch>
          </a:blipFill>
        </p:spPr>
        <p:txBody>
          <a:bodyPr/>
          <a:lstStyle/>
          <a:p>
            <a:endParaRPr lang="nl-NL"/>
          </a:p>
        </p:txBody>
      </p:sp>
      <p:sp>
        <p:nvSpPr>
          <p:cNvPr id="3" name="Freeform 3"/>
          <p:cNvSpPr/>
          <p:nvPr/>
        </p:nvSpPr>
        <p:spPr>
          <a:xfrm>
            <a:off x="17343093" y="-1033900"/>
            <a:ext cx="5590799" cy="3762142"/>
          </a:xfrm>
          <a:custGeom>
            <a:avLst/>
            <a:gdLst/>
            <a:ahLst/>
            <a:cxnLst/>
            <a:rect l="l" t="t" r="r" b="b"/>
            <a:pathLst>
              <a:path w="5590799" h="3762142">
                <a:moveTo>
                  <a:pt x="0" y="0"/>
                </a:moveTo>
                <a:lnTo>
                  <a:pt x="5590800" y="0"/>
                </a:lnTo>
                <a:lnTo>
                  <a:pt x="5590800" y="3762143"/>
                </a:lnTo>
                <a:lnTo>
                  <a:pt x="0" y="3762143"/>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nl-NL"/>
          </a:p>
        </p:txBody>
      </p:sp>
      <p:sp>
        <p:nvSpPr>
          <p:cNvPr id="9" name="Tekstvak 8">
            <a:extLst>
              <a:ext uri="{FF2B5EF4-FFF2-40B4-BE49-F238E27FC236}">
                <a16:creationId xmlns:a16="http://schemas.microsoft.com/office/drawing/2014/main" id="{B5C4B3A5-CE4E-FBF4-74C5-4277C1B08EDB}"/>
              </a:ext>
            </a:extLst>
          </p:cNvPr>
          <p:cNvSpPr txBox="1"/>
          <p:nvPr/>
        </p:nvSpPr>
        <p:spPr>
          <a:xfrm>
            <a:off x="-361950" y="514164"/>
            <a:ext cx="18135600" cy="1609993"/>
          </a:xfrm>
          <a:prstGeom prst="rect">
            <a:avLst/>
          </a:prstGeom>
          <a:noFill/>
        </p:spPr>
        <p:txBody>
          <a:bodyPr wrap="square">
            <a:spAutoFit/>
          </a:bodyPr>
          <a:lstStyle/>
          <a:p>
            <a:pPr algn="ctr">
              <a:lnSpc>
                <a:spcPts val="13999"/>
              </a:lnSpc>
              <a:spcBef>
                <a:spcPct val="0"/>
              </a:spcBef>
            </a:pPr>
            <a:r>
              <a:rPr lang="nl-NL" sz="4800" b="1">
                <a:solidFill>
                  <a:srgbClr val="C00000"/>
                </a:solidFill>
                <a:latin typeface="Trade Gothic"/>
                <a:ea typeface="Trade Gothic"/>
                <a:cs typeface="Trade Gothic"/>
                <a:sym typeface="Trade Gothic"/>
              </a:rPr>
              <a:t>WIE DEED AL EENS WETENSCHAPPELIJK PROEFJES?</a:t>
            </a:r>
          </a:p>
        </p:txBody>
      </p:sp>
      <p:pic>
        <p:nvPicPr>
          <p:cNvPr id="13" name="Afbeelding 12" descr="Afbeelding met microscoop, persoon, overdekt, kleding&#10;&#10;Door AI gegenereerde inhoud is mogelijk onjuist.">
            <a:extLst>
              <a:ext uri="{FF2B5EF4-FFF2-40B4-BE49-F238E27FC236}">
                <a16:creationId xmlns:a16="http://schemas.microsoft.com/office/drawing/2014/main" id="{86E4C9AD-1784-9251-F8F9-A78AD1EFAAB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7130" y="3158057"/>
            <a:ext cx="4550569" cy="8089900"/>
          </a:xfrm>
          <a:prstGeom prst="rect">
            <a:avLst/>
          </a:prstGeom>
        </p:spPr>
      </p:pic>
      <p:sp>
        <p:nvSpPr>
          <p:cNvPr id="15" name="Tekstvak 14">
            <a:extLst>
              <a:ext uri="{FF2B5EF4-FFF2-40B4-BE49-F238E27FC236}">
                <a16:creationId xmlns:a16="http://schemas.microsoft.com/office/drawing/2014/main" id="{E8C21D46-3E6D-62AF-DCE7-0DC1767C5834}"/>
              </a:ext>
            </a:extLst>
          </p:cNvPr>
          <p:cNvSpPr txBox="1"/>
          <p:nvPr/>
        </p:nvSpPr>
        <p:spPr>
          <a:xfrm>
            <a:off x="14393268" y="2438266"/>
            <a:ext cx="3979226" cy="1015663"/>
          </a:xfrm>
          <a:prstGeom prst="rect">
            <a:avLst/>
          </a:prstGeom>
          <a:noFill/>
        </p:spPr>
        <p:txBody>
          <a:bodyPr wrap="square" rtlCol="0">
            <a:spAutoFit/>
          </a:bodyPr>
          <a:lstStyle/>
          <a:p>
            <a:r>
              <a:rPr lang="nl-NL" sz="6000" b="1">
                <a:latin typeface="Trade Gothic Next" panose="020B0503040303020004" pitchFamily="34" charset="0"/>
              </a:rPr>
              <a:t>Talenten:</a:t>
            </a:r>
          </a:p>
        </p:txBody>
      </p:sp>
      <p:pic>
        <p:nvPicPr>
          <p:cNvPr id="17" name="Picture 6">
            <a:extLst>
              <a:ext uri="{FF2B5EF4-FFF2-40B4-BE49-F238E27FC236}">
                <a16:creationId xmlns:a16="http://schemas.microsoft.com/office/drawing/2014/main" id="{B84E35DF-7023-A763-4767-8B09E7F9565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6692934" y="3583499"/>
            <a:ext cx="3894091" cy="5516629"/>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7EE8E433-2786-C27B-8756-513D4DCFCDA3}"/>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12013153" y="3523525"/>
            <a:ext cx="3979226" cy="5516629"/>
          </a:xfrm>
          <a:prstGeom prst="rect">
            <a:avLst/>
          </a:prstGeom>
        </p:spPr>
      </p:pic>
      <p:sp>
        <p:nvSpPr>
          <p:cNvPr id="8" name="Tekstvak 7">
            <a:extLst>
              <a:ext uri="{FF2B5EF4-FFF2-40B4-BE49-F238E27FC236}">
                <a16:creationId xmlns:a16="http://schemas.microsoft.com/office/drawing/2014/main" id="{29CECBAC-8703-B61B-F52D-22DE71737CA3}"/>
              </a:ext>
            </a:extLst>
          </p:cNvPr>
          <p:cNvSpPr txBox="1"/>
          <p:nvPr/>
        </p:nvSpPr>
        <p:spPr>
          <a:xfrm>
            <a:off x="6023113" y="5838447"/>
            <a:ext cx="12761842" cy="369332"/>
          </a:xfrm>
          <a:prstGeom prst="rect">
            <a:avLst/>
          </a:prstGeom>
          <a:noFill/>
        </p:spPr>
        <p:txBody>
          <a:bodyPr wrap="square">
            <a:spAutoFit/>
          </a:bodyPr>
          <a:lstStyle/>
          <a:p>
            <a:endParaRPr lang="nl-NL"/>
          </a:p>
        </p:txBody>
      </p:sp>
      <p:pic>
        <p:nvPicPr>
          <p:cNvPr id="20" name="Afbeelding 19" descr="Afbeelding met Menselijk gezicht, kleding, persoon, meisje&#10;&#10;Door AI gegenereerde inhoud is mogelijk onjuist.">
            <a:extLst>
              <a:ext uri="{FF2B5EF4-FFF2-40B4-BE49-F238E27FC236}">
                <a16:creationId xmlns:a16="http://schemas.microsoft.com/office/drawing/2014/main" id="{4576014E-7935-4DBC-276F-A44A958A0E49}"/>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5752229" y="6876557"/>
            <a:ext cx="6084899" cy="43271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9"/>
                                          </p:stCondLst>
                                        </p:cTn>
                                        <p:tgtEl>
                                          <p:spTgt spid="7"/>
                                        </p:tgtEl>
                                        <p:attrNameLst>
                                          <p:attrName>style.visibility</p:attrName>
                                        </p:attrNameLst>
                                      </p:cBhvr>
                                      <p:to>
                                        <p:strVal val="visible"/>
                                      </p:to>
                                    </p:set>
                                  </p:childTnLst>
                                </p:cTn>
                              </p:par>
                            </p:childTnLst>
                          </p:cTn>
                        </p:par>
                        <p:par>
                          <p:cTn id="10" fill="hold">
                            <p:stCondLst>
                              <p:cond delay="1010"/>
                            </p:stCondLst>
                            <p:childTnLst>
                              <p:par>
                                <p:cTn id="11" presetID="1" presetClass="entr" presetSubtype="0" fill="hold" nodeType="afterEffect">
                                  <p:stCondLst>
                                    <p:cond delay="1000"/>
                                  </p:stCondLst>
                                  <p:childTnLst>
                                    <p:set>
                                      <p:cBhvr>
                                        <p:cTn id="12" dur="1" fill="hold">
                                          <p:stCondLst>
                                            <p:cond delay="9"/>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49927" y="11710215"/>
            <a:ext cx="4247853" cy="3002016"/>
          </a:xfrm>
          <a:custGeom>
            <a:avLst/>
            <a:gdLst/>
            <a:ahLst/>
            <a:cxnLst/>
            <a:rect l="l" t="t" r="r" b="b"/>
            <a:pathLst>
              <a:path w="4247853" h="3002016">
                <a:moveTo>
                  <a:pt x="0" y="0"/>
                </a:moveTo>
                <a:lnTo>
                  <a:pt x="4247853" y="0"/>
                </a:lnTo>
                <a:lnTo>
                  <a:pt x="4247853" y="3002016"/>
                </a:lnTo>
                <a:lnTo>
                  <a:pt x="0" y="300201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250854">
            <a:off x="17168881" y="-2834782"/>
            <a:ext cx="7573827" cy="11126050"/>
          </a:xfrm>
          <a:custGeom>
            <a:avLst/>
            <a:gdLst/>
            <a:ahLst/>
            <a:cxnLst/>
            <a:rect l="l" t="t" r="r" b="b"/>
            <a:pathLst>
              <a:path w="7573827" h="11126050">
                <a:moveTo>
                  <a:pt x="0" y="0"/>
                </a:moveTo>
                <a:lnTo>
                  <a:pt x="7573827" y="0"/>
                </a:lnTo>
                <a:lnTo>
                  <a:pt x="7573827" y="11126049"/>
                </a:lnTo>
                <a:lnTo>
                  <a:pt x="0" y="1112604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7343093" y="-1033900"/>
            <a:ext cx="5590799" cy="3762142"/>
          </a:xfrm>
          <a:custGeom>
            <a:avLst/>
            <a:gdLst/>
            <a:ahLst/>
            <a:cxnLst/>
            <a:rect l="l" t="t" r="r" b="b"/>
            <a:pathLst>
              <a:path w="5590799" h="3762142">
                <a:moveTo>
                  <a:pt x="0" y="0"/>
                </a:moveTo>
                <a:lnTo>
                  <a:pt x="5590800" y="0"/>
                </a:lnTo>
                <a:lnTo>
                  <a:pt x="5590800" y="3762143"/>
                </a:lnTo>
                <a:lnTo>
                  <a:pt x="0" y="3762143"/>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5341960" y="8931600"/>
            <a:ext cx="10700080" cy="2468820"/>
          </a:xfrm>
          <a:custGeom>
            <a:avLst/>
            <a:gdLst/>
            <a:ahLst/>
            <a:cxnLst/>
            <a:rect l="l" t="t" r="r" b="b"/>
            <a:pathLst>
              <a:path w="10700080" h="2468820">
                <a:moveTo>
                  <a:pt x="0" y="0"/>
                </a:moveTo>
                <a:lnTo>
                  <a:pt x="10700080" y="0"/>
                </a:lnTo>
                <a:lnTo>
                  <a:pt x="10700080" y="2468820"/>
                </a:lnTo>
                <a:lnTo>
                  <a:pt x="0" y="2468820"/>
                </a:lnTo>
                <a:lnTo>
                  <a:pt x="0" y="0"/>
                </a:lnTo>
                <a:close/>
              </a:path>
            </a:pathLst>
          </a:custGeom>
          <a:blipFill>
            <a:blip r:embed="rId5">
              <a:alphaModFix amt="50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6286646" y="9137310"/>
            <a:ext cx="8810709" cy="1714500"/>
          </a:xfrm>
          <a:prstGeom prst="rect">
            <a:avLst/>
          </a:prstGeom>
        </p:spPr>
        <p:txBody>
          <a:bodyPr lIns="0" tIns="0" rIns="0" bIns="0" rtlCol="0" anchor="t">
            <a:spAutoFit/>
          </a:bodyPr>
          <a:lstStyle/>
          <a:p>
            <a:pPr marL="0" marR="0" lvl="0" indent="0" algn="ctr" defTabSz="914400" rtl="0" eaLnBrk="1" fontAlgn="auto" latinLnBrk="0" hangingPunct="1">
              <a:lnSpc>
                <a:spcPts val="12599"/>
              </a:lnSpc>
              <a:spcBef>
                <a:spcPct val="0"/>
              </a:spcBef>
              <a:spcAft>
                <a:spcPts val="0"/>
              </a:spcAft>
              <a:buClrTx/>
              <a:buSzTx/>
              <a:buFontTx/>
              <a:buNone/>
              <a:tabLst/>
              <a:defRPr/>
            </a:pPr>
            <a:r>
              <a:rPr kumimoji="0" lang="en-US" sz="9000" b="1" i="0" u="none" strike="noStrike" kern="1200" cap="none" spc="0" normalizeH="0" baseline="0" noProof="0">
                <a:ln>
                  <a:noFill/>
                </a:ln>
                <a:solidFill>
                  <a:srgbClr val="000000"/>
                </a:solidFill>
                <a:effectLst/>
                <a:uLnTx/>
                <a:uFillTx/>
                <a:latin typeface="Trade Gothic Bold"/>
                <a:ea typeface="Trade Gothic Bold"/>
                <a:cs typeface="Trade Gothic Bold"/>
                <a:sym typeface="Trade Gothic Bold"/>
              </a:rPr>
              <a:t>STUDIEDOMEINEN</a:t>
            </a:r>
          </a:p>
        </p:txBody>
      </p:sp>
      <p:sp>
        <p:nvSpPr>
          <p:cNvPr id="7" name="TextBox 7"/>
          <p:cNvSpPr txBox="1"/>
          <p:nvPr/>
        </p:nvSpPr>
        <p:spPr>
          <a:xfrm>
            <a:off x="3246825" y="2708594"/>
            <a:ext cx="14890350" cy="5441956"/>
          </a:xfrm>
          <a:prstGeom prst="rect">
            <a:avLst/>
          </a:prstGeom>
        </p:spPr>
        <p:txBody>
          <a:bodyPr lIns="0" tIns="0" rIns="0" bIns="0" rtlCol="0" anchor="t">
            <a:spAutoFit/>
          </a:bodyPr>
          <a:lstStyle/>
          <a:p>
            <a:pPr marL="0" marR="0" lvl="0" indent="0" algn="ctr" defTabSz="914400" rtl="0" eaLnBrk="1" fontAlgn="auto" latinLnBrk="0" hangingPunct="1">
              <a:lnSpc>
                <a:spcPts val="13999"/>
              </a:lnSpc>
              <a:spcBef>
                <a:spcPct val="0"/>
              </a:spcBef>
              <a:spcAft>
                <a:spcPts val="0"/>
              </a:spcAft>
              <a:buClrTx/>
              <a:buSzTx/>
              <a:buFontTx/>
              <a:buNone/>
              <a:tabLst/>
              <a:defRPr/>
            </a:pPr>
            <a:r>
              <a:rPr kumimoji="0" lang="en-US" sz="9999" b="0" i="0" u="none" strike="noStrike" kern="1200" cap="none" spc="0" normalizeH="0" baseline="0" noProof="0" dirty="0">
                <a:ln>
                  <a:noFill/>
                </a:ln>
                <a:solidFill>
                  <a:srgbClr val="000000"/>
                </a:solidFill>
                <a:effectLst/>
                <a:uLnTx/>
                <a:uFillTx/>
                <a:latin typeface="Trade Gothic"/>
                <a:ea typeface="Trade Gothic"/>
                <a:cs typeface="Trade Gothic"/>
                <a:sym typeface="Trade Gothic"/>
              </a:rPr>
              <a:t>NALES</a:t>
            </a:r>
          </a:p>
          <a:p>
            <a:pPr marL="0" marR="0" lvl="0" indent="0" algn="ctr" defTabSz="914400" rtl="0" eaLnBrk="1" fontAlgn="auto" latinLnBrk="0" hangingPunct="1">
              <a:lnSpc>
                <a:spcPts val="13999"/>
              </a:lnSpc>
              <a:spcBef>
                <a:spcPct val="0"/>
              </a:spcBef>
              <a:spcAft>
                <a:spcPts val="0"/>
              </a:spcAft>
              <a:buClrTx/>
              <a:buSzTx/>
              <a:buFontTx/>
              <a:buNone/>
              <a:tabLst/>
              <a:defRPr/>
            </a:pPr>
            <a:r>
              <a:rPr kumimoji="0" lang="en-US" sz="9999" b="0" i="0" u="none" strike="noStrike" kern="1200" cap="none" spc="0" normalizeH="0" baseline="0" noProof="0" dirty="0">
                <a:ln>
                  <a:noFill/>
                </a:ln>
                <a:solidFill>
                  <a:srgbClr val="000000"/>
                </a:solidFill>
                <a:effectLst/>
                <a:uLnTx/>
                <a:uFillTx/>
                <a:latin typeface="Trade Gothic"/>
                <a:ea typeface="Trade Gothic"/>
                <a:cs typeface="Trade Gothic"/>
                <a:sym typeface="Trade Gothic"/>
              </a:rPr>
              <a:t>BEZOEK AAN HET BEROEPENHUIS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B0EB6-0879-B9D7-FA50-B8E0B4FA5C75}"/>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7213879F-07FD-361A-F1B2-8E947D424166}"/>
              </a:ext>
            </a:extLst>
          </p:cNvPr>
          <p:cNvGrpSpPr/>
          <p:nvPr/>
        </p:nvGrpSpPr>
        <p:grpSpPr>
          <a:xfrm>
            <a:off x="10583" y="-56474"/>
            <a:ext cx="21384000" cy="15779074"/>
            <a:chOff x="0" y="0"/>
            <a:chExt cx="7233600" cy="5114666"/>
          </a:xfrm>
        </p:grpSpPr>
        <p:sp>
          <p:nvSpPr>
            <p:cNvPr id="5" name="Freeform 5">
              <a:extLst>
                <a:ext uri="{FF2B5EF4-FFF2-40B4-BE49-F238E27FC236}">
                  <a16:creationId xmlns:a16="http://schemas.microsoft.com/office/drawing/2014/main" id="{61D42A79-7660-5C8F-E592-3985233CD886}"/>
                </a:ext>
              </a:extLst>
            </p:cNvPr>
            <p:cNvSpPr/>
            <p:nvPr/>
          </p:nvSpPr>
          <p:spPr>
            <a:xfrm>
              <a:off x="0" y="0"/>
              <a:ext cx="7233600" cy="5114666"/>
            </a:xfrm>
            <a:custGeom>
              <a:avLst/>
              <a:gdLst/>
              <a:ahLst/>
              <a:cxnLst/>
              <a:rect l="l" t="t" r="r" b="b"/>
              <a:pathLst>
                <a:path w="7233600" h="5114666">
                  <a:moveTo>
                    <a:pt x="0" y="0"/>
                  </a:moveTo>
                  <a:lnTo>
                    <a:pt x="7233600" y="0"/>
                  </a:lnTo>
                  <a:lnTo>
                    <a:pt x="7233600" y="5114666"/>
                  </a:lnTo>
                  <a:lnTo>
                    <a:pt x="0" y="5114666"/>
                  </a:lnTo>
                  <a:close/>
                </a:path>
              </a:pathLst>
            </a:custGeom>
            <a:solidFill>
              <a:srgbClr val="FF6600">
                <a:alpha val="19608"/>
              </a:srgbClr>
            </a:solidFill>
          </p:spPr>
          <p:txBody>
            <a:bodyPr/>
            <a:lstStyle/>
            <a:p>
              <a:endParaRPr lang="nl-NL"/>
            </a:p>
          </p:txBody>
        </p:sp>
      </p:grpSp>
      <p:pic>
        <p:nvPicPr>
          <p:cNvPr id="14" name="Afbeelding 13">
            <a:extLst>
              <a:ext uri="{FF2B5EF4-FFF2-40B4-BE49-F238E27FC236}">
                <a16:creationId xmlns:a16="http://schemas.microsoft.com/office/drawing/2014/main" id="{414E9624-F0B0-1281-A6C5-3EFB35CCF1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6544" y="12544504"/>
            <a:ext cx="4047234" cy="2120750"/>
          </a:xfrm>
          <a:prstGeom prst="rect">
            <a:avLst/>
          </a:prstGeom>
        </p:spPr>
      </p:pic>
      <p:sp>
        <p:nvSpPr>
          <p:cNvPr id="2" name="Freeform 2">
            <a:extLst>
              <a:ext uri="{FF2B5EF4-FFF2-40B4-BE49-F238E27FC236}">
                <a16:creationId xmlns:a16="http://schemas.microsoft.com/office/drawing/2014/main" id="{7C197858-4735-F031-91AC-F5B0303A52D8}"/>
              </a:ext>
            </a:extLst>
          </p:cNvPr>
          <p:cNvSpPr/>
          <p:nvPr/>
        </p:nvSpPr>
        <p:spPr>
          <a:xfrm rot="-250854">
            <a:off x="17168881" y="-2834782"/>
            <a:ext cx="7573827" cy="11126050"/>
          </a:xfrm>
          <a:custGeom>
            <a:avLst/>
            <a:gdLst/>
            <a:ahLst/>
            <a:cxnLst/>
            <a:rect l="l" t="t" r="r" b="b"/>
            <a:pathLst>
              <a:path w="7573827" h="11126050">
                <a:moveTo>
                  <a:pt x="0" y="0"/>
                </a:moveTo>
                <a:lnTo>
                  <a:pt x="7573827" y="0"/>
                </a:lnTo>
                <a:lnTo>
                  <a:pt x="7573827" y="11126049"/>
                </a:lnTo>
                <a:lnTo>
                  <a:pt x="0" y="11126049"/>
                </a:lnTo>
                <a:lnTo>
                  <a:pt x="0" y="0"/>
                </a:lnTo>
                <a:close/>
              </a:path>
            </a:pathLst>
          </a:custGeom>
          <a:blipFill>
            <a:blip r:embed="rId4"/>
            <a:stretch>
              <a:fillRect/>
            </a:stretch>
          </a:blipFill>
        </p:spPr>
        <p:txBody>
          <a:bodyPr/>
          <a:lstStyle/>
          <a:p>
            <a:endParaRPr lang="nl-NL"/>
          </a:p>
        </p:txBody>
      </p:sp>
      <p:sp>
        <p:nvSpPr>
          <p:cNvPr id="3" name="Freeform 3">
            <a:extLst>
              <a:ext uri="{FF2B5EF4-FFF2-40B4-BE49-F238E27FC236}">
                <a16:creationId xmlns:a16="http://schemas.microsoft.com/office/drawing/2014/main" id="{B0F77277-FED1-0C49-B468-3E25EFFB56BF}"/>
              </a:ext>
            </a:extLst>
          </p:cNvPr>
          <p:cNvSpPr/>
          <p:nvPr/>
        </p:nvSpPr>
        <p:spPr>
          <a:xfrm>
            <a:off x="17343093" y="-1033900"/>
            <a:ext cx="5590799" cy="3762142"/>
          </a:xfrm>
          <a:custGeom>
            <a:avLst/>
            <a:gdLst/>
            <a:ahLst/>
            <a:cxnLst/>
            <a:rect l="l" t="t" r="r" b="b"/>
            <a:pathLst>
              <a:path w="5590799" h="3762142">
                <a:moveTo>
                  <a:pt x="0" y="0"/>
                </a:moveTo>
                <a:lnTo>
                  <a:pt x="5590800" y="0"/>
                </a:lnTo>
                <a:lnTo>
                  <a:pt x="5590800" y="3762143"/>
                </a:lnTo>
                <a:lnTo>
                  <a:pt x="0" y="3762143"/>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nl-NL"/>
          </a:p>
        </p:txBody>
      </p:sp>
      <p:sp>
        <p:nvSpPr>
          <p:cNvPr id="12" name="Tekstvak 11">
            <a:extLst>
              <a:ext uri="{FF2B5EF4-FFF2-40B4-BE49-F238E27FC236}">
                <a16:creationId xmlns:a16="http://schemas.microsoft.com/office/drawing/2014/main" id="{7B86123F-05F9-7B2A-E822-86DECC453802}"/>
              </a:ext>
            </a:extLst>
          </p:cNvPr>
          <p:cNvSpPr txBox="1"/>
          <p:nvPr/>
        </p:nvSpPr>
        <p:spPr>
          <a:xfrm>
            <a:off x="1471541" y="3966747"/>
            <a:ext cx="12755880" cy="6514027"/>
          </a:xfrm>
          <a:prstGeom prst="rect">
            <a:avLst/>
          </a:prstGeom>
          <a:noFill/>
        </p:spPr>
        <p:txBody>
          <a:bodyPr wrap="square">
            <a:spAutoFit/>
          </a:bodyPr>
          <a:lstStyle/>
          <a:p>
            <a:pPr marL="1400170" marR="0" lvl="1" indent="-914400" algn="l" defTabSz="914400" rtl="0" eaLnBrk="1" fontAlgn="auto" latinLnBrk="0" hangingPunct="1">
              <a:lnSpc>
                <a:spcPts val="6299"/>
              </a:lnSpc>
              <a:spcBef>
                <a:spcPts val="0"/>
              </a:spcBef>
              <a:spcAft>
                <a:spcPts val="0"/>
              </a:spcAft>
              <a:buClrTx/>
              <a:buSzTx/>
              <a:buFont typeface="+mj-lt"/>
              <a:buAutoNum type="arabicPeriod"/>
              <a:tabLst/>
              <a:defRPr/>
            </a:pPr>
            <a:r>
              <a:rPr kumimoji="0" lang="en-US" sz="4499" b="0" i="0" u="none" strike="noStrike" kern="1200" cap="none" spc="0" normalizeH="0" baseline="0" noProof="0" dirty="0">
                <a:ln>
                  <a:noFill/>
                </a:ln>
                <a:solidFill>
                  <a:srgbClr val="000000"/>
                </a:solidFill>
                <a:effectLst/>
                <a:uLnTx/>
                <a:uFillTx/>
                <a:latin typeface="Trade Gothic Next" panose="020B0503040303020004" pitchFamily="34" charset="0"/>
                <a:ea typeface="Trade Gothic"/>
                <a:cs typeface="Trade Gothic"/>
                <a:sym typeface="Trade Gothic"/>
              </a:rPr>
              <a:t>Taal </a:t>
            </a:r>
            <a:r>
              <a:rPr kumimoji="0" lang="en-US" sz="4499" b="0" i="0" u="none" strike="noStrike" kern="1200" cap="none" spc="0" normalizeH="0" baseline="0" noProof="0" dirty="0" err="1">
                <a:ln>
                  <a:noFill/>
                </a:ln>
                <a:solidFill>
                  <a:srgbClr val="000000"/>
                </a:solidFill>
                <a:effectLst/>
                <a:uLnTx/>
                <a:uFillTx/>
                <a:latin typeface="Trade Gothic Next" panose="020B0503040303020004" pitchFamily="34" charset="0"/>
                <a:ea typeface="Trade Gothic"/>
                <a:cs typeface="Trade Gothic"/>
                <a:sym typeface="Trade Gothic"/>
              </a:rPr>
              <a:t>en</a:t>
            </a:r>
            <a:r>
              <a:rPr kumimoji="0" lang="en-US" sz="4499" b="0" i="0" u="none" strike="noStrike" kern="1200" cap="none" spc="0" normalizeH="0" baseline="0" noProof="0" dirty="0">
                <a:ln>
                  <a:noFill/>
                </a:ln>
                <a:solidFill>
                  <a:srgbClr val="000000"/>
                </a:solidFill>
                <a:effectLst/>
                <a:uLnTx/>
                <a:uFillTx/>
                <a:latin typeface="Trade Gothic Next" panose="020B0503040303020004" pitchFamily="34" charset="0"/>
                <a:ea typeface="Trade Gothic"/>
                <a:cs typeface="Trade Gothic"/>
                <a:sym typeface="Trade Gothic"/>
              </a:rPr>
              <a:t> </a:t>
            </a:r>
            <a:r>
              <a:rPr kumimoji="0" lang="en-US" sz="4499" b="0" i="0" u="none" strike="noStrike" kern="1200" cap="none" spc="0" normalizeH="0" baseline="0" noProof="0" dirty="0" err="1">
                <a:ln>
                  <a:noFill/>
                </a:ln>
                <a:solidFill>
                  <a:srgbClr val="000000"/>
                </a:solidFill>
                <a:effectLst/>
                <a:uLnTx/>
                <a:uFillTx/>
                <a:latin typeface="Trade Gothic Next" panose="020B0503040303020004" pitchFamily="34" charset="0"/>
                <a:ea typeface="Trade Gothic"/>
                <a:cs typeface="Trade Gothic"/>
                <a:sym typeface="Trade Gothic"/>
              </a:rPr>
              <a:t>cultuur</a:t>
            </a:r>
            <a:endParaRPr lang="en-US" sz="4499" dirty="0">
              <a:solidFill>
                <a:srgbClr val="000000"/>
              </a:solidFill>
              <a:latin typeface="Trade Gothic Next" panose="020B0503040303020004" pitchFamily="34" charset="0"/>
              <a:ea typeface="Trade Gothic"/>
              <a:cs typeface="Trade Gothic"/>
              <a:sym typeface="Trade Gothic"/>
            </a:endParaRPr>
          </a:p>
          <a:p>
            <a:pPr marL="1400170" marR="0" lvl="1" indent="-914400" algn="l" defTabSz="914400" rtl="0" eaLnBrk="1" fontAlgn="auto" latinLnBrk="0" hangingPunct="1">
              <a:lnSpc>
                <a:spcPts val="6299"/>
              </a:lnSpc>
              <a:spcBef>
                <a:spcPts val="0"/>
              </a:spcBef>
              <a:spcAft>
                <a:spcPts val="0"/>
              </a:spcAft>
              <a:buClrTx/>
              <a:buSzTx/>
              <a:buFont typeface="+mj-lt"/>
              <a:buAutoNum type="arabicPeriod"/>
              <a:tabLst/>
              <a:defRPr/>
            </a:pPr>
            <a:r>
              <a:rPr kumimoji="0" lang="en-US" sz="4499" b="0" i="0" u="none" strike="noStrike" kern="1200" cap="none" spc="0" normalizeH="0" baseline="0" noProof="0" dirty="0">
                <a:ln>
                  <a:noFill/>
                </a:ln>
                <a:solidFill>
                  <a:srgbClr val="000000"/>
                </a:solidFill>
                <a:effectLst/>
                <a:uLnTx/>
                <a:uFillTx/>
                <a:latin typeface="Trade Gothic Next" panose="020B0503040303020004" pitchFamily="34" charset="0"/>
                <a:ea typeface="Trade Gothic"/>
                <a:cs typeface="Trade Gothic"/>
                <a:sym typeface="Trade Gothic"/>
              </a:rPr>
              <a:t>Sport</a:t>
            </a:r>
            <a:endParaRPr lang="en-US" sz="4499" dirty="0">
              <a:solidFill>
                <a:srgbClr val="000000"/>
              </a:solidFill>
              <a:latin typeface="Trade Gothic Next" panose="020B0503040303020004" pitchFamily="34" charset="0"/>
              <a:ea typeface="Trade Gothic"/>
              <a:cs typeface="Trade Gothic"/>
              <a:sym typeface="Trade Gothic"/>
            </a:endParaRPr>
          </a:p>
          <a:p>
            <a:pPr marL="1400170" marR="0" lvl="1" indent="-914400" algn="l" defTabSz="914400" rtl="0" eaLnBrk="1" fontAlgn="auto" latinLnBrk="0" hangingPunct="1">
              <a:lnSpc>
                <a:spcPts val="6299"/>
              </a:lnSpc>
              <a:spcBef>
                <a:spcPts val="0"/>
              </a:spcBef>
              <a:spcAft>
                <a:spcPts val="0"/>
              </a:spcAft>
              <a:buClrTx/>
              <a:buSzTx/>
              <a:buFont typeface="+mj-lt"/>
              <a:buAutoNum type="arabicPeriod"/>
              <a:tabLst/>
              <a:defRPr/>
            </a:pPr>
            <a:r>
              <a:rPr kumimoji="0" lang="en-US" sz="4499" b="0" i="0" u="none" strike="noStrike" kern="1200" cap="none" spc="0" normalizeH="0" baseline="0" noProof="0" dirty="0" err="1">
                <a:ln>
                  <a:noFill/>
                </a:ln>
                <a:solidFill>
                  <a:srgbClr val="000000"/>
                </a:solidFill>
                <a:effectLst/>
                <a:uLnTx/>
                <a:uFillTx/>
                <a:latin typeface="Trade Gothic Next" panose="020B0503040303020004" pitchFamily="34" charset="0"/>
                <a:ea typeface="Trade Gothic"/>
                <a:cs typeface="Trade Gothic"/>
                <a:sym typeface="Trade Gothic"/>
              </a:rPr>
              <a:t>Economie</a:t>
            </a:r>
            <a:r>
              <a:rPr kumimoji="0" lang="en-US" sz="4499" b="0" i="0" u="none" strike="noStrike" kern="1200" cap="none" spc="0" normalizeH="0" baseline="0" noProof="0" dirty="0">
                <a:ln>
                  <a:noFill/>
                </a:ln>
                <a:solidFill>
                  <a:srgbClr val="000000"/>
                </a:solidFill>
                <a:effectLst/>
                <a:uLnTx/>
                <a:uFillTx/>
                <a:latin typeface="Trade Gothic Next" panose="020B0503040303020004" pitchFamily="34" charset="0"/>
                <a:ea typeface="Trade Gothic"/>
                <a:cs typeface="Trade Gothic"/>
                <a:sym typeface="Trade Gothic"/>
              </a:rPr>
              <a:t> </a:t>
            </a:r>
            <a:r>
              <a:rPr kumimoji="0" lang="en-US" sz="4499" b="0" i="0" u="none" strike="noStrike" kern="1200" cap="none" spc="0" normalizeH="0" baseline="0" noProof="0" dirty="0" err="1">
                <a:ln>
                  <a:noFill/>
                </a:ln>
                <a:solidFill>
                  <a:srgbClr val="000000"/>
                </a:solidFill>
                <a:effectLst/>
                <a:uLnTx/>
                <a:uFillTx/>
                <a:latin typeface="Trade Gothic Next" panose="020B0503040303020004" pitchFamily="34" charset="0"/>
                <a:ea typeface="Trade Gothic"/>
                <a:cs typeface="Trade Gothic"/>
                <a:sym typeface="Trade Gothic"/>
              </a:rPr>
              <a:t>en</a:t>
            </a:r>
            <a:r>
              <a:rPr kumimoji="0" lang="en-US" sz="4499" b="0" i="0" u="none" strike="noStrike" kern="1200" cap="none" spc="0" normalizeH="0" baseline="0" noProof="0" dirty="0">
                <a:ln>
                  <a:noFill/>
                </a:ln>
                <a:solidFill>
                  <a:srgbClr val="000000"/>
                </a:solidFill>
                <a:effectLst/>
                <a:uLnTx/>
                <a:uFillTx/>
                <a:latin typeface="Trade Gothic Next" panose="020B0503040303020004" pitchFamily="34" charset="0"/>
                <a:ea typeface="Trade Gothic"/>
                <a:cs typeface="Trade Gothic"/>
                <a:sym typeface="Trade Gothic"/>
              </a:rPr>
              <a:t> </a:t>
            </a:r>
            <a:r>
              <a:rPr kumimoji="0" lang="en-US" sz="4499" b="0" i="0" u="none" strike="noStrike" kern="1200" cap="none" spc="0" normalizeH="0" baseline="0" noProof="0" dirty="0" err="1">
                <a:ln>
                  <a:noFill/>
                </a:ln>
                <a:solidFill>
                  <a:srgbClr val="000000"/>
                </a:solidFill>
                <a:effectLst/>
                <a:uLnTx/>
                <a:uFillTx/>
                <a:latin typeface="Trade Gothic Next" panose="020B0503040303020004" pitchFamily="34" charset="0"/>
                <a:ea typeface="Trade Gothic"/>
                <a:cs typeface="Trade Gothic"/>
                <a:sym typeface="Trade Gothic"/>
              </a:rPr>
              <a:t>organisatie</a:t>
            </a:r>
            <a:endParaRPr lang="en-US" sz="4499" dirty="0">
              <a:solidFill>
                <a:srgbClr val="000000"/>
              </a:solidFill>
              <a:latin typeface="Trade Gothic Next" panose="020B0503040303020004" pitchFamily="34" charset="0"/>
              <a:ea typeface="Trade Gothic"/>
              <a:cs typeface="Trade Gothic"/>
              <a:sym typeface="Trade Gothic"/>
            </a:endParaRPr>
          </a:p>
          <a:p>
            <a:pPr marL="1400170" marR="0" lvl="1" indent="-914400" algn="l" defTabSz="914400" rtl="0" eaLnBrk="1" fontAlgn="auto" latinLnBrk="0" hangingPunct="1">
              <a:lnSpc>
                <a:spcPts val="6299"/>
              </a:lnSpc>
              <a:spcBef>
                <a:spcPts val="0"/>
              </a:spcBef>
              <a:spcAft>
                <a:spcPts val="0"/>
              </a:spcAft>
              <a:buClrTx/>
              <a:buSzTx/>
              <a:buFont typeface="+mj-lt"/>
              <a:buAutoNum type="arabicPeriod"/>
              <a:tabLst/>
              <a:defRPr/>
            </a:pPr>
            <a:r>
              <a:rPr kumimoji="0" lang="en-US" sz="4499" b="0" i="0" u="none" strike="noStrike" kern="1200" cap="none" spc="0" normalizeH="0" baseline="0" noProof="0" dirty="0">
                <a:ln>
                  <a:noFill/>
                </a:ln>
                <a:solidFill>
                  <a:srgbClr val="000000"/>
                </a:solidFill>
                <a:effectLst/>
                <a:uLnTx/>
                <a:uFillTx/>
                <a:latin typeface="Trade Gothic Next" panose="020B0503040303020004" pitchFamily="34" charset="0"/>
                <a:ea typeface="Trade Gothic"/>
                <a:cs typeface="Trade Gothic"/>
                <a:sym typeface="Trade Gothic"/>
              </a:rPr>
              <a:t>Kunst </a:t>
            </a:r>
            <a:r>
              <a:rPr kumimoji="0" lang="en-US" sz="4499" b="0" i="0" u="none" strike="noStrike" kern="1200" cap="none" spc="0" normalizeH="0" baseline="0" noProof="0" dirty="0" err="1">
                <a:ln>
                  <a:noFill/>
                </a:ln>
                <a:solidFill>
                  <a:srgbClr val="000000"/>
                </a:solidFill>
                <a:effectLst/>
                <a:uLnTx/>
                <a:uFillTx/>
                <a:latin typeface="Trade Gothic Next" panose="020B0503040303020004" pitchFamily="34" charset="0"/>
                <a:ea typeface="Trade Gothic"/>
                <a:cs typeface="Trade Gothic"/>
                <a:sym typeface="Trade Gothic"/>
              </a:rPr>
              <a:t>en</a:t>
            </a:r>
            <a:r>
              <a:rPr kumimoji="0" lang="en-US" sz="4499" b="0" i="0" u="none" strike="noStrike" kern="1200" cap="none" spc="0" normalizeH="0" baseline="0" noProof="0" dirty="0">
                <a:ln>
                  <a:noFill/>
                </a:ln>
                <a:solidFill>
                  <a:srgbClr val="000000"/>
                </a:solidFill>
                <a:effectLst/>
                <a:uLnTx/>
                <a:uFillTx/>
                <a:latin typeface="Trade Gothic Next" panose="020B0503040303020004" pitchFamily="34" charset="0"/>
                <a:ea typeface="Trade Gothic"/>
                <a:cs typeface="Trade Gothic"/>
                <a:sym typeface="Trade Gothic"/>
              </a:rPr>
              <a:t> </a:t>
            </a:r>
            <a:r>
              <a:rPr kumimoji="0" lang="en-US" sz="4499" b="0" i="0" u="none" strike="noStrike" kern="1200" cap="none" spc="0" normalizeH="0" baseline="0" noProof="0" dirty="0" err="1">
                <a:ln>
                  <a:noFill/>
                </a:ln>
                <a:solidFill>
                  <a:srgbClr val="000000"/>
                </a:solidFill>
                <a:effectLst/>
                <a:uLnTx/>
                <a:uFillTx/>
                <a:latin typeface="Trade Gothic Next" panose="020B0503040303020004" pitchFamily="34" charset="0"/>
                <a:ea typeface="Trade Gothic"/>
                <a:cs typeface="Trade Gothic"/>
                <a:sym typeface="Trade Gothic"/>
              </a:rPr>
              <a:t>Creatie</a:t>
            </a:r>
            <a:r>
              <a:rPr kumimoji="0" lang="en-US" sz="4499" b="0" i="0" u="none" strike="noStrike" kern="1200" cap="none" spc="0" normalizeH="0" baseline="0" noProof="0" dirty="0">
                <a:ln>
                  <a:noFill/>
                </a:ln>
                <a:solidFill>
                  <a:srgbClr val="000000"/>
                </a:solidFill>
                <a:effectLst/>
                <a:uLnTx/>
                <a:uFillTx/>
                <a:latin typeface="Trade Gothic Next" panose="020B0503040303020004" pitchFamily="34" charset="0"/>
                <a:ea typeface="Trade Gothic"/>
                <a:cs typeface="Trade Gothic"/>
                <a:sym typeface="Trade Gothic"/>
              </a:rPr>
              <a:t> </a:t>
            </a:r>
          </a:p>
          <a:p>
            <a:pPr marL="1400170" marR="0" lvl="1" indent="-914400" algn="l" defTabSz="914400" rtl="0" eaLnBrk="1" fontAlgn="auto" latinLnBrk="0" hangingPunct="1">
              <a:lnSpc>
                <a:spcPts val="6299"/>
              </a:lnSpc>
              <a:spcBef>
                <a:spcPts val="0"/>
              </a:spcBef>
              <a:spcAft>
                <a:spcPts val="0"/>
              </a:spcAft>
              <a:buClrTx/>
              <a:buSzTx/>
              <a:buFont typeface="+mj-lt"/>
              <a:buAutoNum type="arabicPeriod"/>
              <a:tabLst/>
              <a:defRPr/>
            </a:pPr>
            <a:r>
              <a:rPr kumimoji="0" lang="en-US" sz="4499" b="0" i="0" u="none" strike="noStrike" kern="1200" cap="none" spc="0" normalizeH="0" baseline="0" noProof="0" dirty="0">
                <a:ln>
                  <a:noFill/>
                </a:ln>
                <a:solidFill>
                  <a:srgbClr val="000000"/>
                </a:solidFill>
                <a:effectLst/>
                <a:uLnTx/>
                <a:uFillTx/>
                <a:latin typeface="Trade Gothic Next" panose="020B0503040303020004" pitchFamily="34" charset="0"/>
                <a:ea typeface="Trade Gothic"/>
                <a:cs typeface="Trade Gothic"/>
                <a:sym typeface="Trade Gothic"/>
              </a:rPr>
              <a:t>Tuin- </a:t>
            </a:r>
            <a:r>
              <a:rPr kumimoji="0" lang="en-US" sz="4499" b="0" i="0" u="none" strike="noStrike" kern="1200" cap="none" spc="0" normalizeH="0" baseline="0" noProof="0" dirty="0" err="1">
                <a:ln>
                  <a:noFill/>
                </a:ln>
                <a:solidFill>
                  <a:srgbClr val="000000"/>
                </a:solidFill>
                <a:effectLst/>
                <a:uLnTx/>
                <a:uFillTx/>
                <a:latin typeface="Trade Gothic Next" panose="020B0503040303020004" pitchFamily="34" charset="0"/>
                <a:ea typeface="Trade Gothic"/>
                <a:cs typeface="Trade Gothic"/>
                <a:sym typeface="Trade Gothic"/>
              </a:rPr>
              <a:t>en</a:t>
            </a:r>
            <a:r>
              <a:rPr kumimoji="0" lang="en-US" sz="4499" b="0" i="0" u="none" strike="noStrike" kern="1200" cap="none" spc="0" normalizeH="0" baseline="0" noProof="0" dirty="0">
                <a:ln>
                  <a:noFill/>
                </a:ln>
                <a:solidFill>
                  <a:srgbClr val="000000"/>
                </a:solidFill>
                <a:effectLst/>
                <a:uLnTx/>
                <a:uFillTx/>
                <a:latin typeface="Trade Gothic Next" panose="020B0503040303020004" pitchFamily="34" charset="0"/>
                <a:ea typeface="Trade Gothic"/>
                <a:cs typeface="Trade Gothic"/>
                <a:sym typeface="Trade Gothic"/>
              </a:rPr>
              <a:t> </a:t>
            </a:r>
            <a:r>
              <a:rPr kumimoji="0" lang="en-US" sz="4499" b="0" i="0" u="none" strike="noStrike" kern="1200" cap="none" spc="0" normalizeH="0" baseline="0" noProof="0" dirty="0" err="1">
                <a:ln>
                  <a:noFill/>
                </a:ln>
                <a:solidFill>
                  <a:srgbClr val="000000"/>
                </a:solidFill>
                <a:effectLst/>
                <a:uLnTx/>
                <a:uFillTx/>
                <a:latin typeface="Trade Gothic Next" panose="020B0503040303020004" pitchFamily="34" charset="0"/>
                <a:ea typeface="Trade Gothic"/>
                <a:cs typeface="Trade Gothic"/>
                <a:sym typeface="Trade Gothic"/>
              </a:rPr>
              <a:t>landbouw</a:t>
            </a:r>
            <a:endParaRPr lang="en-US" sz="4499" dirty="0">
              <a:solidFill>
                <a:srgbClr val="000000"/>
              </a:solidFill>
              <a:latin typeface="Trade Gothic Next" panose="020B0503040303020004" pitchFamily="34" charset="0"/>
              <a:ea typeface="Trade Gothic"/>
              <a:cs typeface="Trade Gothic"/>
              <a:sym typeface="Trade Gothic"/>
            </a:endParaRPr>
          </a:p>
          <a:p>
            <a:pPr marL="1400170" marR="0" lvl="1" indent="-914400" algn="l" defTabSz="914400" rtl="0" eaLnBrk="1" fontAlgn="auto" latinLnBrk="0" hangingPunct="1">
              <a:lnSpc>
                <a:spcPts val="6299"/>
              </a:lnSpc>
              <a:spcBef>
                <a:spcPts val="0"/>
              </a:spcBef>
              <a:spcAft>
                <a:spcPts val="0"/>
              </a:spcAft>
              <a:buClrTx/>
              <a:buSzTx/>
              <a:buFont typeface="+mj-lt"/>
              <a:buAutoNum type="arabicPeriod"/>
              <a:tabLst/>
              <a:defRPr/>
            </a:pPr>
            <a:r>
              <a:rPr kumimoji="0" lang="en-US" sz="4499" b="0" i="0" u="none" strike="noStrike" kern="1200" cap="none" spc="0" normalizeH="0" baseline="0" noProof="0" dirty="0">
                <a:ln>
                  <a:noFill/>
                </a:ln>
                <a:solidFill>
                  <a:srgbClr val="000000"/>
                </a:solidFill>
                <a:effectLst/>
                <a:uLnTx/>
                <a:uFillTx/>
                <a:latin typeface="Trade Gothic Next" panose="020B0503040303020004" pitchFamily="34" charset="0"/>
                <a:ea typeface="Trade Gothic"/>
                <a:cs typeface="Trade Gothic"/>
                <a:sym typeface="Trade Gothic"/>
              </a:rPr>
              <a:t>Maatschappij </a:t>
            </a:r>
            <a:r>
              <a:rPr kumimoji="0" lang="en-US" sz="4499" b="0" i="0" u="none" strike="noStrike" kern="1200" cap="none" spc="0" normalizeH="0" baseline="0" noProof="0" dirty="0" err="1">
                <a:ln>
                  <a:noFill/>
                </a:ln>
                <a:solidFill>
                  <a:srgbClr val="000000"/>
                </a:solidFill>
                <a:effectLst/>
                <a:uLnTx/>
                <a:uFillTx/>
                <a:latin typeface="Trade Gothic Next" panose="020B0503040303020004" pitchFamily="34" charset="0"/>
                <a:ea typeface="Trade Gothic"/>
                <a:cs typeface="Trade Gothic"/>
                <a:sym typeface="Trade Gothic"/>
              </a:rPr>
              <a:t>en</a:t>
            </a:r>
            <a:r>
              <a:rPr kumimoji="0" lang="en-US" sz="4499" b="0" i="0" u="none" strike="noStrike" kern="1200" cap="none" spc="0" normalizeH="0" baseline="0" noProof="0" dirty="0">
                <a:ln>
                  <a:noFill/>
                </a:ln>
                <a:solidFill>
                  <a:srgbClr val="000000"/>
                </a:solidFill>
                <a:effectLst/>
                <a:uLnTx/>
                <a:uFillTx/>
                <a:latin typeface="Trade Gothic Next" panose="020B0503040303020004" pitchFamily="34" charset="0"/>
                <a:ea typeface="Trade Gothic"/>
                <a:cs typeface="Trade Gothic"/>
                <a:sym typeface="Trade Gothic"/>
              </a:rPr>
              <a:t> </a:t>
            </a:r>
            <a:r>
              <a:rPr kumimoji="0" lang="en-US" sz="4499" b="0" i="0" u="none" strike="noStrike" kern="1200" cap="none" spc="0" normalizeH="0" baseline="0" noProof="0" dirty="0" err="1">
                <a:ln>
                  <a:noFill/>
                </a:ln>
                <a:solidFill>
                  <a:srgbClr val="000000"/>
                </a:solidFill>
                <a:effectLst/>
                <a:uLnTx/>
                <a:uFillTx/>
                <a:latin typeface="Trade Gothic Next" panose="020B0503040303020004" pitchFamily="34" charset="0"/>
                <a:ea typeface="Trade Gothic"/>
                <a:cs typeface="Trade Gothic"/>
                <a:sym typeface="Trade Gothic"/>
              </a:rPr>
              <a:t>welzijn</a:t>
            </a:r>
            <a:endParaRPr lang="en-US" sz="4499" dirty="0">
              <a:solidFill>
                <a:srgbClr val="000000"/>
              </a:solidFill>
              <a:latin typeface="Trade Gothic Next" panose="020B0503040303020004" pitchFamily="34" charset="0"/>
              <a:ea typeface="Trade Gothic"/>
              <a:cs typeface="Trade Gothic"/>
              <a:sym typeface="Trade Gothic"/>
            </a:endParaRPr>
          </a:p>
          <a:p>
            <a:pPr marL="1400170" marR="0" lvl="1" indent="-914400" algn="l" defTabSz="914400" rtl="0" eaLnBrk="1" fontAlgn="auto" latinLnBrk="0" hangingPunct="1">
              <a:lnSpc>
                <a:spcPts val="6299"/>
              </a:lnSpc>
              <a:spcBef>
                <a:spcPts val="0"/>
              </a:spcBef>
              <a:spcAft>
                <a:spcPts val="0"/>
              </a:spcAft>
              <a:buClrTx/>
              <a:buSzTx/>
              <a:buFont typeface="+mj-lt"/>
              <a:buAutoNum type="arabicPeriod"/>
              <a:tabLst/>
              <a:defRPr/>
            </a:pPr>
            <a:r>
              <a:rPr kumimoji="0" lang="en-US" sz="4499" b="0" i="0" u="none" strike="noStrike" kern="1200" cap="none" spc="0" normalizeH="0" baseline="0" noProof="0" dirty="0">
                <a:ln>
                  <a:noFill/>
                </a:ln>
                <a:solidFill>
                  <a:srgbClr val="000000"/>
                </a:solidFill>
                <a:effectLst/>
                <a:uLnTx/>
                <a:uFillTx/>
                <a:latin typeface="Trade Gothic Next" panose="020B0503040303020004" pitchFamily="34" charset="0"/>
                <a:ea typeface="Trade Gothic"/>
                <a:cs typeface="Trade Gothic"/>
                <a:sym typeface="Trade Gothic"/>
              </a:rPr>
              <a:t>STEM</a:t>
            </a:r>
            <a:endParaRPr lang="en-US" sz="4499" dirty="0">
              <a:solidFill>
                <a:srgbClr val="000000"/>
              </a:solidFill>
              <a:latin typeface="Trade Gothic Next" panose="020B0503040303020004" pitchFamily="34" charset="0"/>
              <a:ea typeface="Trade Gothic"/>
              <a:cs typeface="Trade Gothic"/>
              <a:sym typeface="Trade Gothic"/>
            </a:endParaRPr>
          </a:p>
          <a:p>
            <a:pPr marL="1400170" marR="0" lvl="1" indent="-914400" algn="l" defTabSz="914400" rtl="0" eaLnBrk="1" fontAlgn="auto" latinLnBrk="0" hangingPunct="1">
              <a:lnSpc>
                <a:spcPts val="6299"/>
              </a:lnSpc>
              <a:spcBef>
                <a:spcPts val="0"/>
              </a:spcBef>
              <a:spcAft>
                <a:spcPts val="0"/>
              </a:spcAft>
              <a:buClrTx/>
              <a:buSzTx/>
              <a:buFont typeface="+mj-lt"/>
              <a:buAutoNum type="arabicPeriod"/>
              <a:tabLst/>
              <a:defRPr/>
            </a:pPr>
            <a:r>
              <a:rPr kumimoji="0" lang="en-US" sz="4499" b="0" i="0" u="none" strike="noStrike" kern="1200" cap="none" spc="0" normalizeH="0" baseline="0" noProof="0" dirty="0" err="1">
                <a:ln>
                  <a:noFill/>
                </a:ln>
                <a:solidFill>
                  <a:srgbClr val="000000"/>
                </a:solidFill>
                <a:effectLst/>
                <a:uLnTx/>
                <a:uFillTx/>
                <a:latin typeface="Trade Gothic Next" panose="020B0503040303020004" pitchFamily="34" charset="0"/>
                <a:ea typeface="Trade Gothic"/>
                <a:cs typeface="Trade Gothic"/>
                <a:sym typeface="Trade Gothic"/>
              </a:rPr>
              <a:t>Voeding</a:t>
            </a:r>
            <a:r>
              <a:rPr kumimoji="0" lang="en-US" sz="4499" b="0" i="0" u="none" strike="noStrike" kern="1200" cap="none" spc="0" normalizeH="0" baseline="0" noProof="0" dirty="0">
                <a:ln>
                  <a:noFill/>
                </a:ln>
                <a:solidFill>
                  <a:srgbClr val="000000"/>
                </a:solidFill>
                <a:effectLst/>
                <a:uLnTx/>
                <a:uFillTx/>
                <a:latin typeface="Trade Gothic Next" panose="020B0503040303020004" pitchFamily="34" charset="0"/>
                <a:ea typeface="Trade Gothic"/>
                <a:cs typeface="Trade Gothic"/>
                <a:sym typeface="Trade Gothic"/>
              </a:rPr>
              <a:t> </a:t>
            </a:r>
            <a:r>
              <a:rPr kumimoji="0" lang="en-US" sz="4499" b="0" i="0" u="none" strike="noStrike" kern="1200" cap="none" spc="0" normalizeH="0" baseline="0" noProof="0" dirty="0" err="1">
                <a:ln>
                  <a:noFill/>
                </a:ln>
                <a:solidFill>
                  <a:srgbClr val="000000"/>
                </a:solidFill>
                <a:effectLst/>
                <a:uLnTx/>
                <a:uFillTx/>
                <a:latin typeface="Trade Gothic Next" panose="020B0503040303020004" pitchFamily="34" charset="0"/>
                <a:ea typeface="Trade Gothic"/>
                <a:cs typeface="Trade Gothic"/>
                <a:sym typeface="Trade Gothic"/>
              </a:rPr>
              <a:t>en</a:t>
            </a:r>
            <a:r>
              <a:rPr kumimoji="0" lang="en-US" sz="4499" b="0" i="0" u="none" strike="noStrike" kern="1200" cap="none" spc="0" normalizeH="0" baseline="0" noProof="0" dirty="0">
                <a:ln>
                  <a:noFill/>
                </a:ln>
                <a:solidFill>
                  <a:srgbClr val="000000"/>
                </a:solidFill>
                <a:effectLst/>
                <a:uLnTx/>
                <a:uFillTx/>
                <a:latin typeface="Trade Gothic Next" panose="020B0503040303020004" pitchFamily="34" charset="0"/>
                <a:ea typeface="Trade Gothic"/>
                <a:cs typeface="Trade Gothic"/>
                <a:sym typeface="Trade Gothic"/>
              </a:rPr>
              <a:t> </a:t>
            </a:r>
            <a:r>
              <a:rPr kumimoji="0" lang="en-US" sz="4499" b="0" i="0" u="none" strike="noStrike" kern="1200" cap="none" spc="0" normalizeH="0" baseline="0" noProof="0" dirty="0" err="1">
                <a:ln>
                  <a:noFill/>
                </a:ln>
                <a:solidFill>
                  <a:srgbClr val="000000"/>
                </a:solidFill>
                <a:effectLst/>
                <a:uLnTx/>
                <a:uFillTx/>
                <a:latin typeface="Trade Gothic Next" panose="020B0503040303020004" pitchFamily="34" charset="0"/>
                <a:ea typeface="Trade Gothic"/>
                <a:cs typeface="Trade Gothic"/>
                <a:sym typeface="Trade Gothic"/>
              </a:rPr>
              <a:t>Horeca</a:t>
            </a:r>
            <a:endParaRPr kumimoji="0" lang="en-US" sz="4499" b="0" i="0" u="none" strike="noStrike" kern="1200" cap="none" spc="0" normalizeH="0" baseline="0" noProof="0" dirty="0">
              <a:ln>
                <a:noFill/>
              </a:ln>
              <a:solidFill>
                <a:srgbClr val="000000"/>
              </a:solidFill>
              <a:effectLst/>
              <a:uLnTx/>
              <a:uFillTx/>
              <a:latin typeface="Trade Gothic Next" panose="020B0503040303020004" pitchFamily="34" charset="0"/>
              <a:ea typeface="Trade Gothic"/>
              <a:cs typeface="Trade Gothic"/>
              <a:sym typeface="Trade Gothic"/>
            </a:endParaRPr>
          </a:p>
        </p:txBody>
      </p:sp>
      <p:pic>
        <p:nvPicPr>
          <p:cNvPr id="13" name="Afbeelding 12">
            <a:extLst>
              <a:ext uri="{FF2B5EF4-FFF2-40B4-BE49-F238E27FC236}">
                <a16:creationId xmlns:a16="http://schemas.microsoft.com/office/drawing/2014/main" id="{6DF29243-2C7B-A693-7D1B-4B57C04128D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966537" y="5333733"/>
            <a:ext cx="5681805" cy="5571428"/>
          </a:xfrm>
          <a:prstGeom prst="rect">
            <a:avLst/>
          </a:prstGeom>
        </p:spPr>
      </p:pic>
      <p:sp>
        <p:nvSpPr>
          <p:cNvPr id="16" name="Tekstvak 15">
            <a:extLst>
              <a:ext uri="{FF2B5EF4-FFF2-40B4-BE49-F238E27FC236}">
                <a16:creationId xmlns:a16="http://schemas.microsoft.com/office/drawing/2014/main" id="{42EE7142-8550-CA01-DA0C-E39240CFFE79}"/>
              </a:ext>
            </a:extLst>
          </p:cNvPr>
          <p:cNvSpPr txBox="1"/>
          <p:nvPr/>
        </p:nvSpPr>
        <p:spPr>
          <a:xfrm>
            <a:off x="296544" y="125065"/>
            <a:ext cx="8778240" cy="1547924"/>
          </a:xfrm>
          <a:prstGeom prst="rect">
            <a:avLst/>
          </a:prstGeom>
          <a:noFill/>
        </p:spPr>
        <p:txBody>
          <a:bodyPr wrap="square">
            <a:spAutoFit/>
          </a:bodyPr>
          <a:lstStyle/>
          <a:p>
            <a:pPr marL="0" marR="0" lvl="0" indent="0" algn="ctr" defTabSz="914400" rtl="0" eaLnBrk="1" fontAlgn="auto" latinLnBrk="0" hangingPunct="1">
              <a:lnSpc>
                <a:spcPts val="12599"/>
              </a:lnSpc>
              <a:spcBef>
                <a:spcPct val="0"/>
              </a:spcBef>
              <a:spcAft>
                <a:spcPts val="0"/>
              </a:spcAft>
              <a:buClrTx/>
              <a:buSzTx/>
              <a:buFontTx/>
              <a:buNone/>
              <a:tabLst/>
              <a:defRPr/>
            </a:pPr>
            <a:r>
              <a:rPr lang="en-US" sz="7200" dirty="0">
                <a:solidFill>
                  <a:srgbClr val="C00000"/>
                </a:solidFill>
                <a:latin typeface="Calibri" panose="020F0502020204030204" pitchFamily="34" charset="0"/>
                <a:sym typeface="Trade Gothic Bold"/>
              </a:rPr>
              <a:t>STUDIEDOMEINEN</a:t>
            </a:r>
          </a:p>
        </p:txBody>
      </p:sp>
    </p:spTree>
    <p:extLst>
      <p:ext uri="{BB962C8B-B14F-4D97-AF65-F5344CB8AC3E}">
        <p14:creationId xmlns:p14="http://schemas.microsoft.com/office/powerpoint/2010/main" val="34578991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91655" y="0"/>
            <a:ext cx="11082445" cy="15120000"/>
            <a:chOff x="0" y="0"/>
            <a:chExt cx="3748877" cy="5114667"/>
          </a:xfrm>
        </p:grpSpPr>
        <p:sp>
          <p:nvSpPr>
            <p:cNvPr id="3" name="Freeform 3"/>
            <p:cNvSpPr/>
            <p:nvPr/>
          </p:nvSpPr>
          <p:spPr>
            <a:xfrm>
              <a:off x="0" y="0"/>
              <a:ext cx="3748877" cy="5114666"/>
            </a:xfrm>
            <a:custGeom>
              <a:avLst/>
              <a:gdLst/>
              <a:ahLst/>
              <a:cxnLst/>
              <a:rect l="l" t="t" r="r" b="b"/>
              <a:pathLst>
                <a:path w="3748877" h="5114666">
                  <a:moveTo>
                    <a:pt x="0" y="0"/>
                  </a:moveTo>
                  <a:lnTo>
                    <a:pt x="3748877" y="0"/>
                  </a:lnTo>
                  <a:lnTo>
                    <a:pt x="3748877" y="5114666"/>
                  </a:lnTo>
                  <a:lnTo>
                    <a:pt x="0" y="5114666"/>
                  </a:lnTo>
                  <a:close/>
                </a:path>
              </a:pathLst>
            </a:custGeom>
            <a:solidFill>
              <a:srgbClr val="FF6600">
                <a:alpha val="19608"/>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2">
            <a:extLst>
              <a:ext uri="{FF2B5EF4-FFF2-40B4-BE49-F238E27FC236}">
                <a16:creationId xmlns:a16="http://schemas.microsoft.com/office/drawing/2014/main" id="{2DBB21FD-4E83-566D-B0CD-8BECC5A2608F}"/>
              </a:ext>
            </a:extLst>
          </p:cNvPr>
          <p:cNvSpPr/>
          <p:nvPr/>
        </p:nvSpPr>
        <p:spPr>
          <a:xfrm rot="-250854">
            <a:off x="17168881" y="-2834782"/>
            <a:ext cx="7573827" cy="11126050"/>
          </a:xfrm>
          <a:custGeom>
            <a:avLst/>
            <a:gdLst/>
            <a:ahLst/>
            <a:cxnLst/>
            <a:rect l="l" t="t" r="r" b="b"/>
            <a:pathLst>
              <a:path w="7573827" h="11126050">
                <a:moveTo>
                  <a:pt x="0" y="0"/>
                </a:moveTo>
                <a:lnTo>
                  <a:pt x="7573827" y="0"/>
                </a:lnTo>
                <a:lnTo>
                  <a:pt x="7573827" y="11126049"/>
                </a:lnTo>
                <a:lnTo>
                  <a:pt x="0" y="11126049"/>
                </a:lnTo>
                <a:lnTo>
                  <a:pt x="0" y="0"/>
                </a:lnTo>
                <a:close/>
              </a:path>
            </a:pathLst>
          </a:custGeom>
          <a:blipFill>
            <a:blip r:embed="rId2"/>
            <a:stretch>
              <a:fillRect/>
            </a:stretch>
          </a:blipFill>
        </p:spPr>
        <p:txBody>
          <a:bodyPr/>
          <a:lstStyle/>
          <a:p>
            <a:endParaRPr lang="nl-NL"/>
          </a:p>
        </p:txBody>
      </p:sp>
      <p:sp>
        <p:nvSpPr>
          <p:cNvPr id="4" name="Freeform 4"/>
          <p:cNvSpPr/>
          <p:nvPr/>
        </p:nvSpPr>
        <p:spPr>
          <a:xfrm>
            <a:off x="649927" y="11710215"/>
            <a:ext cx="4247853" cy="3002016"/>
          </a:xfrm>
          <a:custGeom>
            <a:avLst/>
            <a:gdLst/>
            <a:ahLst/>
            <a:cxnLst/>
            <a:rect l="l" t="t" r="r" b="b"/>
            <a:pathLst>
              <a:path w="4247853" h="3002016">
                <a:moveTo>
                  <a:pt x="0" y="0"/>
                </a:moveTo>
                <a:lnTo>
                  <a:pt x="4247853" y="0"/>
                </a:lnTo>
                <a:lnTo>
                  <a:pt x="4247853" y="3002016"/>
                </a:lnTo>
                <a:lnTo>
                  <a:pt x="0" y="300201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8285743" y="-1260135"/>
            <a:ext cx="5590799" cy="3762142"/>
          </a:xfrm>
          <a:custGeom>
            <a:avLst/>
            <a:gdLst/>
            <a:ahLst/>
            <a:cxnLst/>
            <a:rect l="l" t="t" r="r" b="b"/>
            <a:pathLst>
              <a:path w="5590799" h="3762142">
                <a:moveTo>
                  <a:pt x="0" y="0"/>
                </a:moveTo>
                <a:lnTo>
                  <a:pt x="5590799" y="0"/>
                </a:lnTo>
                <a:lnTo>
                  <a:pt x="5590799" y="3762142"/>
                </a:lnTo>
                <a:lnTo>
                  <a:pt x="0" y="3762142"/>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1842859" y="4764412"/>
            <a:ext cx="8462088" cy="5641392"/>
          </a:xfrm>
          <a:custGeom>
            <a:avLst/>
            <a:gdLst/>
            <a:ahLst/>
            <a:cxnLst/>
            <a:rect l="l" t="t" r="r" b="b"/>
            <a:pathLst>
              <a:path w="8462088" h="5641392">
                <a:moveTo>
                  <a:pt x="0" y="0"/>
                </a:moveTo>
                <a:lnTo>
                  <a:pt x="8462088" y="0"/>
                </a:lnTo>
                <a:lnTo>
                  <a:pt x="8462088" y="5641392"/>
                </a:lnTo>
                <a:lnTo>
                  <a:pt x="0" y="564139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3063417" y="10380696"/>
            <a:ext cx="4546963" cy="1415940"/>
          </a:xfrm>
          <a:custGeom>
            <a:avLst/>
            <a:gdLst/>
            <a:ahLst/>
            <a:cxnLst/>
            <a:rect l="l" t="t" r="r" b="b"/>
            <a:pathLst>
              <a:path w="4546963" h="1415940">
                <a:moveTo>
                  <a:pt x="0" y="0"/>
                </a:moveTo>
                <a:lnTo>
                  <a:pt x="4546963" y="0"/>
                </a:lnTo>
                <a:lnTo>
                  <a:pt x="4546963" y="1415940"/>
                </a:lnTo>
                <a:lnTo>
                  <a:pt x="0" y="141594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641729" y="4254254"/>
            <a:ext cx="9110928" cy="6421694"/>
          </a:xfrm>
          <a:prstGeom prst="rect">
            <a:avLst/>
          </a:prstGeom>
        </p:spPr>
        <p:txBody>
          <a:bodyPr wrap="square" lIns="0" tIns="0" rIns="0" bIns="0" rtlCol="0" anchor="t">
            <a:spAutoFit/>
          </a:bodyPr>
          <a:lstStyle/>
          <a:p>
            <a:pPr marL="0" marR="0" lvl="0" indent="0" algn="l" defTabSz="914400" rtl="0" eaLnBrk="1" fontAlgn="auto" latinLnBrk="0" hangingPunct="1">
              <a:lnSpc>
                <a:spcPts val="6299"/>
              </a:lnSpc>
              <a:spcBef>
                <a:spcPts val="0"/>
              </a:spcBef>
              <a:spcAft>
                <a:spcPts val="0"/>
              </a:spcAft>
              <a:buClrTx/>
              <a:buSzTx/>
              <a:buFontTx/>
              <a:buNone/>
              <a:tabLst/>
              <a:defRPr/>
            </a:pPr>
            <a:r>
              <a:rPr kumimoji="0" lang="nl-NL" sz="4499" b="0" i="0" u="none" strike="noStrike" kern="1200" cap="none" spc="0" normalizeH="0" baseline="0" noProof="0" dirty="0">
                <a:ln>
                  <a:noFill/>
                </a:ln>
                <a:solidFill>
                  <a:srgbClr val="000000"/>
                </a:solidFill>
                <a:effectLst/>
                <a:uLnTx/>
                <a:uFillTx/>
                <a:latin typeface="Trade Gothic Next" panose="020B0503040303020004" pitchFamily="34" charset="0"/>
                <a:ea typeface="Trade Gothic"/>
                <a:cs typeface="Trade Gothic"/>
                <a:sym typeface="Trade Gothic"/>
              </a:rPr>
              <a:t>Dit studiedomein is iets voor jou… </a:t>
            </a:r>
          </a:p>
          <a:p>
            <a:pPr marL="971539" marR="0" lvl="1" indent="-485769" algn="l" defTabSz="914400" rtl="0" eaLnBrk="1" fontAlgn="auto" latinLnBrk="0" hangingPunct="1">
              <a:lnSpc>
                <a:spcPts val="6299"/>
              </a:lnSpc>
              <a:spcBef>
                <a:spcPts val="0"/>
              </a:spcBef>
              <a:spcAft>
                <a:spcPts val="0"/>
              </a:spcAft>
              <a:buClrTx/>
              <a:buSzTx/>
              <a:buFont typeface="Arial"/>
              <a:buChar char="•"/>
              <a:tabLst/>
              <a:defRPr/>
            </a:pPr>
            <a:r>
              <a:rPr lang="nl-NL" sz="4499" dirty="0">
                <a:solidFill>
                  <a:srgbClr val="000000"/>
                </a:solidFill>
                <a:latin typeface="Trade Gothic Next" panose="020B0503040303020004" pitchFamily="34" charset="0"/>
                <a:ea typeface="Trade Gothic"/>
                <a:cs typeface="Trade Gothic"/>
                <a:sym typeface="Trade Gothic"/>
              </a:rPr>
              <a:t>A</a:t>
            </a:r>
            <a:r>
              <a:rPr kumimoji="0" lang="nl-NL" sz="4499" b="0" i="0" u="none" strike="noStrike" kern="1200" cap="none" spc="0" normalizeH="0" baseline="0" noProof="0" dirty="0" err="1">
                <a:ln>
                  <a:noFill/>
                </a:ln>
                <a:solidFill>
                  <a:srgbClr val="000000"/>
                </a:solidFill>
                <a:effectLst/>
                <a:uLnTx/>
                <a:uFillTx/>
                <a:latin typeface="Trade Gothic Next" panose="020B0503040303020004" pitchFamily="34" charset="0"/>
                <a:ea typeface="Trade Gothic"/>
                <a:cs typeface="Trade Gothic"/>
                <a:sym typeface="Trade Gothic"/>
              </a:rPr>
              <a:t>ls</a:t>
            </a:r>
            <a:r>
              <a:rPr kumimoji="0" lang="nl-NL" sz="4499" b="0" i="0" u="none" strike="noStrike" kern="1200" cap="none" spc="0" normalizeH="0" baseline="0" noProof="0" dirty="0">
                <a:ln>
                  <a:noFill/>
                </a:ln>
                <a:solidFill>
                  <a:srgbClr val="000000"/>
                </a:solidFill>
                <a:effectLst/>
                <a:uLnTx/>
                <a:uFillTx/>
                <a:latin typeface="Trade Gothic Next" panose="020B0503040303020004" pitchFamily="34" charset="0"/>
                <a:ea typeface="Trade Gothic"/>
                <a:cs typeface="Trade Gothic"/>
                <a:sym typeface="Trade Gothic"/>
              </a:rPr>
              <a:t> je geboeid bent door </a:t>
            </a:r>
            <a:r>
              <a:rPr kumimoji="0" lang="nl-NL" sz="4499" b="1" i="0" u="none" strike="noStrike" kern="1200" cap="none" spc="0" normalizeH="0" baseline="0" noProof="0" dirty="0">
                <a:ln>
                  <a:noFill/>
                </a:ln>
                <a:solidFill>
                  <a:srgbClr val="000000"/>
                </a:solidFill>
                <a:effectLst/>
                <a:uLnTx/>
                <a:uFillTx/>
                <a:latin typeface="Trade Gothic Next" panose="020B0503040303020004" pitchFamily="34" charset="0"/>
                <a:ea typeface="Trade Gothic Bold"/>
                <a:cs typeface="Trade Gothic Bold"/>
                <a:sym typeface="Trade Gothic Bold"/>
              </a:rPr>
              <a:t>verhalen</a:t>
            </a:r>
            <a:r>
              <a:rPr kumimoji="0" lang="nl-NL" sz="4499" b="0" i="0" u="none" strike="noStrike" kern="1200" cap="none" spc="0" normalizeH="0" baseline="0" noProof="0" dirty="0">
                <a:ln>
                  <a:noFill/>
                </a:ln>
                <a:solidFill>
                  <a:srgbClr val="000000"/>
                </a:solidFill>
                <a:effectLst/>
                <a:uLnTx/>
                <a:uFillTx/>
                <a:latin typeface="Trade Gothic Next" panose="020B0503040303020004" pitchFamily="34" charset="0"/>
                <a:ea typeface="Trade Gothic"/>
                <a:cs typeface="Trade Gothic"/>
                <a:sym typeface="Trade Gothic"/>
              </a:rPr>
              <a:t> over het </a:t>
            </a:r>
            <a:r>
              <a:rPr kumimoji="0" lang="nl-NL" sz="4499" b="1" i="0" u="none" strike="noStrike" kern="1200" cap="none" spc="0" normalizeH="0" baseline="0" noProof="0" dirty="0">
                <a:ln>
                  <a:noFill/>
                </a:ln>
                <a:solidFill>
                  <a:srgbClr val="000000"/>
                </a:solidFill>
                <a:effectLst/>
                <a:uLnTx/>
                <a:uFillTx/>
                <a:latin typeface="Trade Gothic Next" panose="020B0503040303020004" pitchFamily="34" charset="0"/>
                <a:ea typeface="Trade Gothic Bold"/>
                <a:cs typeface="Trade Gothic Bold"/>
                <a:sym typeface="Trade Gothic Bold"/>
              </a:rPr>
              <a:t>verleden.</a:t>
            </a:r>
            <a:r>
              <a:rPr kumimoji="0" lang="nl-NL" sz="4499" b="0" i="0" u="none" strike="noStrike" kern="1200" cap="none" spc="0" normalizeH="0" baseline="0" noProof="0" dirty="0">
                <a:ln>
                  <a:noFill/>
                </a:ln>
                <a:solidFill>
                  <a:srgbClr val="000000"/>
                </a:solidFill>
                <a:effectLst/>
                <a:uLnTx/>
                <a:uFillTx/>
                <a:latin typeface="Trade Gothic Next" panose="020B0503040303020004" pitchFamily="34" charset="0"/>
                <a:ea typeface="Trade Gothic"/>
                <a:cs typeface="Trade Gothic"/>
                <a:sym typeface="Trade Gothic"/>
              </a:rPr>
              <a:t> </a:t>
            </a:r>
          </a:p>
          <a:p>
            <a:pPr marL="971539" marR="0" lvl="1" indent="-485769" algn="l" defTabSz="914400" rtl="0" eaLnBrk="1" fontAlgn="auto" latinLnBrk="0" hangingPunct="1">
              <a:lnSpc>
                <a:spcPts val="6299"/>
              </a:lnSpc>
              <a:spcBef>
                <a:spcPts val="0"/>
              </a:spcBef>
              <a:spcAft>
                <a:spcPts val="0"/>
              </a:spcAft>
              <a:buClrTx/>
              <a:buSzTx/>
              <a:buFont typeface="Arial"/>
              <a:buChar char="•"/>
              <a:tabLst/>
              <a:defRPr/>
            </a:pPr>
            <a:r>
              <a:rPr kumimoji="0" lang="nl-NL" sz="4499" b="0" i="0" u="none" strike="noStrike" kern="1200" cap="none" spc="0" normalizeH="0" baseline="0" noProof="0" dirty="0">
                <a:ln>
                  <a:noFill/>
                </a:ln>
                <a:solidFill>
                  <a:srgbClr val="000000"/>
                </a:solidFill>
                <a:effectLst/>
                <a:uLnTx/>
                <a:uFillTx/>
                <a:latin typeface="Trade Gothic Next" panose="020B0503040303020004" pitchFamily="34" charset="0"/>
                <a:ea typeface="Trade Gothic"/>
                <a:cs typeface="Trade Gothic"/>
                <a:sym typeface="Trade Gothic"/>
              </a:rPr>
              <a:t>Als je goed en graag bezig bent met </a:t>
            </a:r>
            <a:r>
              <a:rPr kumimoji="0" lang="nl-NL" sz="4499" b="1" i="0" u="none" strike="noStrike" kern="1200" cap="none" spc="0" normalizeH="0" baseline="0" noProof="0" dirty="0">
                <a:ln>
                  <a:noFill/>
                </a:ln>
                <a:solidFill>
                  <a:srgbClr val="000000"/>
                </a:solidFill>
                <a:effectLst/>
                <a:uLnTx/>
                <a:uFillTx/>
                <a:latin typeface="Trade Gothic Next" panose="020B0503040303020004" pitchFamily="34" charset="0"/>
                <a:ea typeface="Trade Gothic Bold"/>
                <a:cs typeface="Trade Gothic Bold"/>
                <a:sym typeface="Trade Gothic Bold"/>
              </a:rPr>
              <a:t>talen.</a:t>
            </a:r>
            <a:r>
              <a:rPr kumimoji="0" lang="nl-NL" sz="4499" b="0" i="0" u="none" strike="noStrike" kern="1200" cap="none" spc="0" normalizeH="0" baseline="0" noProof="0" dirty="0">
                <a:ln>
                  <a:noFill/>
                </a:ln>
                <a:solidFill>
                  <a:srgbClr val="000000"/>
                </a:solidFill>
                <a:effectLst/>
                <a:uLnTx/>
                <a:uFillTx/>
                <a:latin typeface="Trade Gothic Next" panose="020B0503040303020004" pitchFamily="34" charset="0"/>
                <a:ea typeface="Trade Gothic"/>
                <a:cs typeface="Trade Gothic"/>
                <a:sym typeface="Trade Gothic"/>
              </a:rPr>
              <a:t> </a:t>
            </a:r>
          </a:p>
          <a:p>
            <a:pPr marL="971539" marR="0" lvl="1" indent="-485769" algn="l" defTabSz="914400" rtl="0" eaLnBrk="1" fontAlgn="auto" latinLnBrk="0" hangingPunct="1">
              <a:lnSpc>
                <a:spcPts val="6299"/>
              </a:lnSpc>
              <a:spcBef>
                <a:spcPts val="0"/>
              </a:spcBef>
              <a:spcAft>
                <a:spcPts val="0"/>
              </a:spcAft>
              <a:buClrTx/>
              <a:buSzTx/>
              <a:buFont typeface="Arial"/>
              <a:buChar char="•"/>
              <a:tabLst/>
              <a:defRPr/>
            </a:pPr>
            <a:r>
              <a:rPr lang="nl-NL" sz="4499" dirty="0">
                <a:solidFill>
                  <a:srgbClr val="000000"/>
                </a:solidFill>
                <a:latin typeface="Trade Gothic Next" panose="020B0503040303020004" pitchFamily="34" charset="0"/>
                <a:ea typeface="Trade Gothic"/>
                <a:cs typeface="Trade Gothic"/>
                <a:sym typeface="Trade Gothic"/>
              </a:rPr>
              <a:t>Wanneer je</a:t>
            </a:r>
            <a:r>
              <a:rPr kumimoji="0" lang="nl-NL" sz="4499" b="0" i="0" u="none" strike="noStrike" kern="1200" cap="none" spc="0" normalizeH="0" baseline="0" noProof="0" dirty="0">
                <a:ln>
                  <a:noFill/>
                </a:ln>
                <a:solidFill>
                  <a:srgbClr val="000000"/>
                </a:solidFill>
                <a:effectLst/>
                <a:uLnTx/>
                <a:uFillTx/>
                <a:latin typeface="Trade Gothic Next" panose="020B0503040303020004" pitchFamily="34" charset="0"/>
                <a:ea typeface="Trade Gothic"/>
                <a:cs typeface="Trade Gothic"/>
                <a:sym typeface="Trade Gothic"/>
              </a:rPr>
              <a:t> houdt van </a:t>
            </a:r>
            <a:r>
              <a:rPr kumimoji="0" lang="nl-NL" sz="4499" b="1" i="0" u="none" strike="noStrike" kern="1200" cap="none" spc="0" normalizeH="0" baseline="0" noProof="0" dirty="0">
                <a:ln>
                  <a:noFill/>
                </a:ln>
                <a:solidFill>
                  <a:srgbClr val="000000"/>
                </a:solidFill>
                <a:effectLst/>
                <a:uLnTx/>
                <a:uFillTx/>
                <a:latin typeface="Trade Gothic Next" panose="020B0503040303020004" pitchFamily="34" charset="0"/>
                <a:ea typeface="Trade Gothic Bold"/>
                <a:cs typeface="Trade Gothic Bold"/>
                <a:sym typeface="Trade Gothic Bold"/>
              </a:rPr>
              <a:t>cultuur en literatuur.</a:t>
            </a:r>
          </a:p>
          <a:p>
            <a:pPr marL="0" marR="0" lvl="0" indent="0" algn="l" defTabSz="914400" rtl="0" eaLnBrk="1" fontAlgn="auto" latinLnBrk="0" hangingPunct="1">
              <a:lnSpc>
                <a:spcPts val="6299"/>
              </a:lnSpc>
              <a:spcBef>
                <a:spcPts val="0"/>
              </a:spcBef>
              <a:spcAft>
                <a:spcPts val="0"/>
              </a:spcAft>
              <a:buClrTx/>
              <a:buSzTx/>
              <a:buFontTx/>
              <a:buNone/>
              <a:tabLst/>
              <a:defRPr/>
            </a:pPr>
            <a:endParaRPr kumimoji="0" lang="en-US" sz="4499" b="1" i="0" u="none" strike="noStrike" kern="1200" cap="none" spc="0" normalizeH="0" baseline="0" noProof="0" dirty="0">
              <a:ln>
                <a:noFill/>
              </a:ln>
              <a:solidFill>
                <a:srgbClr val="000000"/>
              </a:solidFill>
              <a:effectLst/>
              <a:uLnTx/>
              <a:uFillTx/>
              <a:latin typeface="Trade Gothic Bold"/>
              <a:ea typeface="Trade Gothic Bold"/>
              <a:cs typeface="Trade Gothic Bold"/>
              <a:sym typeface="Trade Gothic Bold"/>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343544" y="0"/>
            <a:ext cx="11082445" cy="15120000"/>
            <a:chOff x="0" y="0"/>
            <a:chExt cx="3748877" cy="5114667"/>
          </a:xfrm>
        </p:grpSpPr>
        <p:sp>
          <p:nvSpPr>
            <p:cNvPr id="3" name="Freeform 3"/>
            <p:cNvSpPr/>
            <p:nvPr/>
          </p:nvSpPr>
          <p:spPr>
            <a:xfrm>
              <a:off x="0" y="0"/>
              <a:ext cx="3748877" cy="5114666"/>
            </a:xfrm>
            <a:custGeom>
              <a:avLst/>
              <a:gdLst/>
              <a:ahLst/>
              <a:cxnLst/>
              <a:rect l="l" t="t" r="r" b="b"/>
              <a:pathLst>
                <a:path w="3748877" h="5114666">
                  <a:moveTo>
                    <a:pt x="0" y="0"/>
                  </a:moveTo>
                  <a:lnTo>
                    <a:pt x="3748877" y="0"/>
                  </a:lnTo>
                  <a:lnTo>
                    <a:pt x="3748877" y="5114666"/>
                  </a:lnTo>
                  <a:lnTo>
                    <a:pt x="0" y="5114666"/>
                  </a:lnTo>
                  <a:close/>
                </a:path>
              </a:pathLst>
            </a:custGeom>
            <a:solidFill>
              <a:srgbClr val="FF6600">
                <a:alpha val="19608"/>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Freeform 4"/>
          <p:cNvSpPr/>
          <p:nvPr/>
        </p:nvSpPr>
        <p:spPr>
          <a:xfrm>
            <a:off x="649927" y="11710215"/>
            <a:ext cx="4247853" cy="3002016"/>
          </a:xfrm>
          <a:custGeom>
            <a:avLst/>
            <a:gdLst/>
            <a:ahLst/>
            <a:cxnLst/>
            <a:rect l="l" t="t" r="r" b="b"/>
            <a:pathLst>
              <a:path w="4247853" h="3002016">
                <a:moveTo>
                  <a:pt x="0" y="0"/>
                </a:moveTo>
                <a:lnTo>
                  <a:pt x="4247853" y="0"/>
                </a:lnTo>
                <a:lnTo>
                  <a:pt x="4247853" y="3002016"/>
                </a:lnTo>
                <a:lnTo>
                  <a:pt x="0" y="300201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624298" y="10463334"/>
            <a:ext cx="4546963" cy="1415940"/>
          </a:xfrm>
          <a:custGeom>
            <a:avLst/>
            <a:gdLst/>
            <a:ahLst/>
            <a:cxnLst/>
            <a:rect l="l" t="t" r="r" b="b"/>
            <a:pathLst>
              <a:path w="4546963" h="1415940">
                <a:moveTo>
                  <a:pt x="0" y="0"/>
                </a:moveTo>
                <a:lnTo>
                  <a:pt x="4546962" y="0"/>
                </a:lnTo>
                <a:lnTo>
                  <a:pt x="4546962" y="1415941"/>
                </a:lnTo>
                <a:lnTo>
                  <a:pt x="0" y="141594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2">
            <a:extLst>
              <a:ext uri="{FF2B5EF4-FFF2-40B4-BE49-F238E27FC236}">
                <a16:creationId xmlns:a16="http://schemas.microsoft.com/office/drawing/2014/main" id="{B3B168A1-096E-7AC5-A709-5D743BDB8B13}"/>
              </a:ext>
            </a:extLst>
          </p:cNvPr>
          <p:cNvSpPr/>
          <p:nvPr/>
        </p:nvSpPr>
        <p:spPr>
          <a:xfrm rot="-250854">
            <a:off x="17168881" y="-2834782"/>
            <a:ext cx="7573827" cy="11126050"/>
          </a:xfrm>
          <a:custGeom>
            <a:avLst/>
            <a:gdLst/>
            <a:ahLst/>
            <a:cxnLst/>
            <a:rect l="l" t="t" r="r" b="b"/>
            <a:pathLst>
              <a:path w="7573827" h="11126050">
                <a:moveTo>
                  <a:pt x="0" y="0"/>
                </a:moveTo>
                <a:lnTo>
                  <a:pt x="7573827" y="0"/>
                </a:lnTo>
                <a:lnTo>
                  <a:pt x="7573827" y="11126049"/>
                </a:lnTo>
                <a:lnTo>
                  <a:pt x="0" y="11126049"/>
                </a:lnTo>
                <a:lnTo>
                  <a:pt x="0" y="0"/>
                </a:lnTo>
                <a:close/>
              </a:path>
            </a:pathLst>
          </a:custGeom>
          <a:blipFill>
            <a:blip r:embed="rId4"/>
            <a:stretch>
              <a:fillRect/>
            </a:stretch>
          </a:blipFill>
        </p:spPr>
        <p:txBody>
          <a:bodyPr/>
          <a:lstStyle/>
          <a:p>
            <a:endParaRPr lang="nl-NL"/>
          </a:p>
        </p:txBody>
      </p:sp>
      <p:sp>
        <p:nvSpPr>
          <p:cNvPr id="7" name="Freeform 7"/>
          <p:cNvSpPr/>
          <p:nvPr/>
        </p:nvSpPr>
        <p:spPr>
          <a:xfrm>
            <a:off x="11674051" y="4739737"/>
            <a:ext cx="8464441" cy="5633525"/>
          </a:xfrm>
          <a:custGeom>
            <a:avLst/>
            <a:gdLst/>
            <a:ahLst/>
            <a:cxnLst/>
            <a:rect l="l" t="t" r="r" b="b"/>
            <a:pathLst>
              <a:path w="8464441" h="5633525">
                <a:moveTo>
                  <a:pt x="0" y="0"/>
                </a:moveTo>
                <a:lnTo>
                  <a:pt x="8464441" y="0"/>
                </a:lnTo>
                <a:lnTo>
                  <a:pt x="8464441" y="5633524"/>
                </a:lnTo>
                <a:lnTo>
                  <a:pt x="0" y="563352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649927" y="3621656"/>
            <a:ext cx="9179508" cy="7229608"/>
          </a:xfrm>
          <a:prstGeom prst="rect">
            <a:avLst/>
          </a:prstGeom>
        </p:spPr>
        <p:txBody>
          <a:bodyPr wrap="square" lIns="0" tIns="0" rIns="0" bIns="0" rtlCol="0" anchor="t">
            <a:spAutoFit/>
          </a:bodyPr>
          <a:lstStyle/>
          <a:p>
            <a:pPr marL="0" marR="0" lvl="0" indent="0" algn="l" defTabSz="914400" rtl="0" eaLnBrk="1" fontAlgn="auto" latinLnBrk="0" hangingPunct="1">
              <a:lnSpc>
                <a:spcPts val="6299"/>
              </a:lnSpc>
              <a:spcBef>
                <a:spcPts val="0"/>
              </a:spcBef>
              <a:spcAft>
                <a:spcPts val="0"/>
              </a:spcAft>
              <a:buClrTx/>
              <a:buSzTx/>
              <a:buFontTx/>
              <a:buNone/>
              <a:tabLst/>
              <a:defRPr/>
            </a:pPr>
            <a:r>
              <a:rPr kumimoji="0" lang="nl-NL" sz="4499" b="0" i="0" u="none" strike="noStrike" kern="1200" cap="none" spc="0" normalizeH="0" baseline="0" noProof="0" dirty="0">
                <a:ln>
                  <a:noFill/>
                </a:ln>
                <a:solidFill>
                  <a:srgbClr val="000000"/>
                </a:solidFill>
                <a:effectLst/>
                <a:uLnTx/>
                <a:uFillTx/>
                <a:latin typeface="Trade Gothic Next" panose="020B0503040303020004" pitchFamily="34" charset="0"/>
                <a:ea typeface="Trade Gothic"/>
                <a:cs typeface="Trade Gothic"/>
                <a:sym typeface="Trade Gothic"/>
              </a:rPr>
              <a:t>Dit studiedomein is iets voor jou</a:t>
            </a:r>
            <a:r>
              <a:rPr lang="nl-NL" sz="4499" dirty="0">
                <a:solidFill>
                  <a:srgbClr val="000000"/>
                </a:solidFill>
                <a:latin typeface="Trade Gothic Next" panose="020B0503040303020004" pitchFamily="34" charset="0"/>
                <a:ea typeface="Trade Gothic"/>
                <a:cs typeface="Trade Gothic"/>
                <a:sym typeface="Trade Gothic"/>
              </a:rPr>
              <a:t>…</a:t>
            </a:r>
            <a:endParaRPr kumimoji="0" lang="nl-NL" sz="4499" b="0" i="0" u="none" strike="noStrike" kern="1200" cap="none" spc="0" normalizeH="0" baseline="0" noProof="0" dirty="0">
              <a:ln>
                <a:noFill/>
              </a:ln>
              <a:solidFill>
                <a:srgbClr val="000000"/>
              </a:solidFill>
              <a:effectLst/>
              <a:uLnTx/>
              <a:uFillTx/>
              <a:latin typeface="Trade Gothic Next" panose="020B0503040303020004" pitchFamily="34" charset="0"/>
              <a:ea typeface="Trade Gothic"/>
              <a:cs typeface="Trade Gothic"/>
              <a:sym typeface="Trade Gothic"/>
            </a:endParaRPr>
          </a:p>
          <a:p>
            <a:pPr marL="971539" marR="0" lvl="1" indent="-485769" algn="l" defTabSz="914400" rtl="0" eaLnBrk="1" fontAlgn="auto" latinLnBrk="0" hangingPunct="1">
              <a:lnSpc>
                <a:spcPts val="6299"/>
              </a:lnSpc>
              <a:spcBef>
                <a:spcPts val="0"/>
              </a:spcBef>
              <a:spcAft>
                <a:spcPts val="0"/>
              </a:spcAft>
              <a:buClrTx/>
              <a:buSzTx/>
              <a:buFont typeface="Arial"/>
              <a:buChar char="•"/>
              <a:tabLst/>
              <a:defRPr/>
            </a:pPr>
            <a:r>
              <a:rPr lang="nl-NL" sz="4499" dirty="0">
                <a:solidFill>
                  <a:srgbClr val="000000"/>
                </a:solidFill>
                <a:latin typeface="Trade Gothic Next" panose="020B0503040303020004" pitchFamily="34" charset="0"/>
                <a:ea typeface="Trade Gothic"/>
                <a:cs typeface="Trade Gothic"/>
                <a:sym typeface="Trade Gothic"/>
              </a:rPr>
              <a:t>A</a:t>
            </a:r>
            <a:r>
              <a:rPr kumimoji="0" lang="nl-NL" sz="4499" b="0" i="0" u="none" strike="noStrike" kern="1200" cap="none" spc="0" normalizeH="0" baseline="0" noProof="0" dirty="0" err="1">
                <a:ln>
                  <a:noFill/>
                </a:ln>
                <a:solidFill>
                  <a:srgbClr val="000000"/>
                </a:solidFill>
                <a:effectLst/>
                <a:uLnTx/>
                <a:uFillTx/>
                <a:latin typeface="Trade Gothic Next" panose="020B0503040303020004" pitchFamily="34" charset="0"/>
                <a:ea typeface="Trade Gothic"/>
                <a:cs typeface="Trade Gothic"/>
                <a:sym typeface="Trade Gothic"/>
              </a:rPr>
              <a:t>ls</a:t>
            </a:r>
            <a:r>
              <a:rPr kumimoji="0" lang="nl-NL" sz="4499" b="0" i="0" u="none" strike="noStrike" kern="1200" cap="none" spc="0" normalizeH="0" baseline="0" noProof="0" dirty="0">
                <a:ln>
                  <a:noFill/>
                </a:ln>
                <a:solidFill>
                  <a:srgbClr val="000000"/>
                </a:solidFill>
                <a:effectLst/>
                <a:uLnTx/>
                <a:uFillTx/>
                <a:latin typeface="Trade Gothic Next" panose="020B0503040303020004" pitchFamily="34" charset="0"/>
                <a:ea typeface="Trade Gothic"/>
                <a:cs typeface="Trade Gothic"/>
                <a:sym typeface="Trade Gothic"/>
              </a:rPr>
              <a:t> je </a:t>
            </a:r>
            <a:r>
              <a:rPr kumimoji="0" lang="nl-NL" sz="4499" b="1" i="0" u="none" strike="noStrike" kern="1200" cap="none" spc="0" normalizeH="0" baseline="0" noProof="0" dirty="0">
                <a:ln>
                  <a:noFill/>
                </a:ln>
                <a:solidFill>
                  <a:srgbClr val="000000"/>
                </a:solidFill>
                <a:effectLst/>
                <a:uLnTx/>
                <a:uFillTx/>
                <a:latin typeface="Trade Gothic Next" panose="020B0503040303020004" pitchFamily="34" charset="0"/>
                <a:ea typeface="Trade Gothic Bold"/>
                <a:cs typeface="Trade Gothic Bold"/>
                <a:sym typeface="Trade Gothic Bold"/>
              </a:rPr>
              <a:t>sportief</a:t>
            </a:r>
            <a:r>
              <a:rPr kumimoji="0" lang="nl-NL" sz="4499" b="0" i="0" u="none" strike="noStrike" kern="1200" cap="none" spc="0" normalizeH="0" baseline="0" noProof="0" dirty="0">
                <a:ln>
                  <a:noFill/>
                </a:ln>
                <a:solidFill>
                  <a:srgbClr val="000000"/>
                </a:solidFill>
                <a:effectLst/>
                <a:uLnTx/>
                <a:uFillTx/>
                <a:latin typeface="Trade Gothic Next" panose="020B0503040303020004" pitchFamily="34" charset="0"/>
                <a:ea typeface="Trade Gothic"/>
                <a:cs typeface="Trade Gothic"/>
                <a:sym typeface="Trade Gothic"/>
              </a:rPr>
              <a:t> bent en geboeid door sporten. </a:t>
            </a:r>
          </a:p>
          <a:p>
            <a:pPr marL="971539" marR="0" lvl="1" indent="-485769" algn="l" defTabSz="914400" rtl="0" eaLnBrk="1" fontAlgn="auto" latinLnBrk="0" hangingPunct="1">
              <a:lnSpc>
                <a:spcPts val="6299"/>
              </a:lnSpc>
              <a:spcBef>
                <a:spcPts val="0"/>
              </a:spcBef>
              <a:spcAft>
                <a:spcPts val="0"/>
              </a:spcAft>
              <a:buClrTx/>
              <a:buSzTx/>
              <a:buFont typeface="Arial"/>
              <a:buChar char="•"/>
              <a:tabLst/>
              <a:defRPr/>
            </a:pPr>
            <a:r>
              <a:rPr lang="nl-NL" sz="4499" dirty="0">
                <a:solidFill>
                  <a:srgbClr val="000000"/>
                </a:solidFill>
                <a:latin typeface="Trade Gothic Next" panose="020B0503040303020004" pitchFamily="34" charset="0"/>
                <a:ea typeface="Trade Gothic"/>
                <a:cs typeface="Trade Gothic"/>
                <a:sym typeface="Trade Gothic"/>
              </a:rPr>
              <a:t>W</a:t>
            </a:r>
            <a:r>
              <a:rPr kumimoji="0" lang="nl-NL" sz="4499" b="0" i="0" u="none" strike="noStrike" kern="1200" cap="none" spc="0" normalizeH="0" baseline="0" noProof="0" dirty="0" err="1">
                <a:ln>
                  <a:noFill/>
                </a:ln>
                <a:solidFill>
                  <a:srgbClr val="000000"/>
                </a:solidFill>
                <a:effectLst/>
                <a:uLnTx/>
                <a:uFillTx/>
                <a:latin typeface="Trade Gothic Next" panose="020B0503040303020004" pitchFamily="34" charset="0"/>
                <a:ea typeface="Trade Gothic"/>
                <a:cs typeface="Trade Gothic"/>
                <a:sym typeface="Trade Gothic"/>
              </a:rPr>
              <a:t>il</a:t>
            </a:r>
            <a:r>
              <a:rPr kumimoji="0" lang="nl-NL" sz="4499" b="0" i="0" u="none" strike="noStrike" kern="1200" cap="none" spc="0" normalizeH="0" baseline="0" noProof="0" dirty="0">
                <a:ln>
                  <a:noFill/>
                </a:ln>
                <a:solidFill>
                  <a:srgbClr val="000000"/>
                </a:solidFill>
                <a:effectLst/>
                <a:uLnTx/>
                <a:uFillTx/>
                <a:latin typeface="Trade Gothic Next" panose="020B0503040303020004" pitchFamily="34" charset="0"/>
                <a:ea typeface="Trade Gothic"/>
                <a:cs typeface="Trade Gothic"/>
                <a:sym typeface="Trade Gothic"/>
              </a:rPr>
              <a:t> je graag zelf </a:t>
            </a:r>
            <a:r>
              <a:rPr kumimoji="0" lang="nl-NL" sz="4499" b="1" i="0" u="none" strike="noStrike" kern="1200" cap="none" spc="0" normalizeH="0" baseline="0" noProof="0" dirty="0">
                <a:ln>
                  <a:noFill/>
                </a:ln>
                <a:solidFill>
                  <a:srgbClr val="000000"/>
                </a:solidFill>
                <a:effectLst/>
                <a:uLnTx/>
                <a:uFillTx/>
                <a:latin typeface="Trade Gothic Next" panose="020B0503040303020004" pitchFamily="34" charset="0"/>
                <a:ea typeface="Trade Gothic Bold"/>
                <a:cs typeface="Trade Gothic Bold"/>
                <a:sym typeface="Trade Gothic Bold"/>
              </a:rPr>
              <a:t>topsporter</a:t>
            </a:r>
            <a:r>
              <a:rPr kumimoji="0" lang="nl-NL" sz="4499" b="0" i="0" u="none" strike="noStrike" kern="1200" cap="none" spc="0" normalizeH="0" baseline="0" noProof="0" dirty="0">
                <a:ln>
                  <a:noFill/>
                </a:ln>
                <a:solidFill>
                  <a:srgbClr val="000000"/>
                </a:solidFill>
                <a:effectLst/>
                <a:uLnTx/>
                <a:uFillTx/>
                <a:latin typeface="Trade Gothic Next" panose="020B0503040303020004" pitchFamily="34" charset="0"/>
                <a:ea typeface="Trade Gothic"/>
                <a:cs typeface="Trade Gothic"/>
                <a:sym typeface="Trade Gothic"/>
              </a:rPr>
              <a:t> worden, </a:t>
            </a:r>
            <a:r>
              <a:rPr kumimoji="0" lang="nl-NL" sz="4499" b="1" i="0" u="none" strike="noStrike" kern="1200" cap="none" spc="0" normalizeH="0" baseline="0" noProof="0" dirty="0">
                <a:ln>
                  <a:noFill/>
                </a:ln>
                <a:solidFill>
                  <a:srgbClr val="000000"/>
                </a:solidFill>
                <a:effectLst/>
                <a:uLnTx/>
                <a:uFillTx/>
                <a:latin typeface="Trade Gothic Next" panose="020B0503040303020004" pitchFamily="34" charset="0"/>
                <a:ea typeface="Trade Gothic Bold"/>
                <a:cs typeface="Trade Gothic Bold"/>
                <a:sym typeface="Trade Gothic Bold"/>
              </a:rPr>
              <a:t>anderen coachen</a:t>
            </a:r>
            <a:r>
              <a:rPr kumimoji="0" lang="nl-NL" sz="4499" b="0" i="0" u="none" strike="noStrike" kern="1200" cap="none" spc="0" normalizeH="0" baseline="0" noProof="0" dirty="0">
                <a:ln>
                  <a:noFill/>
                </a:ln>
                <a:solidFill>
                  <a:srgbClr val="000000"/>
                </a:solidFill>
                <a:effectLst/>
                <a:uLnTx/>
                <a:uFillTx/>
                <a:latin typeface="Trade Gothic Next" panose="020B0503040303020004" pitchFamily="34" charset="0"/>
                <a:ea typeface="Trade Gothic"/>
                <a:cs typeface="Trade Gothic"/>
                <a:sym typeface="Trade Gothic"/>
              </a:rPr>
              <a:t> of </a:t>
            </a:r>
            <a:r>
              <a:rPr kumimoji="0" lang="nl-NL" sz="4499" b="1" i="0" u="none" strike="noStrike" kern="1200" cap="none" spc="0" normalizeH="0" baseline="0" noProof="0" dirty="0">
                <a:ln>
                  <a:noFill/>
                </a:ln>
                <a:solidFill>
                  <a:srgbClr val="000000"/>
                </a:solidFill>
                <a:effectLst/>
                <a:uLnTx/>
                <a:uFillTx/>
                <a:latin typeface="Trade Gothic Next" panose="020B0503040303020004" pitchFamily="34" charset="0"/>
                <a:ea typeface="Trade Gothic Bold"/>
                <a:cs typeface="Trade Gothic Bold"/>
                <a:sym typeface="Trade Gothic Bold"/>
              </a:rPr>
              <a:t>wetenschappelijk onderzoek</a:t>
            </a:r>
            <a:r>
              <a:rPr kumimoji="0" lang="nl-NL" sz="4499" b="0" i="0" u="none" strike="noStrike" kern="1200" cap="none" spc="0" normalizeH="0" baseline="0" noProof="0" dirty="0">
                <a:ln>
                  <a:noFill/>
                </a:ln>
                <a:solidFill>
                  <a:srgbClr val="000000"/>
                </a:solidFill>
                <a:effectLst/>
                <a:uLnTx/>
                <a:uFillTx/>
                <a:latin typeface="Trade Gothic Next" panose="020B0503040303020004" pitchFamily="34" charset="0"/>
                <a:ea typeface="Trade Gothic"/>
                <a:cs typeface="Trade Gothic"/>
                <a:sym typeface="Trade Gothic"/>
              </a:rPr>
              <a:t> doen naar beweging en sport? Het kan alle drie.</a:t>
            </a:r>
          </a:p>
          <a:p>
            <a:pPr marL="0" marR="0" lvl="0" indent="0" algn="l" defTabSz="914400" rtl="0" eaLnBrk="1" fontAlgn="auto" latinLnBrk="0" hangingPunct="1">
              <a:lnSpc>
                <a:spcPts val="6299"/>
              </a:lnSpc>
              <a:spcBef>
                <a:spcPts val="0"/>
              </a:spcBef>
              <a:spcAft>
                <a:spcPts val="0"/>
              </a:spcAft>
              <a:buClrTx/>
              <a:buSzTx/>
              <a:buFontTx/>
              <a:buNone/>
              <a:tabLst/>
              <a:defRPr/>
            </a:pPr>
            <a:endParaRPr kumimoji="0" lang="en-US" sz="4499" b="0" i="0" u="none" strike="noStrike" kern="1200" cap="none" spc="0" normalizeH="0" baseline="0" noProof="0" dirty="0">
              <a:ln>
                <a:noFill/>
              </a:ln>
              <a:solidFill>
                <a:srgbClr val="000000"/>
              </a:solidFill>
              <a:effectLst/>
              <a:uLnTx/>
              <a:uFillTx/>
              <a:latin typeface="Trade Gothic"/>
              <a:ea typeface="Trade Gothic"/>
              <a:cs typeface="Trade Gothic"/>
              <a:sym typeface="Trade Gothic"/>
            </a:endParaRPr>
          </a:p>
        </p:txBody>
      </p:sp>
      <p:sp>
        <p:nvSpPr>
          <p:cNvPr id="11" name="Freeform 4">
            <a:extLst>
              <a:ext uri="{FF2B5EF4-FFF2-40B4-BE49-F238E27FC236}">
                <a16:creationId xmlns:a16="http://schemas.microsoft.com/office/drawing/2014/main" id="{9B01B68F-EDE5-7545-C6A8-69B4756520A4}"/>
              </a:ext>
            </a:extLst>
          </p:cNvPr>
          <p:cNvSpPr/>
          <p:nvPr/>
        </p:nvSpPr>
        <p:spPr>
          <a:xfrm>
            <a:off x="17343093" y="-1033900"/>
            <a:ext cx="5590799" cy="3762142"/>
          </a:xfrm>
          <a:custGeom>
            <a:avLst/>
            <a:gdLst/>
            <a:ahLst/>
            <a:cxnLst/>
            <a:rect l="l" t="t" r="r" b="b"/>
            <a:pathLst>
              <a:path w="5590799" h="3762142">
                <a:moveTo>
                  <a:pt x="0" y="0"/>
                </a:moveTo>
                <a:lnTo>
                  <a:pt x="5590800" y="0"/>
                </a:lnTo>
                <a:lnTo>
                  <a:pt x="5590800" y="3762143"/>
                </a:lnTo>
                <a:lnTo>
                  <a:pt x="0" y="3762143"/>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91655" y="0"/>
            <a:ext cx="11082445" cy="15120000"/>
            <a:chOff x="0" y="0"/>
            <a:chExt cx="3748877" cy="5114667"/>
          </a:xfrm>
        </p:grpSpPr>
        <p:sp>
          <p:nvSpPr>
            <p:cNvPr id="3" name="Freeform 3"/>
            <p:cNvSpPr/>
            <p:nvPr/>
          </p:nvSpPr>
          <p:spPr>
            <a:xfrm>
              <a:off x="0" y="0"/>
              <a:ext cx="3748877" cy="5114666"/>
            </a:xfrm>
            <a:custGeom>
              <a:avLst/>
              <a:gdLst/>
              <a:ahLst/>
              <a:cxnLst/>
              <a:rect l="l" t="t" r="r" b="b"/>
              <a:pathLst>
                <a:path w="3748877" h="5114666">
                  <a:moveTo>
                    <a:pt x="0" y="0"/>
                  </a:moveTo>
                  <a:lnTo>
                    <a:pt x="3748877" y="0"/>
                  </a:lnTo>
                  <a:lnTo>
                    <a:pt x="3748877" y="5114666"/>
                  </a:lnTo>
                  <a:lnTo>
                    <a:pt x="0" y="5114666"/>
                  </a:lnTo>
                  <a:close/>
                </a:path>
              </a:pathLst>
            </a:custGeom>
            <a:solidFill>
              <a:srgbClr val="FF6600">
                <a:alpha val="19608"/>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Freeform 4"/>
          <p:cNvSpPr/>
          <p:nvPr/>
        </p:nvSpPr>
        <p:spPr>
          <a:xfrm>
            <a:off x="649927" y="11710215"/>
            <a:ext cx="4247853" cy="3002016"/>
          </a:xfrm>
          <a:custGeom>
            <a:avLst/>
            <a:gdLst/>
            <a:ahLst/>
            <a:cxnLst/>
            <a:rect l="l" t="t" r="r" b="b"/>
            <a:pathLst>
              <a:path w="4247853" h="3002016">
                <a:moveTo>
                  <a:pt x="0" y="0"/>
                </a:moveTo>
                <a:lnTo>
                  <a:pt x="4247853" y="0"/>
                </a:lnTo>
                <a:lnTo>
                  <a:pt x="4247853" y="3002016"/>
                </a:lnTo>
                <a:lnTo>
                  <a:pt x="0" y="300201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624298" y="11002245"/>
            <a:ext cx="4546963" cy="1415940"/>
          </a:xfrm>
          <a:custGeom>
            <a:avLst/>
            <a:gdLst/>
            <a:ahLst/>
            <a:cxnLst/>
            <a:rect l="l" t="t" r="r" b="b"/>
            <a:pathLst>
              <a:path w="4546963" h="1415940">
                <a:moveTo>
                  <a:pt x="0" y="0"/>
                </a:moveTo>
                <a:lnTo>
                  <a:pt x="4546962" y="0"/>
                </a:lnTo>
                <a:lnTo>
                  <a:pt x="4546962" y="1415940"/>
                </a:lnTo>
                <a:lnTo>
                  <a:pt x="0" y="141594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649927" y="2964724"/>
            <a:ext cx="10013292" cy="8037521"/>
          </a:xfrm>
          <a:prstGeom prst="rect">
            <a:avLst/>
          </a:prstGeom>
        </p:spPr>
        <p:txBody>
          <a:bodyPr lIns="0" tIns="0" rIns="0" bIns="0" rtlCol="0" anchor="t">
            <a:spAutoFit/>
          </a:bodyPr>
          <a:lstStyle/>
          <a:p>
            <a:pPr marL="0" marR="0" lvl="0" indent="0" algn="l" defTabSz="914400" rtl="0" eaLnBrk="1" fontAlgn="auto" latinLnBrk="0" hangingPunct="1">
              <a:lnSpc>
                <a:spcPts val="6299"/>
              </a:lnSpc>
              <a:spcBef>
                <a:spcPts val="0"/>
              </a:spcBef>
              <a:spcAft>
                <a:spcPts val="0"/>
              </a:spcAft>
              <a:buClrTx/>
              <a:buSzTx/>
              <a:buFontTx/>
              <a:buNone/>
              <a:tabLst/>
              <a:defRPr/>
            </a:pPr>
            <a:r>
              <a:rPr kumimoji="0" lang="nl-NL" sz="4499" b="0" i="0" u="none" strike="noStrike" kern="1200" cap="none" spc="0" normalizeH="0" baseline="0" noProof="0" dirty="0">
                <a:ln>
                  <a:noFill/>
                </a:ln>
                <a:solidFill>
                  <a:srgbClr val="000000"/>
                </a:solidFill>
                <a:effectLst/>
                <a:uLnTx/>
                <a:uFillTx/>
                <a:latin typeface="Trade Gothic Next" panose="020B0503040303020004" pitchFamily="34" charset="0"/>
                <a:ea typeface="Trade Gothic"/>
                <a:cs typeface="Trade Gothic"/>
                <a:sym typeface="Trade Gothic"/>
              </a:rPr>
              <a:t>Dit studiegebied is iets voor jou… </a:t>
            </a:r>
          </a:p>
          <a:p>
            <a:pPr marL="1171570" marR="0" lvl="1" indent="-685800" algn="l" defTabSz="914400" rtl="0" eaLnBrk="1" fontAlgn="auto" latinLnBrk="0" hangingPunct="1">
              <a:lnSpc>
                <a:spcPts val="6299"/>
              </a:lnSpc>
              <a:spcBef>
                <a:spcPts val="0"/>
              </a:spcBef>
              <a:spcAft>
                <a:spcPts val="0"/>
              </a:spcAft>
              <a:buClrTx/>
              <a:buSzTx/>
              <a:buFont typeface="Arial" panose="020B0604020202020204" pitchFamily="34" charset="0"/>
              <a:buChar char="•"/>
              <a:tabLst/>
              <a:defRPr/>
            </a:pPr>
            <a:r>
              <a:rPr lang="nl-NL" sz="4499" dirty="0">
                <a:solidFill>
                  <a:srgbClr val="000000"/>
                </a:solidFill>
                <a:latin typeface="Trade Gothic Next" panose="020B0503040303020004" pitchFamily="34" charset="0"/>
                <a:ea typeface="Trade Gothic"/>
                <a:cs typeface="Trade Gothic"/>
                <a:sym typeface="Trade Gothic"/>
              </a:rPr>
              <a:t>A</a:t>
            </a:r>
            <a:r>
              <a:rPr kumimoji="0" lang="nl-NL" sz="4499" b="0" i="0" u="none" strike="noStrike" kern="1200" cap="none" spc="0" normalizeH="0" baseline="0" noProof="0" dirty="0" err="1">
                <a:ln>
                  <a:noFill/>
                </a:ln>
                <a:solidFill>
                  <a:srgbClr val="000000"/>
                </a:solidFill>
                <a:effectLst/>
                <a:uLnTx/>
                <a:uFillTx/>
                <a:latin typeface="Trade Gothic Next" panose="020B0503040303020004" pitchFamily="34" charset="0"/>
                <a:ea typeface="Trade Gothic"/>
                <a:cs typeface="Trade Gothic"/>
                <a:sym typeface="Trade Gothic"/>
              </a:rPr>
              <a:t>ls</a:t>
            </a:r>
            <a:r>
              <a:rPr kumimoji="0" lang="nl-NL" sz="4499" b="0" i="0" u="none" strike="noStrike" kern="1200" cap="none" spc="0" normalizeH="0" baseline="0" noProof="0" dirty="0">
                <a:ln>
                  <a:noFill/>
                </a:ln>
                <a:solidFill>
                  <a:srgbClr val="000000"/>
                </a:solidFill>
                <a:effectLst/>
                <a:uLnTx/>
                <a:uFillTx/>
                <a:latin typeface="Trade Gothic Next" panose="020B0503040303020004" pitchFamily="34" charset="0"/>
                <a:ea typeface="Trade Gothic"/>
                <a:cs typeface="Trade Gothic"/>
                <a:sym typeface="Trade Gothic"/>
              </a:rPr>
              <a:t> je interesse hebt in </a:t>
            </a:r>
            <a:r>
              <a:rPr kumimoji="0" lang="nl-NL" sz="4499" b="1" i="0" u="none" strike="noStrike" kern="1200" cap="none" spc="0" normalizeH="0" baseline="0" noProof="0" dirty="0">
                <a:ln>
                  <a:noFill/>
                </a:ln>
                <a:solidFill>
                  <a:srgbClr val="000000"/>
                </a:solidFill>
                <a:effectLst/>
                <a:uLnTx/>
                <a:uFillTx/>
                <a:latin typeface="Trade Gothic Next" panose="020B0503040303020004" pitchFamily="34" charset="0"/>
                <a:ea typeface="Trade Gothic Bold"/>
                <a:cs typeface="Trade Gothic Bold"/>
                <a:sym typeface="Trade Gothic Bold"/>
              </a:rPr>
              <a:t>administratie</a:t>
            </a:r>
            <a:r>
              <a:rPr kumimoji="0" lang="nl-NL" sz="4499" b="0" i="0" u="none" strike="noStrike" kern="1200" cap="none" spc="0" normalizeH="0" baseline="0" noProof="0" dirty="0">
                <a:ln>
                  <a:noFill/>
                </a:ln>
                <a:solidFill>
                  <a:srgbClr val="000000"/>
                </a:solidFill>
                <a:effectLst/>
                <a:uLnTx/>
                <a:uFillTx/>
                <a:latin typeface="Trade Gothic Next" panose="020B0503040303020004" pitchFamily="34" charset="0"/>
                <a:ea typeface="Trade Gothic"/>
                <a:cs typeface="Trade Gothic"/>
                <a:sym typeface="Trade Gothic"/>
              </a:rPr>
              <a:t> (werken met documenten). </a:t>
            </a:r>
          </a:p>
          <a:p>
            <a:pPr marL="971539" marR="0" lvl="1" indent="-485769" algn="l" defTabSz="914400" rtl="0" eaLnBrk="1" fontAlgn="auto" latinLnBrk="0" hangingPunct="1">
              <a:lnSpc>
                <a:spcPts val="6299"/>
              </a:lnSpc>
              <a:spcBef>
                <a:spcPts val="0"/>
              </a:spcBef>
              <a:spcAft>
                <a:spcPts val="0"/>
              </a:spcAft>
              <a:buClrTx/>
              <a:buSzTx/>
              <a:buFont typeface="Arial"/>
              <a:buChar char="•"/>
              <a:tabLst/>
              <a:defRPr/>
            </a:pPr>
            <a:r>
              <a:rPr lang="nl-NL" sz="4499" dirty="0">
                <a:solidFill>
                  <a:srgbClr val="000000"/>
                </a:solidFill>
                <a:latin typeface="Trade Gothic Next" panose="020B0503040303020004" pitchFamily="34" charset="0"/>
                <a:ea typeface="Trade Gothic"/>
                <a:cs typeface="Trade Gothic"/>
                <a:sym typeface="Trade Gothic"/>
              </a:rPr>
              <a:t>Als je graag dingen </a:t>
            </a:r>
            <a:r>
              <a:rPr lang="nl-NL" sz="4499" b="1" dirty="0">
                <a:solidFill>
                  <a:srgbClr val="000000"/>
                </a:solidFill>
                <a:latin typeface="Trade Gothic Next" panose="020B0503040303020004" pitchFamily="34" charset="0"/>
                <a:ea typeface="Trade Gothic"/>
                <a:cs typeface="Trade Gothic"/>
                <a:sym typeface="Trade Gothic"/>
              </a:rPr>
              <a:t>koopt</a:t>
            </a:r>
            <a:r>
              <a:rPr lang="nl-NL" sz="4499" dirty="0">
                <a:solidFill>
                  <a:srgbClr val="000000"/>
                </a:solidFill>
                <a:latin typeface="Trade Gothic Next" panose="020B0503040303020004" pitchFamily="34" charset="0"/>
                <a:ea typeface="Trade Gothic"/>
                <a:cs typeface="Trade Gothic"/>
                <a:sym typeface="Trade Gothic"/>
              </a:rPr>
              <a:t> en </a:t>
            </a:r>
            <a:r>
              <a:rPr lang="nl-NL" sz="4499" b="1" dirty="0">
                <a:solidFill>
                  <a:srgbClr val="000000"/>
                </a:solidFill>
                <a:latin typeface="Trade Gothic Next" panose="020B0503040303020004" pitchFamily="34" charset="0"/>
                <a:ea typeface="Trade Gothic"/>
                <a:cs typeface="Trade Gothic"/>
                <a:sym typeface="Trade Gothic"/>
              </a:rPr>
              <a:t>verkoopt</a:t>
            </a:r>
            <a:r>
              <a:rPr lang="nl-NL" sz="4499" dirty="0">
                <a:solidFill>
                  <a:srgbClr val="000000"/>
                </a:solidFill>
                <a:latin typeface="Trade Gothic Next" panose="020B0503040303020004" pitchFamily="34" charset="0"/>
                <a:ea typeface="Trade Gothic"/>
                <a:cs typeface="Trade Gothic"/>
                <a:sym typeface="Trade Gothic"/>
              </a:rPr>
              <a:t>.</a:t>
            </a:r>
            <a:endParaRPr kumimoji="0" lang="nl-NL" sz="4499" b="0" i="0" u="none" strike="noStrike" kern="1200" cap="none" spc="0" normalizeH="0" baseline="0" noProof="0" dirty="0">
              <a:ln>
                <a:noFill/>
              </a:ln>
              <a:solidFill>
                <a:srgbClr val="000000"/>
              </a:solidFill>
              <a:effectLst/>
              <a:uLnTx/>
              <a:uFillTx/>
              <a:latin typeface="Trade Gothic Next" panose="020B0503040303020004" pitchFamily="34" charset="0"/>
              <a:ea typeface="Trade Gothic"/>
              <a:cs typeface="Trade Gothic"/>
              <a:sym typeface="Trade Gothic"/>
            </a:endParaRPr>
          </a:p>
          <a:p>
            <a:pPr marL="971539" marR="0" lvl="1" indent="-485769" algn="l" defTabSz="914400" rtl="0" eaLnBrk="1" fontAlgn="auto" latinLnBrk="0" hangingPunct="1">
              <a:lnSpc>
                <a:spcPts val="6299"/>
              </a:lnSpc>
              <a:spcBef>
                <a:spcPts val="0"/>
              </a:spcBef>
              <a:spcAft>
                <a:spcPts val="0"/>
              </a:spcAft>
              <a:buClrTx/>
              <a:buSzTx/>
              <a:buFont typeface="Arial"/>
              <a:buChar char="•"/>
              <a:tabLst/>
              <a:defRPr/>
            </a:pPr>
            <a:r>
              <a:rPr lang="nl-NL" sz="4499" dirty="0">
                <a:solidFill>
                  <a:srgbClr val="000000"/>
                </a:solidFill>
                <a:latin typeface="Trade Gothic Next" panose="020B0503040303020004" pitchFamily="34" charset="0"/>
                <a:sym typeface="Trade Gothic Bold"/>
              </a:rPr>
              <a:t>Als je graag dingen </a:t>
            </a:r>
            <a:r>
              <a:rPr kumimoji="0" lang="nl-NL" sz="4499" b="1" i="0" u="none" strike="noStrike" kern="1200" cap="none" spc="0" normalizeH="0" baseline="0" noProof="0" dirty="0">
                <a:ln>
                  <a:noFill/>
                </a:ln>
                <a:solidFill>
                  <a:srgbClr val="000000"/>
                </a:solidFill>
                <a:effectLst/>
                <a:uLnTx/>
                <a:uFillTx/>
                <a:latin typeface="Trade Gothic Next" panose="020B0503040303020004" pitchFamily="34" charset="0"/>
                <a:ea typeface="Trade Gothic Bold"/>
                <a:cs typeface="Trade Gothic Bold"/>
                <a:sym typeface="Trade Gothic Bold"/>
              </a:rPr>
              <a:t>organiseer</a:t>
            </a:r>
            <a:r>
              <a:rPr lang="nl-NL" sz="4499" b="1" dirty="0">
                <a:solidFill>
                  <a:srgbClr val="000000"/>
                </a:solidFill>
                <a:latin typeface="Trade Gothic Next" panose="020B0503040303020004" pitchFamily="34" charset="0"/>
                <a:ea typeface="Trade Gothic Bold"/>
                <a:cs typeface="Trade Gothic Bold"/>
                <a:sym typeface="Trade Gothic Bold"/>
              </a:rPr>
              <a:t>t.</a:t>
            </a:r>
            <a:endParaRPr kumimoji="0" lang="nl-NL" sz="4499" b="0" i="0" u="none" strike="noStrike" kern="1200" cap="none" spc="0" normalizeH="0" baseline="0" noProof="0" dirty="0">
              <a:ln>
                <a:noFill/>
              </a:ln>
              <a:solidFill>
                <a:srgbClr val="000000"/>
              </a:solidFill>
              <a:effectLst/>
              <a:uLnTx/>
              <a:uFillTx/>
              <a:latin typeface="Trade Gothic Next" panose="020B0503040303020004" pitchFamily="34" charset="0"/>
              <a:ea typeface="Trade Gothic"/>
              <a:cs typeface="Trade Gothic"/>
              <a:sym typeface="Trade Gothic"/>
            </a:endParaRPr>
          </a:p>
          <a:p>
            <a:pPr marL="971539" marR="0" lvl="1" indent="-485769" algn="l" defTabSz="914400" rtl="0" eaLnBrk="1" fontAlgn="auto" latinLnBrk="0" hangingPunct="1">
              <a:lnSpc>
                <a:spcPts val="6299"/>
              </a:lnSpc>
              <a:spcBef>
                <a:spcPts val="0"/>
              </a:spcBef>
              <a:spcAft>
                <a:spcPts val="0"/>
              </a:spcAft>
              <a:buClrTx/>
              <a:buSzTx/>
              <a:buFont typeface="Arial"/>
              <a:buChar char="•"/>
              <a:tabLst/>
              <a:defRPr/>
            </a:pPr>
            <a:r>
              <a:rPr lang="nl-NL" sz="4499" dirty="0">
                <a:solidFill>
                  <a:srgbClr val="000000"/>
                </a:solidFill>
                <a:latin typeface="Trade Gothic Next" panose="020B0503040303020004" pitchFamily="34" charset="0"/>
                <a:ea typeface="Trade Gothic"/>
                <a:cs typeface="Trade Gothic"/>
                <a:sym typeface="Trade Gothic"/>
              </a:rPr>
              <a:t>W</a:t>
            </a:r>
            <a:r>
              <a:rPr kumimoji="0" lang="nl-NL" sz="4499" b="0" i="0" u="none" strike="noStrike" kern="1200" cap="none" spc="0" normalizeH="0" baseline="0" noProof="0" dirty="0" err="1">
                <a:ln>
                  <a:noFill/>
                </a:ln>
                <a:solidFill>
                  <a:srgbClr val="000000"/>
                </a:solidFill>
                <a:effectLst/>
                <a:uLnTx/>
                <a:uFillTx/>
                <a:latin typeface="Trade Gothic Next" panose="020B0503040303020004" pitchFamily="34" charset="0"/>
                <a:ea typeface="Trade Gothic"/>
                <a:cs typeface="Trade Gothic"/>
                <a:sym typeface="Trade Gothic"/>
              </a:rPr>
              <a:t>iskunde</a:t>
            </a:r>
            <a:r>
              <a:rPr kumimoji="0" lang="nl-NL" sz="4499" b="0" i="0" u="none" strike="noStrike" kern="1200" cap="none" spc="0" normalizeH="0" baseline="0" noProof="0" dirty="0">
                <a:ln>
                  <a:noFill/>
                </a:ln>
                <a:solidFill>
                  <a:srgbClr val="000000"/>
                </a:solidFill>
                <a:effectLst/>
                <a:uLnTx/>
                <a:uFillTx/>
                <a:latin typeface="Trade Gothic Next" panose="020B0503040303020004" pitchFamily="34" charset="0"/>
                <a:ea typeface="Trade Gothic"/>
                <a:cs typeface="Trade Gothic"/>
                <a:sym typeface="Trade Gothic"/>
              </a:rPr>
              <a:t> en/of wetenschappen</a:t>
            </a:r>
            <a:r>
              <a:rPr lang="nl-NL" sz="4499" dirty="0">
                <a:solidFill>
                  <a:srgbClr val="000000"/>
                </a:solidFill>
                <a:latin typeface="Trade Gothic Next" panose="020B0503040303020004" pitchFamily="34" charset="0"/>
                <a:ea typeface="Trade Gothic"/>
                <a:cs typeface="Trade Gothic"/>
                <a:sym typeface="Trade Gothic"/>
              </a:rPr>
              <a:t> interesseren </a:t>
            </a:r>
            <a:r>
              <a:rPr kumimoji="0" lang="nl-NL" sz="4499" b="0" i="0" u="none" strike="noStrike" kern="1200" cap="none" spc="0" normalizeH="0" baseline="0" noProof="0" dirty="0">
                <a:ln>
                  <a:noFill/>
                </a:ln>
                <a:solidFill>
                  <a:srgbClr val="000000"/>
                </a:solidFill>
                <a:effectLst/>
                <a:uLnTx/>
                <a:uFillTx/>
                <a:latin typeface="Trade Gothic Next" panose="020B0503040303020004" pitchFamily="34" charset="0"/>
                <a:ea typeface="Trade Gothic"/>
                <a:cs typeface="Trade Gothic"/>
                <a:sym typeface="Trade Gothic"/>
              </a:rPr>
              <a:t>je.</a:t>
            </a:r>
          </a:p>
          <a:p>
            <a:pPr marL="0" marR="0" lvl="0" indent="0" algn="l" defTabSz="914400" rtl="0" eaLnBrk="1" fontAlgn="auto" latinLnBrk="0" hangingPunct="1">
              <a:lnSpc>
                <a:spcPts val="6299"/>
              </a:lnSpc>
              <a:spcBef>
                <a:spcPts val="0"/>
              </a:spcBef>
              <a:spcAft>
                <a:spcPts val="0"/>
              </a:spcAft>
              <a:buClrTx/>
              <a:buSzTx/>
              <a:buFontTx/>
              <a:buNone/>
              <a:tabLst/>
              <a:defRPr/>
            </a:pPr>
            <a:endParaRPr kumimoji="0" lang="en-US" sz="4499" b="0" i="0" u="none" strike="noStrike" kern="1200" cap="none" spc="0" normalizeH="0" baseline="0" noProof="0" dirty="0">
              <a:ln>
                <a:noFill/>
              </a:ln>
              <a:solidFill>
                <a:srgbClr val="000000"/>
              </a:solidFill>
              <a:effectLst/>
              <a:uLnTx/>
              <a:uFillTx/>
              <a:latin typeface="Trade Gothic"/>
              <a:ea typeface="Trade Gothic"/>
              <a:cs typeface="Trade Gothic"/>
              <a:sym typeface="Trade Gothic"/>
            </a:endParaRPr>
          </a:p>
        </p:txBody>
      </p:sp>
      <p:sp>
        <p:nvSpPr>
          <p:cNvPr id="9" name="Freeform 2">
            <a:extLst>
              <a:ext uri="{FF2B5EF4-FFF2-40B4-BE49-F238E27FC236}">
                <a16:creationId xmlns:a16="http://schemas.microsoft.com/office/drawing/2014/main" id="{19C1E59C-FFC9-666C-827C-3A8B39D27615}"/>
              </a:ext>
            </a:extLst>
          </p:cNvPr>
          <p:cNvSpPr/>
          <p:nvPr/>
        </p:nvSpPr>
        <p:spPr>
          <a:xfrm rot="-250854">
            <a:off x="17168881" y="-2834782"/>
            <a:ext cx="7573827" cy="11126050"/>
          </a:xfrm>
          <a:custGeom>
            <a:avLst/>
            <a:gdLst/>
            <a:ahLst/>
            <a:cxnLst/>
            <a:rect l="l" t="t" r="r" b="b"/>
            <a:pathLst>
              <a:path w="7573827" h="11126050">
                <a:moveTo>
                  <a:pt x="0" y="0"/>
                </a:moveTo>
                <a:lnTo>
                  <a:pt x="7573827" y="0"/>
                </a:lnTo>
                <a:lnTo>
                  <a:pt x="7573827" y="11126049"/>
                </a:lnTo>
                <a:lnTo>
                  <a:pt x="0" y="11126049"/>
                </a:lnTo>
                <a:lnTo>
                  <a:pt x="0" y="0"/>
                </a:lnTo>
                <a:close/>
              </a:path>
            </a:pathLst>
          </a:custGeom>
          <a:blipFill>
            <a:blip r:embed="rId4"/>
            <a:stretch>
              <a:fillRect/>
            </a:stretch>
          </a:blipFill>
        </p:spPr>
        <p:txBody>
          <a:bodyPr/>
          <a:lstStyle/>
          <a:p>
            <a:endParaRPr lang="nl-NL"/>
          </a:p>
        </p:txBody>
      </p:sp>
      <p:sp>
        <p:nvSpPr>
          <p:cNvPr id="8" name="Freeform 8"/>
          <p:cNvSpPr/>
          <p:nvPr/>
        </p:nvSpPr>
        <p:spPr>
          <a:xfrm>
            <a:off x="11645381" y="4725614"/>
            <a:ext cx="8374991" cy="5661771"/>
          </a:xfrm>
          <a:custGeom>
            <a:avLst/>
            <a:gdLst/>
            <a:ahLst/>
            <a:cxnLst/>
            <a:rect l="l" t="t" r="r" b="b"/>
            <a:pathLst>
              <a:path w="8374991" h="5661771">
                <a:moveTo>
                  <a:pt x="0" y="0"/>
                </a:moveTo>
                <a:lnTo>
                  <a:pt x="8374991" y="0"/>
                </a:lnTo>
                <a:lnTo>
                  <a:pt x="8374991" y="5661772"/>
                </a:lnTo>
                <a:lnTo>
                  <a:pt x="0" y="566177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4">
            <a:extLst>
              <a:ext uri="{FF2B5EF4-FFF2-40B4-BE49-F238E27FC236}">
                <a16:creationId xmlns:a16="http://schemas.microsoft.com/office/drawing/2014/main" id="{58D4649C-532C-C8B7-A20C-7E339750C0E7}"/>
              </a:ext>
            </a:extLst>
          </p:cNvPr>
          <p:cNvSpPr/>
          <p:nvPr/>
        </p:nvSpPr>
        <p:spPr>
          <a:xfrm>
            <a:off x="17343093" y="-1033900"/>
            <a:ext cx="5590799" cy="3762142"/>
          </a:xfrm>
          <a:custGeom>
            <a:avLst/>
            <a:gdLst/>
            <a:ahLst/>
            <a:cxnLst/>
            <a:rect l="l" t="t" r="r" b="b"/>
            <a:pathLst>
              <a:path w="5590799" h="3762142">
                <a:moveTo>
                  <a:pt x="0" y="0"/>
                </a:moveTo>
                <a:lnTo>
                  <a:pt x="5590800" y="0"/>
                </a:lnTo>
                <a:lnTo>
                  <a:pt x="5590800" y="3762143"/>
                </a:lnTo>
                <a:lnTo>
                  <a:pt x="0" y="3762143"/>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314355" y="-7000"/>
            <a:ext cx="11082445" cy="15120000"/>
            <a:chOff x="0" y="0"/>
            <a:chExt cx="3748877" cy="5114667"/>
          </a:xfrm>
        </p:grpSpPr>
        <p:sp>
          <p:nvSpPr>
            <p:cNvPr id="3" name="Freeform 3"/>
            <p:cNvSpPr/>
            <p:nvPr/>
          </p:nvSpPr>
          <p:spPr>
            <a:xfrm>
              <a:off x="0" y="0"/>
              <a:ext cx="3748877" cy="5114666"/>
            </a:xfrm>
            <a:custGeom>
              <a:avLst/>
              <a:gdLst/>
              <a:ahLst/>
              <a:cxnLst/>
              <a:rect l="l" t="t" r="r" b="b"/>
              <a:pathLst>
                <a:path w="3748877" h="5114666">
                  <a:moveTo>
                    <a:pt x="0" y="0"/>
                  </a:moveTo>
                  <a:lnTo>
                    <a:pt x="3748877" y="0"/>
                  </a:lnTo>
                  <a:lnTo>
                    <a:pt x="3748877" y="5114666"/>
                  </a:lnTo>
                  <a:lnTo>
                    <a:pt x="0" y="5114666"/>
                  </a:lnTo>
                  <a:close/>
                </a:path>
              </a:pathLst>
            </a:custGeom>
            <a:solidFill>
              <a:srgbClr val="FF6600">
                <a:alpha val="19608"/>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Freeform 4"/>
          <p:cNvSpPr/>
          <p:nvPr/>
        </p:nvSpPr>
        <p:spPr>
          <a:xfrm>
            <a:off x="649927" y="11710215"/>
            <a:ext cx="4247853" cy="3002016"/>
          </a:xfrm>
          <a:custGeom>
            <a:avLst/>
            <a:gdLst/>
            <a:ahLst/>
            <a:cxnLst/>
            <a:rect l="l" t="t" r="r" b="b"/>
            <a:pathLst>
              <a:path w="4247853" h="3002016">
                <a:moveTo>
                  <a:pt x="0" y="0"/>
                </a:moveTo>
                <a:lnTo>
                  <a:pt x="4247853" y="0"/>
                </a:lnTo>
                <a:lnTo>
                  <a:pt x="4247853" y="3002016"/>
                </a:lnTo>
                <a:lnTo>
                  <a:pt x="0" y="300201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624298" y="10591826"/>
            <a:ext cx="4546963" cy="1415940"/>
          </a:xfrm>
          <a:custGeom>
            <a:avLst/>
            <a:gdLst/>
            <a:ahLst/>
            <a:cxnLst/>
            <a:rect l="l" t="t" r="r" b="b"/>
            <a:pathLst>
              <a:path w="4546963" h="1415940">
                <a:moveTo>
                  <a:pt x="0" y="0"/>
                </a:moveTo>
                <a:lnTo>
                  <a:pt x="4546962" y="0"/>
                </a:lnTo>
                <a:lnTo>
                  <a:pt x="4546962" y="1415941"/>
                </a:lnTo>
                <a:lnTo>
                  <a:pt x="0" y="141594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649927" y="4521174"/>
            <a:ext cx="8751588" cy="5613781"/>
          </a:xfrm>
          <a:prstGeom prst="rect">
            <a:avLst/>
          </a:prstGeom>
        </p:spPr>
        <p:txBody>
          <a:bodyPr wrap="square" lIns="0" tIns="0" rIns="0" bIns="0" rtlCol="0" anchor="t">
            <a:spAutoFit/>
          </a:bodyPr>
          <a:lstStyle/>
          <a:p>
            <a:pPr marL="0" marR="0" lvl="0" indent="0" algn="l" defTabSz="914400" rtl="0" eaLnBrk="1" fontAlgn="auto" latinLnBrk="0" hangingPunct="1">
              <a:lnSpc>
                <a:spcPts val="6299"/>
              </a:lnSpc>
              <a:spcBef>
                <a:spcPts val="0"/>
              </a:spcBef>
              <a:spcAft>
                <a:spcPts val="0"/>
              </a:spcAft>
              <a:buClrTx/>
              <a:buSzTx/>
              <a:buFontTx/>
              <a:buNone/>
              <a:tabLst/>
              <a:defRPr/>
            </a:pPr>
            <a:r>
              <a:rPr kumimoji="0" lang="nl-NL" sz="4499" b="0" i="0" u="none" strike="noStrike" kern="1200" cap="none" spc="0" normalizeH="0" baseline="0" noProof="0" dirty="0">
                <a:ln>
                  <a:noFill/>
                </a:ln>
                <a:solidFill>
                  <a:srgbClr val="000000"/>
                </a:solidFill>
                <a:effectLst/>
                <a:uLnTx/>
                <a:uFillTx/>
                <a:latin typeface="Trade Gothic Next" panose="020B0503040303020004" pitchFamily="34" charset="0"/>
                <a:ea typeface="Trade Gothic"/>
                <a:cs typeface="Trade Gothic"/>
                <a:sym typeface="Trade Gothic"/>
              </a:rPr>
              <a:t>Dit studiegebied is iets voor jou… </a:t>
            </a:r>
          </a:p>
          <a:p>
            <a:pPr marL="971539" marR="0" lvl="1" indent="-485769" algn="l" defTabSz="914400" rtl="0" eaLnBrk="1" fontAlgn="auto" latinLnBrk="0" hangingPunct="1">
              <a:lnSpc>
                <a:spcPts val="6299"/>
              </a:lnSpc>
              <a:spcBef>
                <a:spcPts val="0"/>
              </a:spcBef>
              <a:spcAft>
                <a:spcPts val="0"/>
              </a:spcAft>
              <a:buClrTx/>
              <a:buSzTx/>
              <a:buFont typeface="Arial"/>
              <a:buChar char="•"/>
              <a:tabLst/>
              <a:defRPr/>
            </a:pPr>
            <a:r>
              <a:rPr kumimoji="0" lang="nl-NL" sz="4499" b="0" i="0" u="none" strike="noStrike" kern="1200" cap="none" spc="0" normalizeH="0" baseline="0" noProof="0" dirty="0">
                <a:ln>
                  <a:noFill/>
                </a:ln>
                <a:solidFill>
                  <a:srgbClr val="000000"/>
                </a:solidFill>
                <a:effectLst/>
                <a:uLnTx/>
                <a:uFillTx/>
                <a:latin typeface="Trade Gothic Next" panose="020B0503040303020004" pitchFamily="34" charset="0"/>
                <a:ea typeface="Trade Gothic"/>
                <a:cs typeface="Trade Gothic"/>
                <a:sym typeface="Trade Gothic"/>
              </a:rPr>
              <a:t>Als je veel </a:t>
            </a:r>
            <a:r>
              <a:rPr kumimoji="0" lang="nl-NL" sz="4499" b="1" i="0" u="none" strike="noStrike" kern="1200" cap="none" spc="0" normalizeH="0" baseline="0" noProof="0" dirty="0">
                <a:ln>
                  <a:noFill/>
                </a:ln>
                <a:solidFill>
                  <a:srgbClr val="000000"/>
                </a:solidFill>
                <a:effectLst/>
                <a:uLnTx/>
                <a:uFillTx/>
                <a:latin typeface="Trade Gothic Next" panose="020B0503040303020004" pitchFamily="34" charset="0"/>
                <a:ea typeface="Trade Gothic Bold"/>
                <a:cs typeface="Trade Gothic Bold"/>
                <a:sym typeface="Trade Gothic Bold"/>
              </a:rPr>
              <a:t>fantasie</a:t>
            </a:r>
            <a:r>
              <a:rPr kumimoji="0" lang="nl-NL" sz="4499" b="0" i="0" u="none" strike="noStrike" kern="1200" cap="none" spc="0" normalizeH="0" baseline="0" noProof="0" dirty="0">
                <a:ln>
                  <a:noFill/>
                </a:ln>
                <a:solidFill>
                  <a:srgbClr val="000000"/>
                </a:solidFill>
                <a:effectLst/>
                <a:uLnTx/>
                <a:uFillTx/>
                <a:latin typeface="Trade Gothic Next" panose="020B0503040303020004" pitchFamily="34" charset="0"/>
                <a:ea typeface="Trade Gothic"/>
                <a:cs typeface="Trade Gothic"/>
                <a:sym typeface="Trade Gothic"/>
              </a:rPr>
              <a:t> hebt.</a:t>
            </a:r>
          </a:p>
          <a:p>
            <a:pPr marL="971539" marR="0" lvl="1" indent="-485769" algn="l" defTabSz="914400" rtl="0" eaLnBrk="1" fontAlgn="auto" latinLnBrk="0" hangingPunct="1">
              <a:lnSpc>
                <a:spcPts val="6299"/>
              </a:lnSpc>
              <a:spcBef>
                <a:spcPts val="0"/>
              </a:spcBef>
              <a:spcAft>
                <a:spcPts val="0"/>
              </a:spcAft>
              <a:buClrTx/>
              <a:buSzTx/>
              <a:buFont typeface="Arial"/>
              <a:buChar char="•"/>
              <a:tabLst/>
              <a:defRPr/>
            </a:pPr>
            <a:r>
              <a:rPr lang="nl-NL" sz="4499" dirty="0">
                <a:solidFill>
                  <a:srgbClr val="000000"/>
                </a:solidFill>
                <a:latin typeface="Trade Gothic Next" panose="020B0503040303020004" pitchFamily="34" charset="0"/>
                <a:sym typeface="Trade Gothic Bold"/>
              </a:rPr>
              <a:t>Als je van </a:t>
            </a:r>
            <a:r>
              <a:rPr kumimoji="0" lang="nl-NL" sz="4499" b="1" i="0" u="none" strike="noStrike" kern="1200" cap="none" spc="0" normalizeH="0" baseline="0" noProof="0" dirty="0">
                <a:ln>
                  <a:noFill/>
                </a:ln>
                <a:solidFill>
                  <a:srgbClr val="000000"/>
                </a:solidFill>
                <a:effectLst/>
                <a:uLnTx/>
                <a:uFillTx/>
                <a:latin typeface="Trade Gothic Next" panose="020B0503040303020004" pitchFamily="34" charset="0"/>
                <a:ea typeface="Trade Gothic Bold"/>
                <a:cs typeface="Trade Gothic Bold"/>
                <a:sym typeface="Trade Gothic Bold"/>
              </a:rPr>
              <a:t>vormen, kleuren en beelden</a:t>
            </a:r>
            <a:r>
              <a:rPr kumimoji="0" lang="nl-NL" sz="4499" b="0" i="0" u="none" strike="noStrike" kern="1200" cap="none" spc="0" normalizeH="0" baseline="0" noProof="0" dirty="0">
                <a:ln>
                  <a:noFill/>
                </a:ln>
                <a:solidFill>
                  <a:srgbClr val="000000"/>
                </a:solidFill>
                <a:effectLst/>
                <a:uLnTx/>
                <a:uFillTx/>
                <a:latin typeface="Trade Gothic Next" panose="020B0503040303020004" pitchFamily="34" charset="0"/>
                <a:ea typeface="Trade Gothic"/>
                <a:cs typeface="Trade Gothic"/>
                <a:sym typeface="Trade Gothic"/>
              </a:rPr>
              <a:t> houdt. </a:t>
            </a:r>
          </a:p>
          <a:p>
            <a:pPr marL="971539" marR="0" lvl="1" indent="-485769" algn="l" defTabSz="914400" rtl="0" eaLnBrk="1" fontAlgn="auto" latinLnBrk="0" hangingPunct="1">
              <a:lnSpc>
                <a:spcPts val="6299"/>
              </a:lnSpc>
              <a:spcBef>
                <a:spcPts val="0"/>
              </a:spcBef>
              <a:spcAft>
                <a:spcPts val="0"/>
              </a:spcAft>
              <a:buClrTx/>
              <a:buSzTx/>
              <a:buFont typeface="Arial"/>
              <a:buChar char="•"/>
              <a:tabLst/>
              <a:defRPr/>
            </a:pPr>
            <a:r>
              <a:rPr lang="nl-NL" sz="4499" b="1" dirty="0">
                <a:solidFill>
                  <a:srgbClr val="000000"/>
                </a:solidFill>
                <a:latin typeface="Trade Gothic Next" panose="020B0503040303020004" pitchFamily="34" charset="0"/>
                <a:ea typeface="Trade Gothic Bold"/>
                <a:cs typeface="Trade Gothic Bold"/>
                <a:sym typeface="Trade Gothic Bold"/>
              </a:rPr>
              <a:t>C</a:t>
            </a:r>
            <a:r>
              <a:rPr kumimoji="0" lang="nl-NL" sz="4499" b="1" i="0" u="none" strike="noStrike" kern="1200" cap="none" spc="0" normalizeH="0" baseline="0" noProof="0" dirty="0" err="1">
                <a:ln>
                  <a:noFill/>
                </a:ln>
                <a:solidFill>
                  <a:srgbClr val="000000"/>
                </a:solidFill>
                <a:effectLst/>
                <a:uLnTx/>
                <a:uFillTx/>
                <a:latin typeface="Trade Gothic Next" panose="020B0503040303020004" pitchFamily="34" charset="0"/>
                <a:ea typeface="Trade Gothic Bold"/>
                <a:cs typeface="Trade Gothic Bold"/>
                <a:sym typeface="Trade Gothic Bold"/>
              </a:rPr>
              <a:t>reatief</a:t>
            </a:r>
            <a:r>
              <a:rPr kumimoji="0" lang="nl-NL" sz="4499" b="1" i="0" u="none" strike="noStrike" kern="1200" cap="none" spc="0" normalizeH="0" baseline="0" noProof="0" dirty="0">
                <a:ln>
                  <a:noFill/>
                </a:ln>
                <a:solidFill>
                  <a:srgbClr val="000000"/>
                </a:solidFill>
                <a:effectLst/>
                <a:uLnTx/>
                <a:uFillTx/>
                <a:latin typeface="Trade Gothic Next" panose="020B0503040303020004" pitchFamily="34" charset="0"/>
                <a:ea typeface="Trade Gothic Bold"/>
                <a:cs typeface="Trade Gothic Bold"/>
                <a:sym typeface="Trade Gothic Bold"/>
              </a:rPr>
              <a:t> </a:t>
            </a:r>
            <a:r>
              <a:rPr lang="nl-NL" sz="4499" dirty="0">
                <a:solidFill>
                  <a:srgbClr val="000000"/>
                </a:solidFill>
                <a:latin typeface="Trade Gothic Next" panose="020B0503040303020004" pitchFamily="34" charset="0"/>
                <a:sym typeface="Trade Gothic Bold"/>
              </a:rPr>
              <a:t>kan</a:t>
            </a:r>
            <a:r>
              <a:rPr kumimoji="0" lang="nl-NL" sz="4499" b="1" i="0" u="none" strike="noStrike" kern="1200" cap="none" spc="0" normalizeH="0" baseline="0" noProof="0" dirty="0">
                <a:ln>
                  <a:noFill/>
                </a:ln>
                <a:solidFill>
                  <a:srgbClr val="000000"/>
                </a:solidFill>
                <a:effectLst/>
                <a:uLnTx/>
                <a:uFillTx/>
                <a:latin typeface="Trade Gothic Next" panose="020B0503040303020004" pitchFamily="34" charset="0"/>
                <a:ea typeface="Trade Gothic Bold"/>
                <a:cs typeface="Trade Gothic Bold"/>
                <a:sym typeface="Trade Gothic Bold"/>
              </a:rPr>
              <a:t> nadenken</a:t>
            </a:r>
            <a:r>
              <a:rPr kumimoji="0" lang="nl-NL" sz="4499" b="0" i="0" u="none" strike="noStrike" kern="1200" cap="none" spc="0" normalizeH="0" baseline="0" noProof="0" dirty="0">
                <a:ln>
                  <a:noFill/>
                </a:ln>
                <a:solidFill>
                  <a:srgbClr val="000000"/>
                </a:solidFill>
                <a:effectLst/>
                <a:uLnTx/>
                <a:uFillTx/>
                <a:latin typeface="Trade Gothic Next" panose="020B0503040303020004" pitchFamily="34" charset="0"/>
                <a:ea typeface="Trade Gothic"/>
                <a:cs typeface="Trade Gothic"/>
                <a:sym typeface="Trade Gothic"/>
              </a:rPr>
              <a:t> en dingen ook echt </a:t>
            </a:r>
            <a:r>
              <a:rPr lang="nl-NL" sz="4499" dirty="0">
                <a:solidFill>
                  <a:srgbClr val="000000"/>
                </a:solidFill>
                <a:latin typeface="Trade Gothic Next" panose="020B0503040303020004" pitchFamily="34" charset="0"/>
                <a:ea typeface="Trade Gothic"/>
                <a:cs typeface="Trade Gothic"/>
                <a:sym typeface="Trade Gothic"/>
              </a:rPr>
              <a:t>kan </a:t>
            </a:r>
            <a:r>
              <a:rPr kumimoji="0" lang="nl-NL" sz="4499" b="0" i="0" u="none" strike="noStrike" kern="1200" cap="none" spc="0" normalizeH="0" baseline="0" noProof="0" dirty="0">
                <a:ln>
                  <a:noFill/>
                </a:ln>
                <a:solidFill>
                  <a:srgbClr val="000000"/>
                </a:solidFill>
                <a:effectLst/>
                <a:uLnTx/>
                <a:uFillTx/>
                <a:latin typeface="Trade Gothic Next" panose="020B0503040303020004" pitchFamily="34" charset="0"/>
                <a:ea typeface="Trade Gothic"/>
                <a:cs typeface="Trade Gothic"/>
                <a:sym typeface="Trade Gothic"/>
              </a:rPr>
              <a:t>uitwerken.</a:t>
            </a:r>
          </a:p>
          <a:p>
            <a:pPr marL="0" marR="0" lvl="0" indent="0" algn="l" defTabSz="914400" rtl="0" eaLnBrk="1" fontAlgn="auto" latinLnBrk="0" hangingPunct="1">
              <a:lnSpc>
                <a:spcPts val="6299"/>
              </a:lnSpc>
              <a:spcBef>
                <a:spcPts val="0"/>
              </a:spcBef>
              <a:spcAft>
                <a:spcPts val="0"/>
              </a:spcAft>
              <a:buClrTx/>
              <a:buSzTx/>
              <a:buFontTx/>
              <a:buNone/>
              <a:tabLst/>
              <a:defRPr/>
            </a:pPr>
            <a:endParaRPr kumimoji="0" lang="en-US" sz="4499" b="0" i="0" u="none" strike="noStrike" kern="1200" cap="none" spc="0" normalizeH="0" baseline="0" noProof="0" dirty="0">
              <a:ln>
                <a:noFill/>
              </a:ln>
              <a:solidFill>
                <a:srgbClr val="000000"/>
              </a:solidFill>
              <a:effectLst/>
              <a:uLnTx/>
              <a:uFillTx/>
              <a:latin typeface="Trade Gothic"/>
              <a:ea typeface="Trade Gothic"/>
              <a:cs typeface="Trade Gothic"/>
              <a:sym typeface="Trade Gothic"/>
            </a:endParaRPr>
          </a:p>
        </p:txBody>
      </p:sp>
      <p:sp>
        <p:nvSpPr>
          <p:cNvPr id="9" name="Freeform 2">
            <a:extLst>
              <a:ext uri="{FF2B5EF4-FFF2-40B4-BE49-F238E27FC236}">
                <a16:creationId xmlns:a16="http://schemas.microsoft.com/office/drawing/2014/main" id="{C1B4ECBA-F78B-A026-4672-8F937982B01A}"/>
              </a:ext>
            </a:extLst>
          </p:cNvPr>
          <p:cNvSpPr/>
          <p:nvPr/>
        </p:nvSpPr>
        <p:spPr>
          <a:xfrm rot="-250854">
            <a:off x="17168881" y="-2834782"/>
            <a:ext cx="7573827" cy="11126050"/>
          </a:xfrm>
          <a:custGeom>
            <a:avLst/>
            <a:gdLst/>
            <a:ahLst/>
            <a:cxnLst/>
            <a:rect l="l" t="t" r="r" b="b"/>
            <a:pathLst>
              <a:path w="7573827" h="11126050">
                <a:moveTo>
                  <a:pt x="0" y="0"/>
                </a:moveTo>
                <a:lnTo>
                  <a:pt x="7573827" y="0"/>
                </a:lnTo>
                <a:lnTo>
                  <a:pt x="7573827" y="11126049"/>
                </a:lnTo>
                <a:lnTo>
                  <a:pt x="0" y="11126049"/>
                </a:lnTo>
                <a:lnTo>
                  <a:pt x="0" y="0"/>
                </a:lnTo>
                <a:close/>
              </a:path>
            </a:pathLst>
          </a:custGeom>
          <a:blipFill>
            <a:blip r:embed="rId4"/>
            <a:stretch>
              <a:fillRect/>
            </a:stretch>
          </a:blipFill>
        </p:spPr>
        <p:txBody>
          <a:bodyPr/>
          <a:lstStyle/>
          <a:p>
            <a:endParaRPr lang="nl-NL"/>
          </a:p>
        </p:txBody>
      </p:sp>
      <p:sp>
        <p:nvSpPr>
          <p:cNvPr id="8" name="Freeform 8"/>
          <p:cNvSpPr/>
          <p:nvPr/>
        </p:nvSpPr>
        <p:spPr>
          <a:xfrm>
            <a:off x="11576058" y="5143172"/>
            <a:ext cx="8559038" cy="4819652"/>
          </a:xfrm>
          <a:custGeom>
            <a:avLst/>
            <a:gdLst/>
            <a:ahLst/>
            <a:cxnLst/>
            <a:rect l="l" t="t" r="r" b="b"/>
            <a:pathLst>
              <a:path w="8559038" h="4819652">
                <a:moveTo>
                  <a:pt x="0" y="0"/>
                </a:moveTo>
                <a:lnTo>
                  <a:pt x="8559037" y="0"/>
                </a:lnTo>
                <a:lnTo>
                  <a:pt x="8559037" y="4819653"/>
                </a:lnTo>
                <a:lnTo>
                  <a:pt x="0" y="4819653"/>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4">
            <a:extLst>
              <a:ext uri="{FF2B5EF4-FFF2-40B4-BE49-F238E27FC236}">
                <a16:creationId xmlns:a16="http://schemas.microsoft.com/office/drawing/2014/main" id="{A5128DDE-62A4-4464-3684-CA9D827CAC1D}"/>
              </a:ext>
            </a:extLst>
          </p:cNvPr>
          <p:cNvSpPr/>
          <p:nvPr/>
        </p:nvSpPr>
        <p:spPr>
          <a:xfrm>
            <a:off x="17343093" y="-1033900"/>
            <a:ext cx="5590799" cy="3762142"/>
          </a:xfrm>
          <a:custGeom>
            <a:avLst/>
            <a:gdLst/>
            <a:ahLst/>
            <a:cxnLst/>
            <a:rect l="l" t="t" r="r" b="b"/>
            <a:pathLst>
              <a:path w="5590799" h="3762142">
                <a:moveTo>
                  <a:pt x="0" y="0"/>
                </a:moveTo>
                <a:lnTo>
                  <a:pt x="5590800" y="0"/>
                </a:lnTo>
                <a:lnTo>
                  <a:pt x="5590800" y="3762143"/>
                </a:lnTo>
                <a:lnTo>
                  <a:pt x="0" y="3762143"/>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91655" y="0"/>
            <a:ext cx="11082445" cy="15120000"/>
            <a:chOff x="0" y="0"/>
            <a:chExt cx="3748877" cy="5114667"/>
          </a:xfrm>
        </p:grpSpPr>
        <p:sp>
          <p:nvSpPr>
            <p:cNvPr id="3" name="Freeform 3"/>
            <p:cNvSpPr/>
            <p:nvPr/>
          </p:nvSpPr>
          <p:spPr>
            <a:xfrm>
              <a:off x="0" y="0"/>
              <a:ext cx="3748877" cy="5114666"/>
            </a:xfrm>
            <a:custGeom>
              <a:avLst/>
              <a:gdLst/>
              <a:ahLst/>
              <a:cxnLst/>
              <a:rect l="l" t="t" r="r" b="b"/>
              <a:pathLst>
                <a:path w="3748877" h="5114666">
                  <a:moveTo>
                    <a:pt x="0" y="0"/>
                  </a:moveTo>
                  <a:lnTo>
                    <a:pt x="3748877" y="0"/>
                  </a:lnTo>
                  <a:lnTo>
                    <a:pt x="3748877" y="5114666"/>
                  </a:lnTo>
                  <a:lnTo>
                    <a:pt x="0" y="5114666"/>
                  </a:lnTo>
                  <a:close/>
                </a:path>
              </a:pathLst>
            </a:custGeom>
            <a:solidFill>
              <a:srgbClr val="FF6600">
                <a:alpha val="19608"/>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Freeform 4"/>
          <p:cNvSpPr/>
          <p:nvPr/>
        </p:nvSpPr>
        <p:spPr>
          <a:xfrm>
            <a:off x="649927" y="11710215"/>
            <a:ext cx="4247853" cy="3002016"/>
          </a:xfrm>
          <a:custGeom>
            <a:avLst/>
            <a:gdLst/>
            <a:ahLst/>
            <a:cxnLst/>
            <a:rect l="l" t="t" r="r" b="b"/>
            <a:pathLst>
              <a:path w="4247853" h="3002016">
                <a:moveTo>
                  <a:pt x="0" y="0"/>
                </a:moveTo>
                <a:lnTo>
                  <a:pt x="4247853" y="0"/>
                </a:lnTo>
                <a:lnTo>
                  <a:pt x="4247853" y="3002016"/>
                </a:lnTo>
                <a:lnTo>
                  <a:pt x="0" y="300201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624298" y="10423373"/>
            <a:ext cx="4546963" cy="1415940"/>
          </a:xfrm>
          <a:custGeom>
            <a:avLst/>
            <a:gdLst/>
            <a:ahLst/>
            <a:cxnLst/>
            <a:rect l="l" t="t" r="r" b="b"/>
            <a:pathLst>
              <a:path w="4546963" h="1415940">
                <a:moveTo>
                  <a:pt x="0" y="0"/>
                </a:moveTo>
                <a:lnTo>
                  <a:pt x="4546962" y="0"/>
                </a:lnTo>
                <a:lnTo>
                  <a:pt x="4546962" y="1415941"/>
                </a:lnTo>
                <a:lnTo>
                  <a:pt x="0" y="141594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669564" y="4001679"/>
            <a:ext cx="8944139" cy="5592365"/>
          </a:xfrm>
          <a:prstGeom prst="rect">
            <a:avLst/>
          </a:prstGeom>
        </p:spPr>
        <p:txBody>
          <a:bodyPr wrap="square" lIns="0" tIns="0" rIns="0" bIns="0" rtlCol="0" anchor="t">
            <a:spAutoFit/>
          </a:bodyPr>
          <a:lstStyle/>
          <a:p>
            <a:pPr marL="0" marR="0" lvl="0" indent="0" algn="l" defTabSz="914400" rtl="0" eaLnBrk="1" fontAlgn="auto" latinLnBrk="0" hangingPunct="1">
              <a:lnSpc>
                <a:spcPts val="6299"/>
              </a:lnSpc>
              <a:spcBef>
                <a:spcPts val="0"/>
              </a:spcBef>
              <a:spcAft>
                <a:spcPts val="0"/>
              </a:spcAft>
              <a:buClrTx/>
              <a:buSzTx/>
              <a:buFontTx/>
              <a:buNone/>
              <a:tabLst/>
              <a:defRPr/>
            </a:pPr>
            <a:r>
              <a:rPr kumimoji="0" lang="nl-BE" sz="4499" b="0" i="0" u="none" strike="noStrike" kern="1200" cap="none" spc="0" normalizeH="0" baseline="0" noProof="0" dirty="0">
                <a:ln>
                  <a:noFill/>
                </a:ln>
                <a:solidFill>
                  <a:srgbClr val="000000"/>
                </a:solidFill>
                <a:effectLst/>
                <a:uLnTx/>
                <a:uFillTx/>
                <a:latin typeface="Trade Gothic Next" panose="020B0503040303020004" pitchFamily="34" charset="0"/>
                <a:ea typeface="Trade Gothic"/>
                <a:cs typeface="Trade Gothic"/>
                <a:sym typeface="Trade Gothic"/>
              </a:rPr>
              <a:t>Dit studiedomein  is iets voor jou…</a:t>
            </a:r>
          </a:p>
          <a:p>
            <a:pPr marL="971539" marR="0" lvl="1" indent="-485769" algn="l" defTabSz="914400" rtl="0" eaLnBrk="1" fontAlgn="auto" latinLnBrk="0" hangingPunct="1">
              <a:lnSpc>
                <a:spcPts val="6299"/>
              </a:lnSpc>
              <a:spcBef>
                <a:spcPts val="0"/>
              </a:spcBef>
              <a:spcAft>
                <a:spcPts val="0"/>
              </a:spcAft>
              <a:buClrTx/>
              <a:buSzTx/>
              <a:buFont typeface="Arial"/>
              <a:buChar char="•"/>
              <a:tabLst/>
              <a:defRPr/>
            </a:pPr>
            <a:r>
              <a:rPr lang="nl-BE" sz="4499" dirty="0">
                <a:solidFill>
                  <a:srgbClr val="000000"/>
                </a:solidFill>
                <a:latin typeface="Trade Gothic Next" panose="020B0503040303020004" pitchFamily="34" charset="0"/>
                <a:ea typeface="Trade Gothic"/>
                <a:cs typeface="Trade Gothic"/>
                <a:sym typeface="Trade Gothic"/>
              </a:rPr>
              <a:t>A</a:t>
            </a:r>
            <a:r>
              <a:rPr kumimoji="0" lang="nl-BE" sz="4499" b="0" i="0" u="none" strike="noStrike" kern="1200" cap="none" spc="0" normalizeH="0" baseline="0" noProof="0" dirty="0" err="1">
                <a:ln>
                  <a:noFill/>
                </a:ln>
                <a:solidFill>
                  <a:srgbClr val="000000"/>
                </a:solidFill>
                <a:effectLst/>
                <a:uLnTx/>
                <a:uFillTx/>
                <a:latin typeface="Trade Gothic Next" panose="020B0503040303020004" pitchFamily="34" charset="0"/>
                <a:ea typeface="Trade Gothic"/>
                <a:cs typeface="Trade Gothic"/>
                <a:sym typeface="Trade Gothic"/>
              </a:rPr>
              <a:t>ls</a:t>
            </a:r>
            <a:r>
              <a:rPr kumimoji="0" lang="nl-BE" sz="4499" b="0" i="0" u="none" strike="noStrike" kern="1200" cap="none" spc="0" normalizeH="0" baseline="0" noProof="0" dirty="0">
                <a:ln>
                  <a:noFill/>
                </a:ln>
                <a:solidFill>
                  <a:srgbClr val="000000"/>
                </a:solidFill>
                <a:effectLst/>
                <a:uLnTx/>
                <a:uFillTx/>
                <a:latin typeface="Trade Gothic Next" panose="020B0503040303020004" pitchFamily="34" charset="0"/>
                <a:ea typeface="Trade Gothic"/>
                <a:cs typeface="Trade Gothic"/>
                <a:sym typeface="Trade Gothic"/>
              </a:rPr>
              <a:t> je wil leren hoe groenten, fruit  en dieren </a:t>
            </a:r>
            <a:r>
              <a:rPr kumimoji="0" lang="nl-BE" sz="4499" b="1" i="0" u="none" strike="noStrike" kern="1200" cap="none" spc="0" normalizeH="0" baseline="0" noProof="0" dirty="0">
                <a:ln>
                  <a:noFill/>
                </a:ln>
                <a:solidFill>
                  <a:srgbClr val="000000"/>
                </a:solidFill>
                <a:effectLst/>
                <a:uLnTx/>
                <a:uFillTx/>
                <a:latin typeface="Trade Gothic Next" panose="020B0503040303020004" pitchFamily="34" charset="0"/>
                <a:ea typeface="Trade Gothic Bold"/>
                <a:cs typeface="Trade Gothic Bold"/>
                <a:sym typeface="Trade Gothic Bold"/>
              </a:rPr>
              <a:t>gekweekt en verzorgd</a:t>
            </a:r>
            <a:r>
              <a:rPr kumimoji="0" lang="nl-BE" sz="4499" b="0" i="0" u="none" strike="noStrike" kern="1200" cap="none" spc="0" normalizeH="0" baseline="0" noProof="0" dirty="0">
                <a:ln>
                  <a:noFill/>
                </a:ln>
                <a:solidFill>
                  <a:srgbClr val="000000"/>
                </a:solidFill>
                <a:effectLst/>
                <a:uLnTx/>
                <a:uFillTx/>
                <a:latin typeface="Trade Gothic Next" panose="020B0503040303020004" pitchFamily="34" charset="0"/>
                <a:ea typeface="Trade Gothic"/>
                <a:cs typeface="Trade Gothic"/>
                <a:sym typeface="Trade Gothic"/>
              </a:rPr>
              <a:t> worden. </a:t>
            </a:r>
          </a:p>
          <a:p>
            <a:pPr marL="971539" marR="0" lvl="1" indent="-485769" algn="l" defTabSz="914400" rtl="0" eaLnBrk="1" fontAlgn="auto" latinLnBrk="0" hangingPunct="1">
              <a:lnSpc>
                <a:spcPts val="6299"/>
              </a:lnSpc>
              <a:spcBef>
                <a:spcPts val="0"/>
              </a:spcBef>
              <a:spcAft>
                <a:spcPts val="0"/>
              </a:spcAft>
              <a:buClrTx/>
              <a:buSzTx/>
              <a:buFont typeface="Arial"/>
              <a:buChar char="•"/>
              <a:tabLst/>
              <a:defRPr/>
            </a:pPr>
            <a:r>
              <a:rPr kumimoji="0" lang="nl-BE" sz="4499" b="0" i="0" u="none" strike="noStrike" kern="1200" cap="none" spc="0" normalizeH="0" baseline="0" noProof="0" dirty="0">
                <a:ln>
                  <a:noFill/>
                </a:ln>
                <a:solidFill>
                  <a:srgbClr val="000000"/>
                </a:solidFill>
                <a:effectLst/>
                <a:uLnTx/>
                <a:uFillTx/>
                <a:latin typeface="Trade Gothic Next" panose="020B0503040303020004" pitchFamily="34" charset="0"/>
                <a:ea typeface="Trade Gothic"/>
                <a:cs typeface="Trade Gothic"/>
                <a:sym typeface="Trade Gothic"/>
              </a:rPr>
              <a:t>Als je graag leven</a:t>
            </a:r>
            <a:r>
              <a:rPr lang="nl-BE" sz="4499" dirty="0">
                <a:solidFill>
                  <a:srgbClr val="000000"/>
                </a:solidFill>
                <a:latin typeface="Trade Gothic Next" panose="020B0503040303020004" pitchFamily="34" charset="0"/>
                <a:ea typeface="Trade Gothic"/>
                <a:cs typeface="Trade Gothic"/>
                <a:sym typeface="Trade Gothic"/>
              </a:rPr>
              <a:t>de </a:t>
            </a:r>
            <a:r>
              <a:rPr kumimoji="0" lang="nl-BE" sz="4499" b="0" i="0" u="none" strike="noStrike" kern="1200" cap="none" spc="0" normalizeH="0" baseline="0" noProof="0" dirty="0">
                <a:ln>
                  <a:noFill/>
                </a:ln>
                <a:solidFill>
                  <a:srgbClr val="000000"/>
                </a:solidFill>
                <a:effectLst/>
                <a:uLnTx/>
                <a:uFillTx/>
                <a:latin typeface="Trade Gothic Next" panose="020B0503040303020004" pitchFamily="34" charset="0"/>
                <a:ea typeface="Trade Gothic"/>
                <a:cs typeface="Trade Gothic"/>
                <a:sym typeface="Trade Gothic"/>
              </a:rPr>
              <a:t>organismen </a:t>
            </a:r>
            <a:r>
              <a:rPr kumimoji="0" lang="nl-BE" sz="4499" b="1" i="0" u="none" strike="noStrike" kern="1200" cap="none" spc="0" normalizeH="0" baseline="0" noProof="0" dirty="0">
                <a:ln>
                  <a:noFill/>
                </a:ln>
                <a:solidFill>
                  <a:srgbClr val="000000"/>
                </a:solidFill>
                <a:effectLst/>
                <a:uLnTx/>
                <a:uFillTx/>
                <a:latin typeface="Trade Gothic Next" panose="020B0503040303020004" pitchFamily="34" charset="0"/>
                <a:ea typeface="Trade Gothic"/>
                <a:cs typeface="Trade Gothic"/>
                <a:sym typeface="Trade Gothic"/>
              </a:rPr>
              <a:t>bestudeert</a:t>
            </a:r>
            <a:r>
              <a:rPr kumimoji="0" lang="nl-BE" sz="4499" b="0" i="0" u="none" strike="noStrike" kern="1200" cap="none" spc="0" normalizeH="0" baseline="0" noProof="0" dirty="0">
                <a:ln>
                  <a:noFill/>
                </a:ln>
                <a:solidFill>
                  <a:srgbClr val="000000"/>
                </a:solidFill>
                <a:effectLst/>
                <a:uLnTx/>
                <a:uFillTx/>
                <a:latin typeface="Trade Gothic Next" panose="020B0503040303020004" pitchFamily="34" charset="0"/>
                <a:ea typeface="Trade Gothic"/>
                <a:cs typeface="Trade Gothic"/>
                <a:sym typeface="Trade Gothic"/>
              </a:rPr>
              <a:t> en de relaties tussen </a:t>
            </a:r>
            <a:r>
              <a:rPr kumimoji="0" lang="nl-BE" sz="4499" b="1" i="0" u="none" strike="noStrike" kern="1200" cap="none" spc="0" normalizeH="0" baseline="0" noProof="0" dirty="0">
                <a:ln>
                  <a:noFill/>
                </a:ln>
                <a:solidFill>
                  <a:srgbClr val="000000"/>
                </a:solidFill>
                <a:effectLst/>
                <a:uLnTx/>
                <a:uFillTx/>
                <a:latin typeface="Trade Gothic Next" panose="020B0503040303020004" pitchFamily="34" charset="0"/>
                <a:ea typeface="Trade Gothic Bold"/>
                <a:cs typeface="Trade Gothic Bold"/>
                <a:sym typeface="Trade Gothic Bold"/>
              </a:rPr>
              <a:t>mens, plant en dier.</a:t>
            </a:r>
          </a:p>
        </p:txBody>
      </p:sp>
      <p:sp>
        <p:nvSpPr>
          <p:cNvPr id="9" name="Freeform 2">
            <a:extLst>
              <a:ext uri="{FF2B5EF4-FFF2-40B4-BE49-F238E27FC236}">
                <a16:creationId xmlns:a16="http://schemas.microsoft.com/office/drawing/2014/main" id="{D8054DE7-2421-61C9-CB1D-3406E886DD58}"/>
              </a:ext>
            </a:extLst>
          </p:cNvPr>
          <p:cNvSpPr/>
          <p:nvPr/>
        </p:nvSpPr>
        <p:spPr>
          <a:xfrm rot="-250854">
            <a:off x="17168881" y="-2834782"/>
            <a:ext cx="7573827" cy="11126050"/>
          </a:xfrm>
          <a:custGeom>
            <a:avLst/>
            <a:gdLst/>
            <a:ahLst/>
            <a:cxnLst/>
            <a:rect l="l" t="t" r="r" b="b"/>
            <a:pathLst>
              <a:path w="7573827" h="11126050">
                <a:moveTo>
                  <a:pt x="0" y="0"/>
                </a:moveTo>
                <a:lnTo>
                  <a:pt x="7573827" y="0"/>
                </a:lnTo>
                <a:lnTo>
                  <a:pt x="7573827" y="11126049"/>
                </a:lnTo>
                <a:lnTo>
                  <a:pt x="0" y="11126049"/>
                </a:lnTo>
                <a:lnTo>
                  <a:pt x="0" y="0"/>
                </a:lnTo>
                <a:close/>
              </a:path>
            </a:pathLst>
          </a:custGeom>
          <a:blipFill>
            <a:blip r:embed="rId4"/>
            <a:stretch>
              <a:fillRect/>
            </a:stretch>
          </a:blipFill>
        </p:spPr>
        <p:txBody>
          <a:bodyPr/>
          <a:lstStyle/>
          <a:p>
            <a:endParaRPr lang="nl-NL"/>
          </a:p>
        </p:txBody>
      </p:sp>
      <p:sp>
        <p:nvSpPr>
          <p:cNvPr id="8" name="Freeform 8"/>
          <p:cNvSpPr/>
          <p:nvPr/>
        </p:nvSpPr>
        <p:spPr>
          <a:xfrm>
            <a:off x="11647558" y="4689627"/>
            <a:ext cx="8657389" cy="5733746"/>
          </a:xfrm>
          <a:custGeom>
            <a:avLst/>
            <a:gdLst/>
            <a:ahLst/>
            <a:cxnLst/>
            <a:rect l="l" t="t" r="r" b="b"/>
            <a:pathLst>
              <a:path w="8657389" h="5733746">
                <a:moveTo>
                  <a:pt x="0" y="0"/>
                </a:moveTo>
                <a:lnTo>
                  <a:pt x="8657389" y="0"/>
                </a:lnTo>
                <a:lnTo>
                  <a:pt x="8657389" y="5733746"/>
                </a:lnTo>
                <a:lnTo>
                  <a:pt x="0" y="5733746"/>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4">
            <a:extLst>
              <a:ext uri="{FF2B5EF4-FFF2-40B4-BE49-F238E27FC236}">
                <a16:creationId xmlns:a16="http://schemas.microsoft.com/office/drawing/2014/main" id="{C98BAE46-D63C-3318-14A3-EFA6FCFBB6B4}"/>
              </a:ext>
            </a:extLst>
          </p:cNvPr>
          <p:cNvSpPr/>
          <p:nvPr/>
        </p:nvSpPr>
        <p:spPr>
          <a:xfrm>
            <a:off x="17343093" y="-1033900"/>
            <a:ext cx="5590799" cy="3762142"/>
          </a:xfrm>
          <a:custGeom>
            <a:avLst/>
            <a:gdLst/>
            <a:ahLst/>
            <a:cxnLst/>
            <a:rect l="l" t="t" r="r" b="b"/>
            <a:pathLst>
              <a:path w="5590799" h="3762142">
                <a:moveTo>
                  <a:pt x="0" y="0"/>
                </a:moveTo>
                <a:lnTo>
                  <a:pt x="5590800" y="0"/>
                </a:lnTo>
                <a:lnTo>
                  <a:pt x="5590800" y="3762143"/>
                </a:lnTo>
                <a:lnTo>
                  <a:pt x="0" y="3762143"/>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91655" y="0"/>
            <a:ext cx="11082445" cy="15120000"/>
            <a:chOff x="0" y="0"/>
            <a:chExt cx="3748877" cy="5114667"/>
          </a:xfrm>
        </p:grpSpPr>
        <p:sp>
          <p:nvSpPr>
            <p:cNvPr id="3" name="Freeform 3"/>
            <p:cNvSpPr/>
            <p:nvPr/>
          </p:nvSpPr>
          <p:spPr>
            <a:xfrm>
              <a:off x="0" y="0"/>
              <a:ext cx="3748877" cy="5114666"/>
            </a:xfrm>
            <a:custGeom>
              <a:avLst/>
              <a:gdLst/>
              <a:ahLst/>
              <a:cxnLst/>
              <a:rect l="l" t="t" r="r" b="b"/>
              <a:pathLst>
                <a:path w="3748877" h="5114666">
                  <a:moveTo>
                    <a:pt x="0" y="0"/>
                  </a:moveTo>
                  <a:lnTo>
                    <a:pt x="3748877" y="0"/>
                  </a:lnTo>
                  <a:lnTo>
                    <a:pt x="3748877" y="5114666"/>
                  </a:lnTo>
                  <a:lnTo>
                    <a:pt x="0" y="5114666"/>
                  </a:lnTo>
                  <a:close/>
                </a:path>
              </a:pathLst>
            </a:custGeom>
            <a:solidFill>
              <a:srgbClr val="FF6600">
                <a:alpha val="19608"/>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Freeform 4"/>
          <p:cNvSpPr/>
          <p:nvPr/>
        </p:nvSpPr>
        <p:spPr>
          <a:xfrm>
            <a:off x="649927" y="11710215"/>
            <a:ext cx="4247853" cy="3002016"/>
          </a:xfrm>
          <a:custGeom>
            <a:avLst/>
            <a:gdLst/>
            <a:ahLst/>
            <a:cxnLst/>
            <a:rect l="l" t="t" r="r" b="b"/>
            <a:pathLst>
              <a:path w="4247853" h="3002016">
                <a:moveTo>
                  <a:pt x="0" y="0"/>
                </a:moveTo>
                <a:lnTo>
                  <a:pt x="4247853" y="0"/>
                </a:lnTo>
                <a:lnTo>
                  <a:pt x="4247853" y="3002016"/>
                </a:lnTo>
                <a:lnTo>
                  <a:pt x="0" y="300201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773853" y="10685988"/>
            <a:ext cx="4546963" cy="1415940"/>
          </a:xfrm>
          <a:custGeom>
            <a:avLst/>
            <a:gdLst/>
            <a:ahLst/>
            <a:cxnLst/>
            <a:rect l="l" t="t" r="r" b="b"/>
            <a:pathLst>
              <a:path w="4546963" h="1415940">
                <a:moveTo>
                  <a:pt x="0" y="0"/>
                </a:moveTo>
                <a:lnTo>
                  <a:pt x="4546963" y="0"/>
                </a:lnTo>
                <a:lnTo>
                  <a:pt x="4546963" y="1415940"/>
                </a:lnTo>
                <a:lnTo>
                  <a:pt x="0" y="141594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649927" y="2728242"/>
            <a:ext cx="9478104" cy="8845435"/>
          </a:xfrm>
          <a:prstGeom prst="rect">
            <a:avLst/>
          </a:prstGeom>
        </p:spPr>
        <p:txBody>
          <a:bodyPr wrap="square" lIns="0" tIns="0" rIns="0" bIns="0" rtlCol="0" anchor="t">
            <a:spAutoFit/>
          </a:bodyPr>
          <a:lstStyle/>
          <a:p>
            <a:pPr marL="0" marR="0" lvl="0" indent="0" algn="l" defTabSz="914400" rtl="0" eaLnBrk="1" fontAlgn="auto" latinLnBrk="0" hangingPunct="1">
              <a:lnSpc>
                <a:spcPts val="6299"/>
              </a:lnSpc>
              <a:spcBef>
                <a:spcPts val="0"/>
              </a:spcBef>
              <a:spcAft>
                <a:spcPts val="0"/>
              </a:spcAft>
              <a:buClrTx/>
              <a:buSzTx/>
              <a:buFontTx/>
              <a:buNone/>
              <a:tabLst/>
              <a:defRPr/>
            </a:pPr>
            <a:r>
              <a:rPr kumimoji="0" lang="nl-NL" sz="4499" b="0" i="0" u="none" strike="noStrike" kern="1200" cap="none" spc="0" normalizeH="0" baseline="0" noProof="0" dirty="0">
                <a:ln>
                  <a:noFill/>
                </a:ln>
                <a:solidFill>
                  <a:srgbClr val="000000"/>
                </a:solidFill>
                <a:effectLst/>
                <a:uLnTx/>
                <a:uFillTx/>
                <a:latin typeface="Trade Gothic Next" panose="020B0503040303020004" pitchFamily="34" charset="0"/>
                <a:ea typeface="Trade Gothic"/>
                <a:cs typeface="Trade Gothic"/>
                <a:sym typeface="Trade Gothic"/>
              </a:rPr>
              <a:t>Dit studiedomein is iets voor jou… </a:t>
            </a:r>
          </a:p>
          <a:p>
            <a:pPr marL="971539" marR="0" lvl="1" indent="-485769" algn="l" defTabSz="914400" rtl="0" eaLnBrk="1" fontAlgn="auto" latinLnBrk="0" hangingPunct="1">
              <a:lnSpc>
                <a:spcPts val="6299"/>
              </a:lnSpc>
              <a:spcBef>
                <a:spcPts val="0"/>
              </a:spcBef>
              <a:spcAft>
                <a:spcPts val="0"/>
              </a:spcAft>
              <a:buClrTx/>
              <a:buSzTx/>
              <a:buFont typeface="Arial"/>
              <a:buChar char="•"/>
              <a:tabLst/>
              <a:defRPr/>
            </a:pPr>
            <a:r>
              <a:rPr lang="nl-NL" sz="4499" dirty="0">
                <a:solidFill>
                  <a:srgbClr val="000000"/>
                </a:solidFill>
                <a:latin typeface="Trade Gothic Next" panose="020B0503040303020004" pitchFamily="34" charset="0"/>
                <a:ea typeface="Trade Gothic"/>
                <a:cs typeface="Trade Gothic"/>
                <a:sym typeface="Trade Gothic"/>
              </a:rPr>
              <a:t>A</a:t>
            </a:r>
            <a:r>
              <a:rPr kumimoji="0" lang="nl-NL" sz="4499" b="0" i="0" u="none" strike="noStrike" kern="1200" cap="none" spc="0" normalizeH="0" baseline="0" noProof="0" dirty="0" err="1">
                <a:ln>
                  <a:noFill/>
                </a:ln>
                <a:solidFill>
                  <a:srgbClr val="000000"/>
                </a:solidFill>
                <a:effectLst/>
                <a:uLnTx/>
                <a:uFillTx/>
                <a:latin typeface="Trade Gothic Next" panose="020B0503040303020004" pitchFamily="34" charset="0"/>
                <a:ea typeface="Trade Gothic"/>
                <a:cs typeface="Trade Gothic"/>
                <a:sym typeface="Trade Gothic"/>
              </a:rPr>
              <a:t>ls</a:t>
            </a:r>
            <a:r>
              <a:rPr kumimoji="0" lang="nl-NL" sz="4499" b="0" i="0" u="none" strike="noStrike" kern="1200" cap="none" spc="0" normalizeH="0" baseline="0" noProof="0" dirty="0">
                <a:ln>
                  <a:noFill/>
                </a:ln>
                <a:solidFill>
                  <a:srgbClr val="000000"/>
                </a:solidFill>
                <a:effectLst/>
                <a:uLnTx/>
                <a:uFillTx/>
                <a:latin typeface="Trade Gothic Next" panose="020B0503040303020004" pitchFamily="34" charset="0"/>
                <a:ea typeface="Trade Gothic"/>
                <a:cs typeface="Trade Gothic"/>
                <a:sym typeface="Trade Gothic"/>
              </a:rPr>
              <a:t> je </a:t>
            </a:r>
            <a:r>
              <a:rPr kumimoji="0" lang="nl-NL" sz="4499" b="1" i="0" u="none" strike="noStrike" kern="1200" cap="none" spc="0" normalizeH="0" baseline="0" noProof="0" dirty="0">
                <a:ln>
                  <a:noFill/>
                </a:ln>
                <a:solidFill>
                  <a:srgbClr val="000000"/>
                </a:solidFill>
                <a:effectLst/>
                <a:uLnTx/>
                <a:uFillTx/>
                <a:latin typeface="Trade Gothic Next" panose="020B0503040303020004" pitchFamily="34" charset="0"/>
                <a:ea typeface="Trade Gothic Bold"/>
                <a:cs typeface="Trade Gothic Bold"/>
                <a:sym typeface="Trade Gothic Bold"/>
              </a:rPr>
              <a:t>geboeid</a:t>
            </a:r>
            <a:r>
              <a:rPr kumimoji="0" lang="nl-NL" sz="4499" b="0" i="0" u="none" strike="noStrike" kern="1200" cap="none" spc="0" normalizeH="0" baseline="0" noProof="0" dirty="0">
                <a:ln>
                  <a:noFill/>
                </a:ln>
                <a:solidFill>
                  <a:srgbClr val="000000"/>
                </a:solidFill>
                <a:effectLst/>
                <a:uLnTx/>
                <a:uFillTx/>
                <a:latin typeface="Trade Gothic Next" panose="020B0503040303020004" pitchFamily="34" charset="0"/>
                <a:ea typeface="Trade Gothic"/>
                <a:cs typeface="Trade Gothic"/>
                <a:sym typeface="Trade Gothic"/>
              </a:rPr>
              <a:t> bent door </a:t>
            </a:r>
            <a:r>
              <a:rPr kumimoji="0" lang="nl-NL" sz="4499" b="1" i="0" u="none" strike="noStrike" kern="1200" cap="none" spc="0" normalizeH="0" baseline="0" noProof="0" dirty="0">
                <a:ln>
                  <a:noFill/>
                </a:ln>
                <a:solidFill>
                  <a:srgbClr val="000000"/>
                </a:solidFill>
                <a:effectLst/>
                <a:uLnTx/>
                <a:uFillTx/>
                <a:latin typeface="Trade Gothic Next" panose="020B0503040303020004" pitchFamily="34" charset="0"/>
                <a:ea typeface="Trade Gothic Bold"/>
                <a:cs typeface="Trade Gothic Bold"/>
                <a:sym typeface="Trade Gothic Bold"/>
              </a:rPr>
              <a:t>‘de mens’</a:t>
            </a:r>
            <a:r>
              <a:rPr kumimoji="0" lang="nl-NL" sz="4499" b="0" i="0" u="none" strike="noStrike" kern="1200" cap="none" spc="0" normalizeH="0" baseline="0" noProof="0" dirty="0">
                <a:ln>
                  <a:noFill/>
                </a:ln>
                <a:solidFill>
                  <a:srgbClr val="000000"/>
                </a:solidFill>
                <a:effectLst/>
                <a:uLnTx/>
                <a:uFillTx/>
                <a:latin typeface="Trade Gothic Next" panose="020B0503040303020004" pitchFamily="34" charset="0"/>
                <a:ea typeface="Trade Gothic"/>
                <a:cs typeface="Trade Gothic"/>
                <a:sym typeface="Trade Gothic"/>
              </a:rPr>
              <a:t>,  jong en oud, en hoe die in de maatschappij staat. </a:t>
            </a:r>
          </a:p>
          <a:p>
            <a:pPr marL="971539" marR="0" lvl="1" indent="-485769" algn="l" defTabSz="914400" rtl="0" eaLnBrk="1" fontAlgn="auto" latinLnBrk="0" hangingPunct="1">
              <a:lnSpc>
                <a:spcPts val="6299"/>
              </a:lnSpc>
              <a:spcBef>
                <a:spcPts val="0"/>
              </a:spcBef>
              <a:spcAft>
                <a:spcPts val="0"/>
              </a:spcAft>
              <a:buClrTx/>
              <a:buSzTx/>
              <a:buFont typeface="Arial"/>
              <a:buChar char="•"/>
              <a:tabLst/>
              <a:defRPr/>
            </a:pPr>
            <a:r>
              <a:rPr lang="nl-NL" sz="4499" dirty="0">
                <a:solidFill>
                  <a:srgbClr val="000000"/>
                </a:solidFill>
                <a:latin typeface="Trade Gothic Next" panose="020B0503040303020004" pitchFamily="34" charset="0"/>
                <a:ea typeface="Trade Gothic"/>
                <a:cs typeface="Trade Gothic"/>
                <a:sym typeface="Trade Gothic"/>
              </a:rPr>
              <a:t>J</a:t>
            </a:r>
            <a:r>
              <a:rPr kumimoji="0" lang="nl-NL" sz="4499" b="0" i="0" u="none" strike="noStrike" kern="1200" cap="none" spc="0" normalizeH="0" baseline="0" noProof="0" dirty="0">
                <a:ln>
                  <a:noFill/>
                </a:ln>
                <a:solidFill>
                  <a:srgbClr val="000000"/>
                </a:solidFill>
                <a:effectLst/>
                <a:uLnTx/>
                <a:uFillTx/>
                <a:latin typeface="Trade Gothic Next" panose="020B0503040303020004" pitchFamily="34" charset="0"/>
                <a:ea typeface="Trade Gothic"/>
                <a:cs typeface="Trade Gothic"/>
                <a:sym typeface="Trade Gothic"/>
              </a:rPr>
              <a:t>e wil graag het </a:t>
            </a:r>
            <a:r>
              <a:rPr kumimoji="0" lang="nl-NL" sz="4499" b="1" i="0" u="none" strike="noStrike" kern="1200" cap="none" spc="0" normalizeH="0" baseline="0" noProof="0" dirty="0">
                <a:ln>
                  <a:noFill/>
                </a:ln>
                <a:solidFill>
                  <a:srgbClr val="000000"/>
                </a:solidFill>
                <a:effectLst/>
                <a:uLnTx/>
                <a:uFillTx/>
                <a:latin typeface="Trade Gothic Next" panose="020B0503040303020004" pitchFamily="34" charset="0"/>
                <a:ea typeface="Trade Gothic Bold"/>
                <a:cs typeface="Trade Gothic Bold"/>
                <a:sym typeface="Trade Gothic Bold"/>
              </a:rPr>
              <a:t>gedrag</a:t>
            </a:r>
            <a:r>
              <a:rPr kumimoji="0" lang="nl-NL" sz="4499" b="0" i="0" u="none" strike="noStrike" kern="1200" cap="none" spc="0" normalizeH="0" baseline="0" noProof="0" dirty="0">
                <a:ln>
                  <a:noFill/>
                </a:ln>
                <a:solidFill>
                  <a:srgbClr val="000000"/>
                </a:solidFill>
                <a:effectLst/>
                <a:uLnTx/>
                <a:uFillTx/>
                <a:latin typeface="Trade Gothic Next" panose="020B0503040303020004" pitchFamily="34" charset="0"/>
                <a:ea typeface="Trade Gothic"/>
                <a:cs typeface="Trade Gothic"/>
                <a:sym typeface="Trade Gothic"/>
              </a:rPr>
              <a:t> van mensen  </a:t>
            </a:r>
            <a:r>
              <a:rPr kumimoji="0" lang="nl-NL" sz="4499" b="1" i="0" u="none" strike="noStrike" kern="1200" cap="none" spc="0" normalizeH="0" baseline="0" noProof="0" dirty="0">
                <a:ln>
                  <a:noFill/>
                </a:ln>
                <a:solidFill>
                  <a:srgbClr val="000000"/>
                </a:solidFill>
                <a:effectLst/>
                <a:uLnTx/>
                <a:uFillTx/>
                <a:latin typeface="Trade Gothic Next" panose="020B0503040303020004" pitchFamily="34" charset="0"/>
                <a:ea typeface="Trade Gothic Bold"/>
                <a:cs typeface="Trade Gothic Bold"/>
                <a:sym typeface="Trade Gothic Bold"/>
              </a:rPr>
              <a:t>begrijpen of onderzoeken</a:t>
            </a:r>
            <a:r>
              <a:rPr kumimoji="0" lang="nl-NL" sz="4499" i="0" u="none" strike="noStrike" kern="1200" cap="none" spc="0" normalizeH="0" baseline="0" noProof="0" dirty="0">
                <a:ln>
                  <a:noFill/>
                </a:ln>
                <a:solidFill>
                  <a:srgbClr val="000000"/>
                </a:solidFill>
                <a:effectLst/>
                <a:uLnTx/>
                <a:uFillTx/>
                <a:latin typeface="Trade Gothic Next" panose="020B0503040303020004" pitchFamily="34" charset="0"/>
                <a:ea typeface="Trade Gothic Bold"/>
                <a:cs typeface="Trade Gothic Bold"/>
                <a:sym typeface="Trade Gothic Bold"/>
              </a:rPr>
              <a:t>.</a:t>
            </a:r>
            <a:r>
              <a:rPr kumimoji="0" lang="nl-NL" sz="4499" i="0" u="none" strike="noStrike" kern="1200" cap="none" spc="0" normalizeH="0" baseline="0" noProof="0" dirty="0">
                <a:ln>
                  <a:noFill/>
                </a:ln>
                <a:solidFill>
                  <a:srgbClr val="000000"/>
                </a:solidFill>
                <a:effectLst/>
                <a:uLnTx/>
                <a:uFillTx/>
                <a:latin typeface="Trade Gothic Next" panose="020B0503040303020004" pitchFamily="34" charset="0"/>
                <a:ea typeface="Trade Gothic"/>
                <a:cs typeface="Trade Gothic"/>
                <a:sym typeface="Trade Gothic"/>
              </a:rPr>
              <a:t> </a:t>
            </a:r>
          </a:p>
          <a:p>
            <a:pPr marL="971539" marR="0" lvl="1" indent="-485769" algn="l" defTabSz="914400" rtl="0" eaLnBrk="1" fontAlgn="auto" latinLnBrk="0" hangingPunct="1">
              <a:lnSpc>
                <a:spcPts val="6299"/>
              </a:lnSpc>
              <a:spcBef>
                <a:spcPts val="0"/>
              </a:spcBef>
              <a:spcAft>
                <a:spcPts val="0"/>
              </a:spcAft>
              <a:buClrTx/>
              <a:buSzTx/>
              <a:buFont typeface="Arial"/>
              <a:buChar char="•"/>
              <a:tabLst/>
              <a:defRPr/>
            </a:pPr>
            <a:r>
              <a:rPr kumimoji="0" lang="nl-NL" sz="4499" b="0" i="0" u="none" strike="noStrike" kern="1200" cap="none" spc="0" normalizeH="0" baseline="0" noProof="0" dirty="0">
                <a:ln>
                  <a:noFill/>
                </a:ln>
                <a:solidFill>
                  <a:srgbClr val="000000"/>
                </a:solidFill>
                <a:effectLst/>
                <a:uLnTx/>
                <a:uFillTx/>
                <a:latin typeface="Trade Gothic Next" panose="020B0503040303020004" pitchFamily="34" charset="0"/>
                <a:ea typeface="Trade Gothic"/>
                <a:cs typeface="Trade Gothic"/>
                <a:sym typeface="Trade Gothic"/>
              </a:rPr>
              <a:t>Je vindt </a:t>
            </a:r>
            <a:r>
              <a:rPr kumimoji="0" lang="nl-NL" sz="4499" b="1" i="0" u="none" strike="noStrike" kern="1200" cap="none" spc="0" normalizeH="0" baseline="0" noProof="0" dirty="0">
                <a:ln>
                  <a:noFill/>
                </a:ln>
                <a:solidFill>
                  <a:srgbClr val="000000"/>
                </a:solidFill>
                <a:effectLst/>
                <a:uLnTx/>
                <a:uFillTx/>
                <a:latin typeface="Trade Gothic Next" panose="020B0503040303020004" pitchFamily="34" charset="0"/>
                <a:ea typeface="Trade Gothic Bold"/>
                <a:cs typeface="Trade Gothic Bold"/>
                <a:sym typeface="Trade Gothic Bold"/>
              </a:rPr>
              <a:t>welzijn</a:t>
            </a:r>
            <a:r>
              <a:rPr kumimoji="0" lang="nl-NL" sz="4499" b="0" i="0" u="none" strike="noStrike" kern="1200" cap="none" spc="0" normalizeH="0" baseline="0" noProof="0" dirty="0">
                <a:ln>
                  <a:noFill/>
                </a:ln>
                <a:solidFill>
                  <a:srgbClr val="000000"/>
                </a:solidFill>
                <a:effectLst/>
                <a:uLnTx/>
                <a:uFillTx/>
                <a:latin typeface="Trade Gothic Next" panose="020B0503040303020004" pitchFamily="34" charset="0"/>
                <a:ea typeface="Trade Gothic"/>
                <a:cs typeface="Trade Gothic"/>
                <a:sym typeface="Trade Gothic"/>
              </a:rPr>
              <a:t> belangrijk en wil  zelf aan de slag  met andere mensen.</a:t>
            </a:r>
          </a:p>
          <a:p>
            <a:pPr marL="0" marR="0" lvl="0" indent="0" algn="l" defTabSz="914400" rtl="0" eaLnBrk="1" fontAlgn="auto" latinLnBrk="0" hangingPunct="1">
              <a:lnSpc>
                <a:spcPts val="6299"/>
              </a:lnSpc>
              <a:spcBef>
                <a:spcPts val="0"/>
              </a:spcBef>
              <a:spcAft>
                <a:spcPts val="0"/>
              </a:spcAft>
              <a:buClrTx/>
              <a:buSzTx/>
              <a:buFontTx/>
              <a:buNone/>
              <a:tabLst/>
              <a:defRPr/>
            </a:pPr>
            <a:endParaRPr kumimoji="0" lang="en-US" sz="4499" b="0" i="0" u="none" strike="noStrike" kern="1200" cap="none" spc="0" normalizeH="0" baseline="0" noProof="0" dirty="0">
              <a:ln>
                <a:noFill/>
              </a:ln>
              <a:solidFill>
                <a:srgbClr val="000000"/>
              </a:solidFill>
              <a:effectLst/>
              <a:uLnTx/>
              <a:uFillTx/>
              <a:latin typeface="Trade Gothic"/>
              <a:ea typeface="Trade Gothic"/>
              <a:cs typeface="Trade Gothic"/>
              <a:sym typeface="Trade Gothic"/>
            </a:endParaRPr>
          </a:p>
        </p:txBody>
      </p:sp>
      <p:sp>
        <p:nvSpPr>
          <p:cNvPr id="9" name="Freeform 2">
            <a:extLst>
              <a:ext uri="{FF2B5EF4-FFF2-40B4-BE49-F238E27FC236}">
                <a16:creationId xmlns:a16="http://schemas.microsoft.com/office/drawing/2014/main" id="{783E50FD-7BA0-4CAC-782E-019AB716DF77}"/>
              </a:ext>
            </a:extLst>
          </p:cNvPr>
          <p:cNvSpPr/>
          <p:nvPr/>
        </p:nvSpPr>
        <p:spPr>
          <a:xfrm rot="-250854">
            <a:off x="17168881" y="-2834782"/>
            <a:ext cx="7573827" cy="11126050"/>
          </a:xfrm>
          <a:custGeom>
            <a:avLst/>
            <a:gdLst/>
            <a:ahLst/>
            <a:cxnLst/>
            <a:rect l="l" t="t" r="r" b="b"/>
            <a:pathLst>
              <a:path w="7573827" h="11126050">
                <a:moveTo>
                  <a:pt x="0" y="0"/>
                </a:moveTo>
                <a:lnTo>
                  <a:pt x="7573827" y="0"/>
                </a:lnTo>
                <a:lnTo>
                  <a:pt x="7573827" y="11126049"/>
                </a:lnTo>
                <a:lnTo>
                  <a:pt x="0" y="11126049"/>
                </a:lnTo>
                <a:lnTo>
                  <a:pt x="0" y="0"/>
                </a:lnTo>
                <a:close/>
              </a:path>
            </a:pathLst>
          </a:custGeom>
          <a:blipFill>
            <a:blip r:embed="rId4"/>
            <a:stretch>
              <a:fillRect/>
            </a:stretch>
          </a:blipFill>
        </p:spPr>
        <p:txBody>
          <a:bodyPr/>
          <a:lstStyle/>
          <a:p>
            <a:endParaRPr lang="nl-NL"/>
          </a:p>
        </p:txBody>
      </p:sp>
      <p:sp>
        <p:nvSpPr>
          <p:cNvPr id="8" name="Freeform 8"/>
          <p:cNvSpPr/>
          <p:nvPr/>
        </p:nvSpPr>
        <p:spPr>
          <a:xfrm>
            <a:off x="11375336" y="4791452"/>
            <a:ext cx="9132813" cy="5530096"/>
          </a:xfrm>
          <a:custGeom>
            <a:avLst/>
            <a:gdLst/>
            <a:ahLst/>
            <a:cxnLst/>
            <a:rect l="l" t="t" r="r" b="b"/>
            <a:pathLst>
              <a:path w="9132813" h="5530096">
                <a:moveTo>
                  <a:pt x="0" y="0"/>
                </a:moveTo>
                <a:lnTo>
                  <a:pt x="9132813" y="0"/>
                </a:lnTo>
                <a:lnTo>
                  <a:pt x="9132813" y="5530097"/>
                </a:lnTo>
                <a:lnTo>
                  <a:pt x="0" y="553009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4">
            <a:extLst>
              <a:ext uri="{FF2B5EF4-FFF2-40B4-BE49-F238E27FC236}">
                <a16:creationId xmlns:a16="http://schemas.microsoft.com/office/drawing/2014/main" id="{C52BCB57-7524-345C-A9F4-30663FD8BA0E}"/>
              </a:ext>
            </a:extLst>
          </p:cNvPr>
          <p:cNvSpPr/>
          <p:nvPr/>
        </p:nvSpPr>
        <p:spPr>
          <a:xfrm>
            <a:off x="17343093" y="-1033900"/>
            <a:ext cx="5590799" cy="3762142"/>
          </a:xfrm>
          <a:custGeom>
            <a:avLst/>
            <a:gdLst/>
            <a:ahLst/>
            <a:cxnLst/>
            <a:rect l="l" t="t" r="r" b="b"/>
            <a:pathLst>
              <a:path w="5590799" h="3762142">
                <a:moveTo>
                  <a:pt x="0" y="0"/>
                </a:moveTo>
                <a:lnTo>
                  <a:pt x="5590800" y="0"/>
                </a:lnTo>
                <a:lnTo>
                  <a:pt x="5590800" y="3762143"/>
                </a:lnTo>
                <a:lnTo>
                  <a:pt x="0" y="3762143"/>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371328" y="0"/>
            <a:ext cx="11082445" cy="15120000"/>
            <a:chOff x="0" y="0"/>
            <a:chExt cx="3748877" cy="5114667"/>
          </a:xfrm>
        </p:grpSpPr>
        <p:sp>
          <p:nvSpPr>
            <p:cNvPr id="3" name="Freeform 3"/>
            <p:cNvSpPr/>
            <p:nvPr/>
          </p:nvSpPr>
          <p:spPr>
            <a:xfrm>
              <a:off x="0" y="0"/>
              <a:ext cx="3748877" cy="5114666"/>
            </a:xfrm>
            <a:custGeom>
              <a:avLst/>
              <a:gdLst/>
              <a:ahLst/>
              <a:cxnLst/>
              <a:rect l="l" t="t" r="r" b="b"/>
              <a:pathLst>
                <a:path w="3748877" h="5114666">
                  <a:moveTo>
                    <a:pt x="0" y="0"/>
                  </a:moveTo>
                  <a:lnTo>
                    <a:pt x="3748877" y="0"/>
                  </a:lnTo>
                  <a:lnTo>
                    <a:pt x="3748877" y="5114666"/>
                  </a:lnTo>
                  <a:lnTo>
                    <a:pt x="0" y="5114666"/>
                  </a:lnTo>
                  <a:close/>
                </a:path>
              </a:pathLst>
            </a:custGeom>
            <a:solidFill>
              <a:srgbClr val="FF6600">
                <a:alpha val="19608"/>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Freeform 4"/>
          <p:cNvSpPr/>
          <p:nvPr/>
        </p:nvSpPr>
        <p:spPr>
          <a:xfrm>
            <a:off x="649927" y="11710215"/>
            <a:ext cx="4247853" cy="3002016"/>
          </a:xfrm>
          <a:custGeom>
            <a:avLst/>
            <a:gdLst/>
            <a:ahLst/>
            <a:cxnLst/>
            <a:rect l="l" t="t" r="r" b="b"/>
            <a:pathLst>
              <a:path w="4247853" h="3002016">
                <a:moveTo>
                  <a:pt x="0" y="0"/>
                </a:moveTo>
                <a:lnTo>
                  <a:pt x="4247853" y="0"/>
                </a:lnTo>
                <a:lnTo>
                  <a:pt x="4247853" y="3002016"/>
                </a:lnTo>
                <a:lnTo>
                  <a:pt x="0" y="300201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624299" y="10644750"/>
            <a:ext cx="4546963" cy="1415940"/>
          </a:xfrm>
          <a:custGeom>
            <a:avLst/>
            <a:gdLst/>
            <a:ahLst/>
            <a:cxnLst/>
            <a:rect l="l" t="t" r="r" b="b"/>
            <a:pathLst>
              <a:path w="4546963" h="1415940">
                <a:moveTo>
                  <a:pt x="0" y="0"/>
                </a:moveTo>
                <a:lnTo>
                  <a:pt x="4546962" y="0"/>
                </a:lnTo>
                <a:lnTo>
                  <a:pt x="4546962" y="1415940"/>
                </a:lnTo>
                <a:lnTo>
                  <a:pt x="0" y="141594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649927" y="3185904"/>
            <a:ext cx="9042714" cy="7208192"/>
          </a:xfrm>
          <a:prstGeom prst="rect">
            <a:avLst/>
          </a:prstGeom>
        </p:spPr>
        <p:txBody>
          <a:bodyPr wrap="square" lIns="0" tIns="0" rIns="0" bIns="0" rtlCol="0" anchor="t">
            <a:spAutoFit/>
          </a:bodyPr>
          <a:lstStyle/>
          <a:p>
            <a:pPr marL="0" marR="0" lvl="0" indent="0" algn="l" defTabSz="914400" rtl="0" eaLnBrk="1" fontAlgn="auto" latinLnBrk="0" hangingPunct="1">
              <a:lnSpc>
                <a:spcPts val="6299"/>
              </a:lnSpc>
              <a:spcBef>
                <a:spcPts val="0"/>
              </a:spcBef>
              <a:spcAft>
                <a:spcPts val="0"/>
              </a:spcAft>
              <a:buClrTx/>
              <a:buSzTx/>
              <a:buFontTx/>
              <a:buNone/>
              <a:tabLst/>
              <a:defRPr/>
            </a:pPr>
            <a:r>
              <a:rPr kumimoji="0" lang="nl-NL" sz="4499" b="0" i="0" u="none" strike="noStrike" kern="1200" cap="none" spc="0" normalizeH="0" baseline="0" noProof="0" dirty="0">
                <a:ln>
                  <a:noFill/>
                </a:ln>
                <a:solidFill>
                  <a:srgbClr val="000000"/>
                </a:solidFill>
                <a:effectLst/>
                <a:uLnTx/>
                <a:uFillTx/>
                <a:latin typeface="Trade Gothic Next" panose="020B0503040303020004" pitchFamily="34" charset="0"/>
                <a:ea typeface="Trade Gothic"/>
                <a:cs typeface="Trade Gothic"/>
                <a:sym typeface="Trade Gothic"/>
              </a:rPr>
              <a:t>Dit studiedomein is iets voor jou… </a:t>
            </a:r>
          </a:p>
          <a:p>
            <a:pPr marL="1143000" lvl="1" indent="-685800" defTabSz="914400">
              <a:lnSpc>
                <a:spcPts val="6299"/>
              </a:lnSpc>
              <a:buFont typeface="Arial" panose="020B0604020202020204" pitchFamily="34" charset="0"/>
              <a:buChar char="•"/>
              <a:defRPr/>
            </a:pPr>
            <a:r>
              <a:rPr lang="nl-NL" sz="4499" dirty="0">
                <a:solidFill>
                  <a:srgbClr val="000000"/>
                </a:solidFill>
                <a:latin typeface="Trade Gothic Next" panose="020B0503040303020004" pitchFamily="34" charset="0"/>
                <a:ea typeface="Trade Gothic"/>
                <a:cs typeface="Trade Gothic"/>
                <a:sym typeface="Trade Gothic"/>
              </a:rPr>
              <a:t>A</a:t>
            </a:r>
            <a:r>
              <a:rPr kumimoji="0" lang="nl-NL" sz="4499" b="0" i="0" u="none" strike="noStrike" kern="1200" cap="none" spc="0" normalizeH="0" baseline="0" noProof="0" dirty="0" err="1">
                <a:ln>
                  <a:noFill/>
                </a:ln>
                <a:solidFill>
                  <a:srgbClr val="000000"/>
                </a:solidFill>
                <a:effectLst/>
                <a:uLnTx/>
                <a:uFillTx/>
                <a:latin typeface="Trade Gothic Next" panose="020B0503040303020004" pitchFamily="34" charset="0"/>
                <a:ea typeface="Trade Gothic"/>
                <a:cs typeface="Trade Gothic"/>
                <a:sym typeface="Trade Gothic"/>
              </a:rPr>
              <a:t>ls</a:t>
            </a:r>
            <a:r>
              <a:rPr kumimoji="0" lang="nl-NL" sz="4499" b="0" i="0" u="none" strike="noStrike" kern="1200" cap="none" spc="0" normalizeH="0" baseline="0" noProof="0" dirty="0">
                <a:ln>
                  <a:noFill/>
                </a:ln>
                <a:solidFill>
                  <a:srgbClr val="000000"/>
                </a:solidFill>
                <a:effectLst/>
                <a:uLnTx/>
                <a:uFillTx/>
                <a:latin typeface="Trade Gothic Next" panose="020B0503040303020004" pitchFamily="34" charset="0"/>
                <a:ea typeface="Trade Gothic"/>
                <a:cs typeface="Trade Gothic"/>
                <a:sym typeface="Trade Gothic"/>
              </a:rPr>
              <a:t> je graag weet hoe </a:t>
            </a:r>
            <a:r>
              <a:rPr kumimoji="0" lang="nl-NL" sz="4499" b="1" i="0" u="none" strike="noStrike" kern="1200" cap="none" spc="0" normalizeH="0" baseline="0" noProof="0" dirty="0">
                <a:ln>
                  <a:noFill/>
                </a:ln>
                <a:solidFill>
                  <a:srgbClr val="000000"/>
                </a:solidFill>
                <a:effectLst/>
                <a:uLnTx/>
                <a:uFillTx/>
                <a:latin typeface="Trade Gothic Next" panose="020B0503040303020004" pitchFamily="34" charset="0"/>
                <a:ea typeface="Trade Gothic Bold"/>
                <a:cs typeface="Trade Gothic Bold"/>
                <a:sym typeface="Trade Gothic Bold"/>
              </a:rPr>
              <a:t>machines, elektriciteit of computers</a:t>
            </a:r>
            <a:r>
              <a:rPr kumimoji="0" lang="nl-NL" sz="4499" b="0" i="0" u="none" strike="noStrike" kern="1200" cap="none" spc="0" normalizeH="0" baseline="0" noProof="0" dirty="0">
                <a:ln>
                  <a:noFill/>
                </a:ln>
                <a:solidFill>
                  <a:srgbClr val="000000"/>
                </a:solidFill>
                <a:effectLst/>
                <a:uLnTx/>
                <a:uFillTx/>
                <a:latin typeface="Trade Gothic Next" panose="020B0503040303020004" pitchFamily="34" charset="0"/>
                <a:ea typeface="Trade Gothic"/>
                <a:cs typeface="Trade Gothic"/>
                <a:sym typeface="Trade Gothic"/>
              </a:rPr>
              <a:t> werken </a:t>
            </a:r>
            <a:r>
              <a:rPr lang="nl-NL" sz="4499" dirty="0">
                <a:solidFill>
                  <a:srgbClr val="000000"/>
                </a:solidFill>
                <a:latin typeface="Trade Gothic Next" panose="020B0503040303020004" pitchFamily="34" charset="0"/>
                <a:ea typeface="Trade Gothic"/>
                <a:cs typeface="Trade Gothic"/>
                <a:sym typeface="Trade Gothic"/>
              </a:rPr>
              <a:t>of hoe </a:t>
            </a:r>
            <a:r>
              <a:rPr kumimoji="0" lang="nl-NL" sz="4499" b="1" i="0" u="none" strike="noStrike" kern="1200" cap="none" spc="0" normalizeH="0" baseline="0" noProof="0" dirty="0">
                <a:ln>
                  <a:noFill/>
                </a:ln>
                <a:solidFill>
                  <a:srgbClr val="000000"/>
                </a:solidFill>
                <a:effectLst/>
                <a:uLnTx/>
                <a:uFillTx/>
                <a:latin typeface="Trade Gothic Next" panose="020B0503040303020004" pitchFamily="34" charset="0"/>
                <a:ea typeface="Trade Gothic Bold"/>
                <a:cs typeface="Trade Gothic Bold"/>
                <a:sym typeface="Trade Gothic Bold"/>
              </a:rPr>
              <a:t>vloeistoffen</a:t>
            </a:r>
            <a:r>
              <a:rPr kumimoji="0" lang="nl-NL" sz="4499" b="0" i="0" u="none" strike="noStrike" kern="1200" cap="none" spc="0" normalizeH="0" baseline="0" noProof="0" dirty="0">
                <a:ln>
                  <a:noFill/>
                </a:ln>
                <a:solidFill>
                  <a:srgbClr val="000000"/>
                </a:solidFill>
                <a:effectLst/>
                <a:uLnTx/>
                <a:uFillTx/>
                <a:latin typeface="Trade Gothic Next" panose="020B0503040303020004" pitchFamily="34" charset="0"/>
                <a:ea typeface="Trade Gothic"/>
                <a:cs typeface="Trade Gothic"/>
                <a:sym typeface="Trade Gothic"/>
              </a:rPr>
              <a:t> met elkaar reageren.</a:t>
            </a:r>
          </a:p>
          <a:p>
            <a:pPr marL="1143000" lvl="1" indent="-685800" defTabSz="914400">
              <a:lnSpc>
                <a:spcPts val="6299"/>
              </a:lnSpc>
              <a:buFont typeface="Arial" panose="020B0604020202020204" pitchFamily="34" charset="0"/>
              <a:buChar char="•"/>
              <a:defRPr/>
            </a:pPr>
            <a:r>
              <a:rPr kumimoji="0" lang="nl-NL" sz="4499" b="0" i="0" u="none" strike="noStrike" kern="1200" cap="none" spc="0" normalizeH="0" baseline="0" noProof="0" dirty="0">
                <a:ln>
                  <a:noFill/>
                </a:ln>
                <a:solidFill>
                  <a:srgbClr val="000000"/>
                </a:solidFill>
                <a:effectLst/>
                <a:uLnTx/>
                <a:uFillTx/>
                <a:latin typeface="Trade Gothic Next" panose="020B0503040303020004" pitchFamily="34" charset="0"/>
                <a:ea typeface="Trade Gothic"/>
                <a:cs typeface="Trade Gothic"/>
                <a:sym typeface="Trade Gothic"/>
              </a:rPr>
              <a:t>Daarnaast wil je  graag dingen </a:t>
            </a:r>
            <a:r>
              <a:rPr kumimoji="0" lang="nl-NL" sz="4499" b="1" i="0" u="none" strike="noStrike" kern="1200" cap="none" spc="0" normalizeH="0" baseline="0" noProof="0" dirty="0">
                <a:ln>
                  <a:noFill/>
                </a:ln>
                <a:solidFill>
                  <a:srgbClr val="000000"/>
                </a:solidFill>
                <a:effectLst/>
                <a:uLnTx/>
                <a:uFillTx/>
                <a:latin typeface="Trade Gothic Next" panose="020B0503040303020004" pitchFamily="34" charset="0"/>
                <a:ea typeface="Trade Gothic Bold"/>
                <a:cs typeface="Trade Gothic Bold"/>
                <a:sym typeface="Trade Gothic Bold"/>
              </a:rPr>
              <a:t>onderzoeken en/of ontwerpen.</a:t>
            </a:r>
            <a:endParaRPr lang="nl-NL" sz="4499" dirty="0">
              <a:solidFill>
                <a:srgbClr val="000000"/>
              </a:solidFill>
              <a:latin typeface="Trade Gothic Next" panose="020B0503040303020004" pitchFamily="34" charset="0"/>
              <a:ea typeface="Trade Gothic Bold"/>
              <a:cs typeface="Trade Gothic Bold"/>
              <a:sym typeface="Trade Gothic"/>
            </a:endParaRPr>
          </a:p>
          <a:p>
            <a:pPr marL="1143000" lvl="1" indent="-685800" defTabSz="914400">
              <a:lnSpc>
                <a:spcPts val="6299"/>
              </a:lnSpc>
              <a:buFont typeface="Arial" panose="020B0604020202020204" pitchFamily="34" charset="0"/>
              <a:buChar char="•"/>
              <a:defRPr/>
            </a:pPr>
            <a:r>
              <a:rPr lang="nl-NL" sz="4499" dirty="0">
                <a:solidFill>
                  <a:srgbClr val="000000"/>
                </a:solidFill>
                <a:latin typeface="Trade Gothic Next" panose="020B0503040303020004" pitchFamily="34" charset="0"/>
                <a:ea typeface="Trade Gothic"/>
                <a:cs typeface="Trade Gothic"/>
                <a:sym typeface="Trade Gothic"/>
              </a:rPr>
              <a:t>Wiskunde en/of wetenschappen interesseren je.</a:t>
            </a:r>
          </a:p>
        </p:txBody>
      </p:sp>
      <p:sp>
        <p:nvSpPr>
          <p:cNvPr id="9" name="Freeform 2">
            <a:extLst>
              <a:ext uri="{FF2B5EF4-FFF2-40B4-BE49-F238E27FC236}">
                <a16:creationId xmlns:a16="http://schemas.microsoft.com/office/drawing/2014/main" id="{3401F192-414D-A90F-A93A-9D0EBE8F03A1}"/>
              </a:ext>
            </a:extLst>
          </p:cNvPr>
          <p:cNvSpPr/>
          <p:nvPr/>
        </p:nvSpPr>
        <p:spPr>
          <a:xfrm rot="-250854">
            <a:off x="17168881" y="-2834782"/>
            <a:ext cx="7573827" cy="11126050"/>
          </a:xfrm>
          <a:custGeom>
            <a:avLst/>
            <a:gdLst/>
            <a:ahLst/>
            <a:cxnLst/>
            <a:rect l="l" t="t" r="r" b="b"/>
            <a:pathLst>
              <a:path w="7573827" h="11126050">
                <a:moveTo>
                  <a:pt x="0" y="0"/>
                </a:moveTo>
                <a:lnTo>
                  <a:pt x="7573827" y="0"/>
                </a:lnTo>
                <a:lnTo>
                  <a:pt x="7573827" y="11126049"/>
                </a:lnTo>
                <a:lnTo>
                  <a:pt x="0" y="11126049"/>
                </a:lnTo>
                <a:lnTo>
                  <a:pt x="0" y="0"/>
                </a:lnTo>
                <a:close/>
              </a:path>
            </a:pathLst>
          </a:custGeom>
          <a:blipFill>
            <a:blip r:embed="rId4"/>
            <a:stretch>
              <a:fillRect/>
            </a:stretch>
          </a:blipFill>
        </p:spPr>
        <p:txBody>
          <a:bodyPr/>
          <a:lstStyle/>
          <a:p>
            <a:endParaRPr lang="nl-NL"/>
          </a:p>
        </p:txBody>
      </p:sp>
      <p:sp>
        <p:nvSpPr>
          <p:cNvPr id="7" name="Freeform 7"/>
          <p:cNvSpPr/>
          <p:nvPr/>
        </p:nvSpPr>
        <p:spPr>
          <a:xfrm>
            <a:off x="11666562" y="4718903"/>
            <a:ext cx="8491976" cy="5675193"/>
          </a:xfrm>
          <a:custGeom>
            <a:avLst/>
            <a:gdLst/>
            <a:ahLst/>
            <a:cxnLst/>
            <a:rect l="l" t="t" r="r" b="b"/>
            <a:pathLst>
              <a:path w="8491976" h="5675193">
                <a:moveTo>
                  <a:pt x="0" y="0"/>
                </a:moveTo>
                <a:lnTo>
                  <a:pt x="8491977" y="0"/>
                </a:lnTo>
                <a:lnTo>
                  <a:pt x="8491977" y="5675194"/>
                </a:lnTo>
                <a:lnTo>
                  <a:pt x="0" y="567519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4">
            <a:extLst>
              <a:ext uri="{FF2B5EF4-FFF2-40B4-BE49-F238E27FC236}">
                <a16:creationId xmlns:a16="http://schemas.microsoft.com/office/drawing/2014/main" id="{C5BB9190-6011-60A7-3AA3-B39022E2551F}"/>
              </a:ext>
            </a:extLst>
          </p:cNvPr>
          <p:cNvSpPr/>
          <p:nvPr/>
        </p:nvSpPr>
        <p:spPr>
          <a:xfrm>
            <a:off x="17343093" y="-1033900"/>
            <a:ext cx="5590799" cy="3762142"/>
          </a:xfrm>
          <a:custGeom>
            <a:avLst/>
            <a:gdLst/>
            <a:ahLst/>
            <a:cxnLst/>
            <a:rect l="l" t="t" r="r" b="b"/>
            <a:pathLst>
              <a:path w="5590799" h="3762142">
                <a:moveTo>
                  <a:pt x="0" y="0"/>
                </a:moveTo>
                <a:lnTo>
                  <a:pt x="5590800" y="0"/>
                </a:lnTo>
                <a:lnTo>
                  <a:pt x="5590800" y="3762143"/>
                </a:lnTo>
                <a:lnTo>
                  <a:pt x="0" y="3762143"/>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343544" y="0"/>
            <a:ext cx="11082445" cy="15120000"/>
            <a:chOff x="0" y="0"/>
            <a:chExt cx="3748877" cy="5114667"/>
          </a:xfrm>
        </p:grpSpPr>
        <p:sp>
          <p:nvSpPr>
            <p:cNvPr id="3" name="Freeform 3"/>
            <p:cNvSpPr/>
            <p:nvPr/>
          </p:nvSpPr>
          <p:spPr>
            <a:xfrm>
              <a:off x="0" y="0"/>
              <a:ext cx="3748877" cy="5114666"/>
            </a:xfrm>
            <a:custGeom>
              <a:avLst/>
              <a:gdLst/>
              <a:ahLst/>
              <a:cxnLst/>
              <a:rect l="l" t="t" r="r" b="b"/>
              <a:pathLst>
                <a:path w="3748877" h="5114666">
                  <a:moveTo>
                    <a:pt x="0" y="0"/>
                  </a:moveTo>
                  <a:lnTo>
                    <a:pt x="3748877" y="0"/>
                  </a:lnTo>
                  <a:lnTo>
                    <a:pt x="3748877" y="5114666"/>
                  </a:lnTo>
                  <a:lnTo>
                    <a:pt x="0" y="5114666"/>
                  </a:lnTo>
                  <a:close/>
                </a:path>
              </a:pathLst>
            </a:custGeom>
            <a:solidFill>
              <a:srgbClr val="FF6600">
                <a:alpha val="19608"/>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Freeform 4"/>
          <p:cNvSpPr/>
          <p:nvPr/>
        </p:nvSpPr>
        <p:spPr>
          <a:xfrm>
            <a:off x="649927" y="11710215"/>
            <a:ext cx="4247853" cy="3002016"/>
          </a:xfrm>
          <a:custGeom>
            <a:avLst/>
            <a:gdLst/>
            <a:ahLst/>
            <a:cxnLst/>
            <a:rect l="l" t="t" r="r" b="b"/>
            <a:pathLst>
              <a:path w="4247853" h="3002016">
                <a:moveTo>
                  <a:pt x="0" y="0"/>
                </a:moveTo>
                <a:lnTo>
                  <a:pt x="4247853" y="0"/>
                </a:lnTo>
                <a:lnTo>
                  <a:pt x="4247853" y="3002016"/>
                </a:lnTo>
                <a:lnTo>
                  <a:pt x="0" y="300201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624298" y="10604758"/>
            <a:ext cx="4546963" cy="1415940"/>
          </a:xfrm>
          <a:custGeom>
            <a:avLst/>
            <a:gdLst/>
            <a:ahLst/>
            <a:cxnLst/>
            <a:rect l="l" t="t" r="r" b="b"/>
            <a:pathLst>
              <a:path w="4546963" h="1415940">
                <a:moveTo>
                  <a:pt x="0" y="0"/>
                </a:moveTo>
                <a:lnTo>
                  <a:pt x="4546962" y="0"/>
                </a:lnTo>
                <a:lnTo>
                  <a:pt x="4546962" y="1415941"/>
                </a:lnTo>
                <a:lnTo>
                  <a:pt x="0" y="141594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649927" y="2467293"/>
            <a:ext cx="9499913" cy="8845435"/>
          </a:xfrm>
          <a:prstGeom prst="rect">
            <a:avLst/>
          </a:prstGeom>
        </p:spPr>
        <p:txBody>
          <a:bodyPr wrap="square" lIns="0" tIns="0" rIns="0" bIns="0" rtlCol="0" anchor="t">
            <a:spAutoFit/>
          </a:bodyPr>
          <a:lstStyle/>
          <a:p>
            <a:pPr marL="0" marR="0" lvl="0" indent="0" algn="l" defTabSz="914400" rtl="0" eaLnBrk="1" fontAlgn="auto" latinLnBrk="0" hangingPunct="1">
              <a:lnSpc>
                <a:spcPts val="6299"/>
              </a:lnSpc>
              <a:spcBef>
                <a:spcPts val="0"/>
              </a:spcBef>
              <a:spcAft>
                <a:spcPts val="0"/>
              </a:spcAft>
              <a:buClrTx/>
              <a:buSzTx/>
              <a:buFontTx/>
              <a:buNone/>
              <a:tabLst/>
              <a:defRPr/>
            </a:pPr>
            <a:r>
              <a:rPr kumimoji="0" lang="nl-NL" sz="4499" b="0" i="0" u="none" strike="noStrike" kern="1200" cap="none" spc="0" normalizeH="0" baseline="0" noProof="0" dirty="0">
                <a:ln>
                  <a:noFill/>
                </a:ln>
                <a:solidFill>
                  <a:srgbClr val="000000"/>
                </a:solidFill>
                <a:effectLst/>
                <a:uLnTx/>
                <a:uFillTx/>
                <a:latin typeface="Trade Gothic Next" panose="020B0503040303020004" pitchFamily="34" charset="0"/>
                <a:ea typeface="Trade Gothic"/>
                <a:cs typeface="Trade Gothic"/>
                <a:sym typeface="Trade Gothic"/>
              </a:rPr>
              <a:t>Dit studiedomein  is iets voor jou…</a:t>
            </a:r>
          </a:p>
          <a:p>
            <a:pPr marL="1143000" lvl="1" indent="-685800" defTabSz="914400">
              <a:lnSpc>
                <a:spcPts val="6299"/>
              </a:lnSpc>
              <a:buFont typeface="Arial" panose="020B0604020202020204" pitchFamily="34" charset="0"/>
              <a:buChar char="•"/>
              <a:defRPr/>
            </a:pPr>
            <a:r>
              <a:rPr lang="nl-NL" sz="4499" dirty="0">
                <a:solidFill>
                  <a:srgbClr val="000000"/>
                </a:solidFill>
                <a:latin typeface="Trade Gothic Next" panose="020B0503040303020004" pitchFamily="34" charset="0"/>
                <a:ea typeface="Trade Gothic"/>
                <a:cs typeface="Trade Gothic"/>
                <a:sym typeface="Trade Gothic"/>
              </a:rPr>
              <a:t>A</a:t>
            </a:r>
            <a:r>
              <a:rPr kumimoji="0" lang="nl-NL" sz="4499" b="0" i="0" u="none" strike="noStrike" kern="1200" cap="none" spc="0" normalizeH="0" baseline="0" noProof="0" dirty="0" err="1">
                <a:ln>
                  <a:noFill/>
                </a:ln>
                <a:solidFill>
                  <a:srgbClr val="000000"/>
                </a:solidFill>
                <a:effectLst/>
                <a:uLnTx/>
                <a:uFillTx/>
                <a:latin typeface="Trade Gothic Next" panose="020B0503040303020004" pitchFamily="34" charset="0"/>
                <a:ea typeface="Trade Gothic"/>
                <a:cs typeface="Trade Gothic"/>
                <a:sym typeface="Trade Gothic"/>
              </a:rPr>
              <a:t>ls</a:t>
            </a:r>
            <a:r>
              <a:rPr kumimoji="0" lang="nl-NL" sz="4499" b="0" i="0" u="none" strike="noStrike" kern="1200" cap="none" spc="0" normalizeH="0" baseline="0" noProof="0" dirty="0">
                <a:ln>
                  <a:noFill/>
                </a:ln>
                <a:solidFill>
                  <a:srgbClr val="000000"/>
                </a:solidFill>
                <a:effectLst/>
                <a:uLnTx/>
                <a:uFillTx/>
                <a:latin typeface="Trade Gothic Next" panose="020B0503040303020004" pitchFamily="34" charset="0"/>
                <a:ea typeface="Trade Gothic"/>
                <a:cs typeface="Trade Gothic"/>
                <a:sym typeface="Trade Gothic"/>
              </a:rPr>
              <a:t> je graag </a:t>
            </a:r>
            <a:r>
              <a:rPr kumimoji="0" lang="nl-NL" sz="4499" b="1" i="0" u="none" strike="noStrike" kern="1200" cap="none" spc="0" normalizeH="0" baseline="0" noProof="0" dirty="0">
                <a:ln>
                  <a:noFill/>
                </a:ln>
                <a:solidFill>
                  <a:srgbClr val="000000"/>
                </a:solidFill>
                <a:effectLst/>
                <a:uLnTx/>
                <a:uFillTx/>
                <a:latin typeface="Trade Gothic Next" panose="020B0503040303020004" pitchFamily="34" charset="0"/>
                <a:ea typeface="Trade Gothic Bold"/>
                <a:cs typeface="Trade Gothic Bold"/>
                <a:sym typeface="Trade Gothic Bold"/>
              </a:rPr>
              <a:t>gerechten of drankjes</a:t>
            </a:r>
            <a:r>
              <a:rPr kumimoji="0" lang="nl-NL" sz="4499" b="0" i="0" u="none" strike="noStrike" kern="1200" cap="none" spc="0" normalizeH="0" baseline="0" noProof="0" dirty="0">
                <a:ln>
                  <a:noFill/>
                </a:ln>
                <a:solidFill>
                  <a:srgbClr val="000000"/>
                </a:solidFill>
                <a:effectLst/>
                <a:uLnTx/>
                <a:uFillTx/>
                <a:latin typeface="Trade Gothic Next" panose="020B0503040303020004" pitchFamily="34" charset="0"/>
                <a:ea typeface="Trade Gothic"/>
                <a:cs typeface="Trade Gothic"/>
                <a:sym typeface="Trade Gothic"/>
              </a:rPr>
              <a:t> wil </a:t>
            </a:r>
            <a:r>
              <a:rPr kumimoji="0" lang="nl-NL" sz="4499" b="1" i="0" u="none" strike="noStrike" kern="1200" cap="none" spc="0" normalizeH="0" baseline="0" noProof="0" dirty="0">
                <a:ln>
                  <a:noFill/>
                </a:ln>
                <a:solidFill>
                  <a:srgbClr val="000000"/>
                </a:solidFill>
                <a:effectLst/>
                <a:uLnTx/>
                <a:uFillTx/>
                <a:latin typeface="Trade Gothic Next" panose="020B0503040303020004" pitchFamily="34" charset="0"/>
                <a:ea typeface="Trade Gothic Bold"/>
                <a:cs typeface="Trade Gothic Bold"/>
                <a:sym typeface="Trade Gothic Bold"/>
              </a:rPr>
              <a:t>maken</a:t>
            </a:r>
            <a:r>
              <a:rPr kumimoji="0" lang="nl-NL" sz="4499" b="0" i="0" u="none" strike="noStrike" kern="1200" cap="none" spc="0" normalizeH="0" baseline="0" noProof="0" dirty="0">
                <a:ln>
                  <a:noFill/>
                </a:ln>
                <a:solidFill>
                  <a:srgbClr val="000000"/>
                </a:solidFill>
                <a:effectLst/>
                <a:uLnTx/>
                <a:uFillTx/>
                <a:latin typeface="Trade Gothic Next" panose="020B0503040303020004" pitchFamily="34" charset="0"/>
                <a:ea typeface="Trade Gothic"/>
                <a:cs typeface="Trade Gothic"/>
                <a:sym typeface="Trade Gothic"/>
              </a:rPr>
              <a:t> of </a:t>
            </a:r>
            <a:r>
              <a:rPr kumimoji="0" lang="nl-NL" sz="4499" b="1" i="0" u="none" strike="noStrike" kern="1200" cap="none" spc="0" normalizeH="0" baseline="0" noProof="0" dirty="0">
                <a:ln>
                  <a:noFill/>
                </a:ln>
                <a:solidFill>
                  <a:srgbClr val="000000"/>
                </a:solidFill>
                <a:effectLst/>
                <a:uLnTx/>
                <a:uFillTx/>
                <a:latin typeface="Trade Gothic Next" panose="020B0503040303020004" pitchFamily="34" charset="0"/>
                <a:ea typeface="Trade Gothic Bold"/>
                <a:cs typeface="Trade Gothic Bold"/>
                <a:sym typeface="Trade Gothic Bold"/>
              </a:rPr>
              <a:t>serveren</a:t>
            </a:r>
            <a:r>
              <a:rPr kumimoji="0" lang="nl-NL" sz="4499" b="0" i="0" u="none" strike="noStrike" kern="1200" cap="none" spc="0" normalizeH="0" baseline="0" noProof="0" dirty="0">
                <a:ln>
                  <a:noFill/>
                </a:ln>
                <a:solidFill>
                  <a:srgbClr val="000000"/>
                </a:solidFill>
                <a:effectLst/>
                <a:uLnTx/>
                <a:uFillTx/>
                <a:latin typeface="Trade Gothic Next" panose="020B0503040303020004" pitchFamily="34" charset="0"/>
                <a:ea typeface="Trade Gothic"/>
                <a:cs typeface="Trade Gothic"/>
                <a:sym typeface="Trade Gothic"/>
              </a:rPr>
              <a:t> en je wil werken in bv. een restaurant of hotel. </a:t>
            </a:r>
          </a:p>
          <a:p>
            <a:pPr marL="971539" marR="0" lvl="1" indent="-485769" algn="l" defTabSz="914400" rtl="0" eaLnBrk="1" fontAlgn="auto" latinLnBrk="0" hangingPunct="1">
              <a:lnSpc>
                <a:spcPts val="6299"/>
              </a:lnSpc>
              <a:spcBef>
                <a:spcPts val="0"/>
              </a:spcBef>
              <a:spcAft>
                <a:spcPts val="0"/>
              </a:spcAft>
              <a:buClrTx/>
              <a:buSzTx/>
              <a:buFont typeface="Arial"/>
              <a:buChar char="•"/>
              <a:tabLst/>
              <a:defRPr/>
            </a:pPr>
            <a:r>
              <a:rPr kumimoji="0" lang="nl-NL" sz="4499" b="0" i="0" u="none" strike="noStrike" kern="1200" cap="none" spc="0" normalizeH="0" baseline="0" noProof="0" dirty="0">
                <a:ln>
                  <a:noFill/>
                </a:ln>
                <a:solidFill>
                  <a:srgbClr val="000000"/>
                </a:solidFill>
                <a:effectLst/>
                <a:uLnTx/>
                <a:uFillTx/>
                <a:latin typeface="Trade Gothic Next" panose="020B0503040303020004" pitchFamily="34" charset="0"/>
                <a:ea typeface="Trade Gothic"/>
                <a:cs typeface="Trade Gothic"/>
                <a:sym typeface="Trade Gothic"/>
              </a:rPr>
              <a:t>Je kan ook </a:t>
            </a:r>
            <a:r>
              <a:rPr kumimoji="0" lang="nl-NL" sz="4499" b="1" i="0" u="none" strike="noStrike" kern="1200" cap="none" spc="0" normalizeH="0" baseline="0" noProof="0" dirty="0">
                <a:ln>
                  <a:noFill/>
                </a:ln>
                <a:solidFill>
                  <a:srgbClr val="000000"/>
                </a:solidFill>
                <a:effectLst/>
                <a:uLnTx/>
                <a:uFillTx/>
                <a:latin typeface="Trade Gothic Next" panose="020B0503040303020004" pitchFamily="34" charset="0"/>
                <a:ea typeface="Trade Gothic Bold"/>
                <a:cs typeface="Trade Gothic Bold"/>
                <a:sym typeface="Trade Gothic Bold"/>
              </a:rPr>
              <a:t>toeristen</a:t>
            </a:r>
            <a:r>
              <a:rPr kumimoji="0" lang="nl-NL" sz="4499" b="0" i="0" u="none" strike="noStrike" kern="1200" cap="none" spc="0" normalizeH="0" baseline="0" noProof="0" dirty="0">
                <a:ln>
                  <a:noFill/>
                </a:ln>
                <a:solidFill>
                  <a:srgbClr val="000000"/>
                </a:solidFill>
                <a:effectLst/>
                <a:uLnTx/>
                <a:uFillTx/>
                <a:latin typeface="Trade Gothic Next" panose="020B0503040303020004" pitchFamily="34" charset="0"/>
                <a:ea typeface="Trade Gothic"/>
                <a:cs typeface="Trade Gothic"/>
                <a:sym typeface="Trade Gothic"/>
              </a:rPr>
              <a:t> leren onthalen en begeleiden.</a:t>
            </a:r>
          </a:p>
          <a:p>
            <a:pPr marL="971539" marR="0" lvl="1" indent="-485769" algn="l" defTabSz="914400" rtl="0" eaLnBrk="1" fontAlgn="auto" latinLnBrk="0" hangingPunct="1">
              <a:lnSpc>
                <a:spcPts val="6299"/>
              </a:lnSpc>
              <a:spcBef>
                <a:spcPts val="0"/>
              </a:spcBef>
              <a:spcAft>
                <a:spcPts val="0"/>
              </a:spcAft>
              <a:buClrTx/>
              <a:buSzTx/>
              <a:buFont typeface="Arial"/>
              <a:buChar char="•"/>
              <a:tabLst/>
              <a:defRPr/>
            </a:pPr>
            <a:r>
              <a:rPr kumimoji="0" lang="nl-NL" sz="4499" b="0" i="0" u="none" strike="noStrike" kern="1200" cap="none" spc="0" normalizeH="0" baseline="0" noProof="0" dirty="0">
                <a:ln>
                  <a:noFill/>
                </a:ln>
                <a:solidFill>
                  <a:srgbClr val="000000"/>
                </a:solidFill>
                <a:effectLst/>
                <a:uLnTx/>
                <a:uFillTx/>
                <a:latin typeface="Trade Gothic Next" panose="020B0503040303020004" pitchFamily="34" charset="0"/>
                <a:ea typeface="Trade Gothic"/>
                <a:cs typeface="Trade Gothic"/>
                <a:sym typeface="Trade Gothic"/>
              </a:rPr>
              <a:t>Als je je wil verdiepen in de </a:t>
            </a:r>
            <a:r>
              <a:rPr kumimoji="0" lang="nl-NL" sz="4499" b="1" i="0" u="none" strike="noStrike" kern="1200" cap="none" spc="0" normalizeH="0" baseline="0" noProof="0" dirty="0">
                <a:ln>
                  <a:noFill/>
                </a:ln>
                <a:solidFill>
                  <a:srgbClr val="000000"/>
                </a:solidFill>
                <a:effectLst/>
                <a:uLnTx/>
                <a:uFillTx/>
                <a:latin typeface="Trade Gothic Next" panose="020B0503040303020004" pitchFamily="34" charset="0"/>
                <a:ea typeface="Trade Gothic Bold"/>
                <a:cs typeface="Trade Gothic Bold"/>
                <a:sym typeface="Trade Gothic Bold"/>
              </a:rPr>
              <a:t>wetenschap</a:t>
            </a:r>
            <a:r>
              <a:rPr kumimoji="0" lang="nl-NL" sz="4499" b="0" i="0" u="none" strike="noStrike" kern="1200" cap="none" spc="0" normalizeH="0" baseline="0" noProof="0" dirty="0">
                <a:ln>
                  <a:noFill/>
                </a:ln>
                <a:solidFill>
                  <a:srgbClr val="000000"/>
                </a:solidFill>
                <a:effectLst/>
                <a:uLnTx/>
                <a:uFillTx/>
                <a:latin typeface="Trade Gothic Next" panose="020B0503040303020004" pitchFamily="34" charset="0"/>
                <a:ea typeface="Trade Gothic"/>
                <a:cs typeface="Trade Gothic"/>
                <a:sym typeface="Trade Gothic"/>
              </a:rPr>
              <a:t> achter de </a:t>
            </a:r>
            <a:r>
              <a:rPr kumimoji="0" lang="nl-NL" sz="4499" b="1" i="0" u="none" strike="noStrike" kern="1200" cap="none" spc="0" normalizeH="0" baseline="0" noProof="0" dirty="0">
                <a:ln>
                  <a:noFill/>
                </a:ln>
                <a:solidFill>
                  <a:srgbClr val="000000"/>
                </a:solidFill>
                <a:effectLst/>
                <a:uLnTx/>
                <a:uFillTx/>
                <a:latin typeface="Trade Gothic Next" panose="020B0503040303020004" pitchFamily="34" charset="0"/>
                <a:ea typeface="Trade Gothic Bold"/>
                <a:cs typeface="Trade Gothic Bold"/>
                <a:sym typeface="Trade Gothic Bold"/>
              </a:rPr>
              <a:t>voedingsmiddelen.</a:t>
            </a:r>
          </a:p>
          <a:p>
            <a:pPr marL="0" marR="0" lvl="0" indent="0" algn="l" defTabSz="914400" rtl="0" eaLnBrk="1" fontAlgn="auto" latinLnBrk="0" hangingPunct="1">
              <a:lnSpc>
                <a:spcPts val="6299"/>
              </a:lnSpc>
              <a:spcBef>
                <a:spcPts val="0"/>
              </a:spcBef>
              <a:spcAft>
                <a:spcPts val="0"/>
              </a:spcAft>
              <a:buClrTx/>
              <a:buSzTx/>
              <a:buFontTx/>
              <a:buNone/>
              <a:tabLst/>
              <a:defRPr/>
            </a:pPr>
            <a:endParaRPr kumimoji="0" lang="en-US" sz="4499" b="1" i="0" u="none" strike="noStrike" kern="1200" cap="none" spc="0" normalizeH="0" baseline="0" noProof="0" dirty="0">
              <a:ln>
                <a:noFill/>
              </a:ln>
              <a:solidFill>
                <a:srgbClr val="000000"/>
              </a:solidFill>
              <a:effectLst/>
              <a:uLnTx/>
              <a:uFillTx/>
              <a:latin typeface="Trade Gothic Bold"/>
              <a:ea typeface="Trade Gothic Bold"/>
              <a:cs typeface="Trade Gothic Bold"/>
              <a:sym typeface="Trade Gothic Bold"/>
            </a:endParaRPr>
          </a:p>
        </p:txBody>
      </p:sp>
      <p:sp>
        <p:nvSpPr>
          <p:cNvPr id="9" name="Freeform 2">
            <a:extLst>
              <a:ext uri="{FF2B5EF4-FFF2-40B4-BE49-F238E27FC236}">
                <a16:creationId xmlns:a16="http://schemas.microsoft.com/office/drawing/2014/main" id="{8D8FF3A1-3A6A-20C4-129C-309550723D32}"/>
              </a:ext>
            </a:extLst>
          </p:cNvPr>
          <p:cNvSpPr/>
          <p:nvPr/>
        </p:nvSpPr>
        <p:spPr>
          <a:xfrm rot="-250854">
            <a:off x="17168881" y="-2834782"/>
            <a:ext cx="7573827" cy="11126050"/>
          </a:xfrm>
          <a:custGeom>
            <a:avLst/>
            <a:gdLst/>
            <a:ahLst/>
            <a:cxnLst/>
            <a:rect l="l" t="t" r="r" b="b"/>
            <a:pathLst>
              <a:path w="7573827" h="11126050">
                <a:moveTo>
                  <a:pt x="0" y="0"/>
                </a:moveTo>
                <a:lnTo>
                  <a:pt x="7573827" y="0"/>
                </a:lnTo>
                <a:lnTo>
                  <a:pt x="7573827" y="11126049"/>
                </a:lnTo>
                <a:lnTo>
                  <a:pt x="0" y="11126049"/>
                </a:lnTo>
                <a:lnTo>
                  <a:pt x="0" y="0"/>
                </a:lnTo>
                <a:close/>
              </a:path>
            </a:pathLst>
          </a:custGeom>
          <a:blipFill>
            <a:blip r:embed="rId4"/>
            <a:stretch>
              <a:fillRect/>
            </a:stretch>
          </a:blipFill>
        </p:spPr>
        <p:txBody>
          <a:bodyPr/>
          <a:lstStyle/>
          <a:p>
            <a:endParaRPr lang="nl-NL"/>
          </a:p>
        </p:txBody>
      </p:sp>
      <p:sp>
        <p:nvSpPr>
          <p:cNvPr id="7" name="Freeform 7"/>
          <p:cNvSpPr/>
          <p:nvPr/>
        </p:nvSpPr>
        <p:spPr>
          <a:xfrm>
            <a:off x="11317938" y="4508242"/>
            <a:ext cx="9133656" cy="6096516"/>
          </a:xfrm>
          <a:custGeom>
            <a:avLst/>
            <a:gdLst/>
            <a:ahLst/>
            <a:cxnLst/>
            <a:rect l="l" t="t" r="r" b="b"/>
            <a:pathLst>
              <a:path w="8588497" h="5721113">
                <a:moveTo>
                  <a:pt x="0" y="0"/>
                </a:moveTo>
                <a:lnTo>
                  <a:pt x="8588497" y="0"/>
                </a:lnTo>
                <a:lnTo>
                  <a:pt x="8588497" y="5721114"/>
                </a:lnTo>
                <a:lnTo>
                  <a:pt x="0" y="572111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4">
            <a:extLst>
              <a:ext uri="{FF2B5EF4-FFF2-40B4-BE49-F238E27FC236}">
                <a16:creationId xmlns:a16="http://schemas.microsoft.com/office/drawing/2014/main" id="{0135A533-03AE-56CE-BC57-4FD7D51C98F0}"/>
              </a:ext>
            </a:extLst>
          </p:cNvPr>
          <p:cNvSpPr/>
          <p:nvPr/>
        </p:nvSpPr>
        <p:spPr>
          <a:xfrm>
            <a:off x="17343093" y="-1033900"/>
            <a:ext cx="5590799" cy="3762142"/>
          </a:xfrm>
          <a:custGeom>
            <a:avLst/>
            <a:gdLst/>
            <a:ahLst/>
            <a:cxnLst/>
            <a:rect l="l" t="t" r="r" b="b"/>
            <a:pathLst>
              <a:path w="5590799" h="3762142">
                <a:moveTo>
                  <a:pt x="0" y="0"/>
                </a:moveTo>
                <a:lnTo>
                  <a:pt x="5590800" y="0"/>
                </a:lnTo>
                <a:lnTo>
                  <a:pt x="5590800" y="3762143"/>
                </a:lnTo>
                <a:lnTo>
                  <a:pt x="0" y="3762143"/>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E6557-888D-B8C7-570F-2516C2B939A6}"/>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8E7BA081-A53C-6E28-2310-EFF1AD291B8D}"/>
              </a:ext>
            </a:extLst>
          </p:cNvPr>
          <p:cNvGrpSpPr/>
          <p:nvPr/>
        </p:nvGrpSpPr>
        <p:grpSpPr>
          <a:xfrm>
            <a:off x="-4950" y="-7000"/>
            <a:ext cx="21384000" cy="15119997"/>
            <a:chOff x="0" y="0"/>
            <a:chExt cx="7233600" cy="5114666"/>
          </a:xfrm>
        </p:grpSpPr>
        <p:sp>
          <p:nvSpPr>
            <p:cNvPr id="5" name="Freeform 5">
              <a:extLst>
                <a:ext uri="{FF2B5EF4-FFF2-40B4-BE49-F238E27FC236}">
                  <a16:creationId xmlns:a16="http://schemas.microsoft.com/office/drawing/2014/main" id="{7F98E2B6-F51C-6917-BEF3-59AEB0D9A7B7}"/>
                </a:ext>
              </a:extLst>
            </p:cNvPr>
            <p:cNvSpPr/>
            <p:nvPr/>
          </p:nvSpPr>
          <p:spPr>
            <a:xfrm>
              <a:off x="0" y="0"/>
              <a:ext cx="7233600" cy="5114666"/>
            </a:xfrm>
            <a:custGeom>
              <a:avLst/>
              <a:gdLst/>
              <a:ahLst/>
              <a:cxnLst/>
              <a:rect l="l" t="t" r="r" b="b"/>
              <a:pathLst>
                <a:path w="7233600" h="5114666">
                  <a:moveTo>
                    <a:pt x="0" y="0"/>
                  </a:moveTo>
                  <a:lnTo>
                    <a:pt x="7233600" y="0"/>
                  </a:lnTo>
                  <a:lnTo>
                    <a:pt x="7233600" y="5114666"/>
                  </a:lnTo>
                  <a:lnTo>
                    <a:pt x="0" y="5114666"/>
                  </a:lnTo>
                  <a:close/>
                </a:path>
              </a:pathLst>
            </a:custGeom>
            <a:solidFill>
              <a:srgbClr val="FF6600">
                <a:alpha val="19608"/>
              </a:srgbClr>
            </a:solidFill>
          </p:spPr>
          <p:txBody>
            <a:bodyPr/>
            <a:lstStyle/>
            <a:p>
              <a:endParaRPr lang="nl-NL"/>
            </a:p>
          </p:txBody>
        </p:sp>
      </p:grpSp>
      <p:pic>
        <p:nvPicPr>
          <p:cNvPr id="14" name="Afbeelding 13">
            <a:extLst>
              <a:ext uri="{FF2B5EF4-FFF2-40B4-BE49-F238E27FC236}">
                <a16:creationId xmlns:a16="http://schemas.microsoft.com/office/drawing/2014/main" id="{EA0CAB9A-A742-4B70-67FB-70ED9CC73E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6544" y="12544504"/>
            <a:ext cx="4047234" cy="2120750"/>
          </a:xfrm>
          <a:prstGeom prst="rect">
            <a:avLst/>
          </a:prstGeom>
        </p:spPr>
      </p:pic>
      <p:sp>
        <p:nvSpPr>
          <p:cNvPr id="2" name="Freeform 2">
            <a:extLst>
              <a:ext uri="{FF2B5EF4-FFF2-40B4-BE49-F238E27FC236}">
                <a16:creationId xmlns:a16="http://schemas.microsoft.com/office/drawing/2014/main" id="{04B04EF4-005D-BCAF-143B-B2BEE4E507F1}"/>
              </a:ext>
            </a:extLst>
          </p:cNvPr>
          <p:cNvSpPr/>
          <p:nvPr/>
        </p:nvSpPr>
        <p:spPr>
          <a:xfrm rot="-250854">
            <a:off x="17238944" y="-1967911"/>
            <a:ext cx="7573827" cy="11126050"/>
          </a:xfrm>
          <a:custGeom>
            <a:avLst/>
            <a:gdLst/>
            <a:ahLst/>
            <a:cxnLst/>
            <a:rect l="l" t="t" r="r" b="b"/>
            <a:pathLst>
              <a:path w="7573827" h="11126050">
                <a:moveTo>
                  <a:pt x="0" y="0"/>
                </a:moveTo>
                <a:lnTo>
                  <a:pt x="7573827" y="0"/>
                </a:lnTo>
                <a:lnTo>
                  <a:pt x="7573827" y="11126049"/>
                </a:lnTo>
                <a:lnTo>
                  <a:pt x="0" y="11126049"/>
                </a:lnTo>
                <a:lnTo>
                  <a:pt x="0" y="0"/>
                </a:lnTo>
                <a:close/>
              </a:path>
            </a:pathLst>
          </a:custGeom>
          <a:blipFill>
            <a:blip r:embed="rId4"/>
            <a:stretch>
              <a:fillRect/>
            </a:stretch>
          </a:blipFill>
        </p:spPr>
        <p:txBody>
          <a:bodyPr/>
          <a:lstStyle/>
          <a:p>
            <a:endParaRPr lang="nl-NL"/>
          </a:p>
        </p:txBody>
      </p:sp>
      <p:sp>
        <p:nvSpPr>
          <p:cNvPr id="3" name="Freeform 3">
            <a:extLst>
              <a:ext uri="{FF2B5EF4-FFF2-40B4-BE49-F238E27FC236}">
                <a16:creationId xmlns:a16="http://schemas.microsoft.com/office/drawing/2014/main" id="{33E3555C-F2B9-25F8-072A-5CA5E9409065}"/>
              </a:ext>
            </a:extLst>
          </p:cNvPr>
          <p:cNvSpPr/>
          <p:nvPr/>
        </p:nvSpPr>
        <p:spPr>
          <a:xfrm>
            <a:off x="17343093" y="-1033900"/>
            <a:ext cx="5590799" cy="3762142"/>
          </a:xfrm>
          <a:custGeom>
            <a:avLst/>
            <a:gdLst/>
            <a:ahLst/>
            <a:cxnLst/>
            <a:rect l="l" t="t" r="r" b="b"/>
            <a:pathLst>
              <a:path w="5590799" h="3762142">
                <a:moveTo>
                  <a:pt x="0" y="0"/>
                </a:moveTo>
                <a:lnTo>
                  <a:pt x="5590800" y="0"/>
                </a:lnTo>
                <a:lnTo>
                  <a:pt x="5590800" y="3762143"/>
                </a:lnTo>
                <a:lnTo>
                  <a:pt x="0" y="3762143"/>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nl-NL"/>
          </a:p>
        </p:txBody>
      </p:sp>
      <p:sp>
        <p:nvSpPr>
          <p:cNvPr id="9" name="Tekstvak 8">
            <a:extLst>
              <a:ext uri="{FF2B5EF4-FFF2-40B4-BE49-F238E27FC236}">
                <a16:creationId xmlns:a16="http://schemas.microsoft.com/office/drawing/2014/main" id="{29E62CBD-0020-EA1F-FC3C-9446ADE21266}"/>
              </a:ext>
            </a:extLst>
          </p:cNvPr>
          <p:cNvSpPr txBox="1"/>
          <p:nvPr/>
        </p:nvSpPr>
        <p:spPr>
          <a:xfrm>
            <a:off x="-224119" y="0"/>
            <a:ext cx="18135600" cy="1609993"/>
          </a:xfrm>
          <a:prstGeom prst="rect">
            <a:avLst/>
          </a:prstGeom>
          <a:noFill/>
        </p:spPr>
        <p:txBody>
          <a:bodyPr wrap="square">
            <a:spAutoFit/>
          </a:bodyPr>
          <a:lstStyle/>
          <a:p>
            <a:pPr algn="ctr">
              <a:lnSpc>
                <a:spcPts val="13999"/>
              </a:lnSpc>
              <a:spcBef>
                <a:spcPct val="0"/>
              </a:spcBef>
            </a:pPr>
            <a:r>
              <a:rPr lang="nl-NL" sz="4800" b="1">
                <a:solidFill>
                  <a:srgbClr val="C00000"/>
                </a:solidFill>
                <a:latin typeface="Trade Gothic"/>
                <a:ea typeface="Trade Gothic"/>
                <a:cs typeface="Trade Gothic"/>
                <a:sym typeface="Trade Gothic"/>
              </a:rPr>
              <a:t>WIE HEEFT AL EENS EEN MUZIEKINSTRUMENT BESPEELD?</a:t>
            </a:r>
          </a:p>
        </p:txBody>
      </p:sp>
      <p:pic>
        <p:nvPicPr>
          <p:cNvPr id="7" name="Picture 6">
            <a:extLst>
              <a:ext uri="{FF2B5EF4-FFF2-40B4-BE49-F238E27FC236}">
                <a16:creationId xmlns:a16="http://schemas.microsoft.com/office/drawing/2014/main" id="{45FBC9A6-0AC5-3EA8-015D-FA70265C5A2A}"/>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826973" y="3595114"/>
            <a:ext cx="4434888" cy="62648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75D08228-828A-9F7C-499E-AF80F0BF31EC}"/>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5615969" y="3558211"/>
            <a:ext cx="4434541" cy="6280952"/>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descr="Afbeelding met muziekinstrument, muziek, kleding, persoon&#10;&#10;Door AI gegenereerde inhoud is mogelijk onjuist.">
            <a:extLst>
              <a:ext uri="{FF2B5EF4-FFF2-40B4-BE49-F238E27FC236}">
                <a16:creationId xmlns:a16="http://schemas.microsoft.com/office/drawing/2014/main" id="{3926D0A1-78BA-C323-65B4-27E192B35FC9}"/>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2857709" y="7305231"/>
            <a:ext cx="6215603" cy="3839627"/>
          </a:xfrm>
          <a:prstGeom prst="rect">
            <a:avLst/>
          </a:prstGeom>
        </p:spPr>
      </p:pic>
      <p:pic>
        <p:nvPicPr>
          <p:cNvPr id="17" name="Afbeelding 16" descr="Afbeelding met muziekinstrument, muziek, kleding, persoon&#10;&#10;Door AI gegenereerde inhoud is mogelijk onjuist.">
            <a:extLst>
              <a:ext uri="{FF2B5EF4-FFF2-40B4-BE49-F238E27FC236}">
                <a16:creationId xmlns:a16="http://schemas.microsoft.com/office/drawing/2014/main" id="{2861F5FF-F6C9-E9AB-63B8-A158A67B3C44}"/>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296544" y="2254344"/>
            <a:ext cx="6192629" cy="4406536"/>
          </a:xfrm>
          <a:prstGeom prst="rect">
            <a:avLst/>
          </a:prstGeom>
        </p:spPr>
      </p:pic>
      <p:sp>
        <p:nvSpPr>
          <p:cNvPr id="6" name="Tekstvak 5">
            <a:extLst>
              <a:ext uri="{FF2B5EF4-FFF2-40B4-BE49-F238E27FC236}">
                <a16:creationId xmlns:a16="http://schemas.microsoft.com/office/drawing/2014/main" id="{1BA3419E-4A1E-8BDF-3EA1-9DBD48731D5C}"/>
              </a:ext>
            </a:extLst>
          </p:cNvPr>
          <p:cNvSpPr txBox="1"/>
          <p:nvPr/>
        </p:nvSpPr>
        <p:spPr>
          <a:xfrm>
            <a:off x="14393268" y="2438266"/>
            <a:ext cx="3979226" cy="1015663"/>
          </a:xfrm>
          <a:prstGeom prst="rect">
            <a:avLst/>
          </a:prstGeom>
          <a:noFill/>
        </p:spPr>
        <p:txBody>
          <a:bodyPr wrap="square" rtlCol="0">
            <a:spAutoFit/>
          </a:bodyPr>
          <a:lstStyle/>
          <a:p>
            <a:r>
              <a:rPr lang="nl-NL" sz="6000" b="1">
                <a:latin typeface="Trade Gothic Next" panose="020B0503040303020004" pitchFamily="34" charset="0"/>
              </a:rPr>
              <a:t>Talenten:</a:t>
            </a:r>
          </a:p>
        </p:txBody>
      </p:sp>
    </p:spTree>
    <p:extLst>
      <p:ext uri="{BB962C8B-B14F-4D97-AF65-F5344CB8AC3E}">
        <p14:creationId xmlns:p14="http://schemas.microsoft.com/office/powerpoint/2010/main" val="508547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50854">
            <a:off x="17168881" y="-2834782"/>
            <a:ext cx="7573827" cy="11126050"/>
          </a:xfrm>
          <a:custGeom>
            <a:avLst/>
            <a:gdLst/>
            <a:ahLst/>
            <a:cxnLst/>
            <a:rect l="l" t="t" r="r" b="b"/>
            <a:pathLst>
              <a:path w="7573827" h="11126050">
                <a:moveTo>
                  <a:pt x="0" y="0"/>
                </a:moveTo>
                <a:lnTo>
                  <a:pt x="7573827" y="0"/>
                </a:lnTo>
                <a:lnTo>
                  <a:pt x="7573827" y="11126049"/>
                </a:lnTo>
                <a:lnTo>
                  <a:pt x="0" y="1112604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7343093" y="-1033900"/>
            <a:ext cx="5590799" cy="3762142"/>
          </a:xfrm>
          <a:custGeom>
            <a:avLst/>
            <a:gdLst/>
            <a:ahLst/>
            <a:cxnLst/>
            <a:rect l="l" t="t" r="r" b="b"/>
            <a:pathLst>
              <a:path w="5590799" h="3762142">
                <a:moveTo>
                  <a:pt x="0" y="0"/>
                </a:moveTo>
                <a:lnTo>
                  <a:pt x="5590800" y="0"/>
                </a:lnTo>
                <a:lnTo>
                  <a:pt x="5590800" y="3762143"/>
                </a:lnTo>
                <a:lnTo>
                  <a:pt x="0" y="3762143"/>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0" y="0"/>
            <a:ext cx="21384000" cy="15120000"/>
            <a:chOff x="0" y="0"/>
            <a:chExt cx="7233600" cy="5114667"/>
          </a:xfrm>
        </p:grpSpPr>
        <p:sp>
          <p:nvSpPr>
            <p:cNvPr id="5" name="Freeform 5"/>
            <p:cNvSpPr/>
            <p:nvPr/>
          </p:nvSpPr>
          <p:spPr>
            <a:xfrm>
              <a:off x="0" y="0"/>
              <a:ext cx="7233600" cy="5114666"/>
            </a:xfrm>
            <a:custGeom>
              <a:avLst/>
              <a:gdLst/>
              <a:ahLst/>
              <a:cxnLst/>
              <a:rect l="l" t="t" r="r" b="b"/>
              <a:pathLst>
                <a:path w="7233600" h="5114666">
                  <a:moveTo>
                    <a:pt x="0" y="0"/>
                  </a:moveTo>
                  <a:lnTo>
                    <a:pt x="7233600" y="0"/>
                  </a:lnTo>
                  <a:lnTo>
                    <a:pt x="7233600" y="5114666"/>
                  </a:lnTo>
                  <a:lnTo>
                    <a:pt x="0" y="5114666"/>
                  </a:lnTo>
                  <a:close/>
                </a:path>
              </a:pathLst>
            </a:custGeom>
            <a:solidFill>
              <a:srgbClr val="FF6600">
                <a:alpha val="19608"/>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1512000" y="1741377"/>
            <a:ext cx="18360000" cy="12979950"/>
          </a:xfrm>
          <a:custGeom>
            <a:avLst/>
            <a:gdLst/>
            <a:ahLst/>
            <a:cxnLst/>
            <a:rect l="l" t="t" r="r" b="b"/>
            <a:pathLst>
              <a:path w="18360000" h="12979950">
                <a:moveTo>
                  <a:pt x="0" y="0"/>
                </a:moveTo>
                <a:lnTo>
                  <a:pt x="18360000" y="0"/>
                </a:lnTo>
                <a:lnTo>
                  <a:pt x="18360000" y="12979949"/>
                </a:lnTo>
                <a:lnTo>
                  <a:pt x="0" y="1297994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2007650" y="346474"/>
            <a:ext cx="15596536" cy="1048429"/>
          </a:xfrm>
          <a:prstGeom prst="rect">
            <a:avLst/>
          </a:prstGeom>
        </p:spPr>
        <p:txBody>
          <a:bodyPr lIns="0" tIns="0" rIns="0" bIns="0" rtlCol="0" anchor="t">
            <a:spAutoFit/>
          </a:bodyPr>
          <a:lstStyle/>
          <a:p>
            <a:pPr marL="0" marR="0" lvl="0" indent="0" algn="ctr" defTabSz="914400" rtl="0" eaLnBrk="1" fontAlgn="auto" latinLnBrk="0" hangingPunct="1">
              <a:lnSpc>
                <a:spcPts val="8959"/>
              </a:lnSpc>
              <a:spcBef>
                <a:spcPct val="0"/>
              </a:spcBef>
              <a:spcAft>
                <a:spcPts val="0"/>
              </a:spcAft>
              <a:buClrTx/>
              <a:buSzTx/>
              <a:buFontTx/>
              <a:buNone/>
              <a:tabLst/>
              <a:defRPr/>
            </a:pPr>
            <a:r>
              <a:rPr lang="en-US" sz="5400" dirty="0">
                <a:solidFill>
                  <a:srgbClr val="C00000"/>
                </a:solidFill>
                <a:latin typeface="Calibri" panose="020F0502020204030204" pitchFamily="34" charset="0"/>
                <a:sym typeface="Trade Gothic Bold"/>
              </a:rPr>
              <a:t>KIJK NAAR JOUW TOPTALENTEN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F1E0A2-E42B-113F-0F50-84C3D71B3386}"/>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374A98B6-3F76-39D9-B2A8-93F850FAF541}"/>
              </a:ext>
            </a:extLst>
          </p:cNvPr>
          <p:cNvGrpSpPr/>
          <p:nvPr/>
        </p:nvGrpSpPr>
        <p:grpSpPr>
          <a:xfrm>
            <a:off x="0" y="-24780"/>
            <a:ext cx="21384000" cy="15119997"/>
            <a:chOff x="0" y="0"/>
            <a:chExt cx="7233600" cy="5114666"/>
          </a:xfrm>
        </p:grpSpPr>
        <p:sp>
          <p:nvSpPr>
            <p:cNvPr id="5" name="Freeform 5">
              <a:extLst>
                <a:ext uri="{FF2B5EF4-FFF2-40B4-BE49-F238E27FC236}">
                  <a16:creationId xmlns:a16="http://schemas.microsoft.com/office/drawing/2014/main" id="{F22EC060-C021-1770-EFAC-888913C90FD4}"/>
                </a:ext>
              </a:extLst>
            </p:cNvPr>
            <p:cNvSpPr/>
            <p:nvPr/>
          </p:nvSpPr>
          <p:spPr>
            <a:xfrm>
              <a:off x="0" y="0"/>
              <a:ext cx="7233600" cy="5114666"/>
            </a:xfrm>
            <a:custGeom>
              <a:avLst/>
              <a:gdLst/>
              <a:ahLst/>
              <a:cxnLst/>
              <a:rect l="l" t="t" r="r" b="b"/>
              <a:pathLst>
                <a:path w="7233600" h="5114666">
                  <a:moveTo>
                    <a:pt x="0" y="0"/>
                  </a:moveTo>
                  <a:lnTo>
                    <a:pt x="7233600" y="0"/>
                  </a:lnTo>
                  <a:lnTo>
                    <a:pt x="7233600" y="5114666"/>
                  </a:lnTo>
                  <a:lnTo>
                    <a:pt x="0" y="5114666"/>
                  </a:lnTo>
                  <a:close/>
                </a:path>
              </a:pathLst>
            </a:custGeom>
            <a:solidFill>
              <a:srgbClr val="FF6600">
                <a:alpha val="19608"/>
              </a:srgbClr>
            </a:solidFill>
          </p:spPr>
          <p:txBody>
            <a:bodyPr/>
            <a:lstStyle/>
            <a:p>
              <a:endParaRPr lang="nl-NL"/>
            </a:p>
          </p:txBody>
        </p:sp>
      </p:grpSp>
      <p:pic>
        <p:nvPicPr>
          <p:cNvPr id="14" name="Afbeelding 13">
            <a:extLst>
              <a:ext uri="{FF2B5EF4-FFF2-40B4-BE49-F238E27FC236}">
                <a16:creationId xmlns:a16="http://schemas.microsoft.com/office/drawing/2014/main" id="{037E5A0F-BF53-FB35-4620-1A7D92DEF5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6544" y="12544504"/>
            <a:ext cx="4047234" cy="2120750"/>
          </a:xfrm>
          <a:prstGeom prst="rect">
            <a:avLst/>
          </a:prstGeom>
        </p:spPr>
      </p:pic>
      <p:sp>
        <p:nvSpPr>
          <p:cNvPr id="2" name="Freeform 2">
            <a:extLst>
              <a:ext uri="{FF2B5EF4-FFF2-40B4-BE49-F238E27FC236}">
                <a16:creationId xmlns:a16="http://schemas.microsoft.com/office/drawing/2014/main" id="{656936C2-213A-EEBE-72AC-DCD654D462FC}"/>
              </a:ext>
            </a:extLst>
          </p:cNvPr>
          <p:cNvSpPr/>
          <p:nvPr/>
        </p:nvSpPr>
        <p:spPr>
          <a:xfrm rot="-250854">
            <a:off x="17168881" y="-2834782"/>
            <a:ext cx="7573827" cy="11126050"/>
          </a:xfrm>
          <a:custGeom>
            <a:avLst/>
            <a:gdLst/>
            <a:ahLst/>
            <a:cxnLst/>
            <a:rect l="l" t="t" r="r" b="b"/>
            <a:pathLst>
              <a:path w="7573827" h="11126050">
                <a:moveTo>
                  <a:pt x="0" y="0"/>
                </a:moveTo>
                <a:lnTo>
                  <a:pt x="7573827" y="0"/>
                </a:lnTo>
                <a:lnTo>
                  <a:pt x="7573827" y="11126049"/>
                </a:lnTo>
                <a:lnTo>
                  <a:pt x="0" y="11126049"/>
                </a:lnTo>
                <a:lnTo>
                  <a:pt x="0" y="0"/>
                </a:lnTo>
                <a:close/>
              </a:path>
            </a:pathLst>
          </a:custGeom>
          <a:blipFill>
            <a:blip r:embed="rId4"/>
            <a:stretch>
              <a:fillRect/>
            </a:stretch>
          </a:blipFill>
        </p:spPr>
        <p:txBody>
          <a:bodyPr/>
          <a:lstStyle/>
          <a:p>
            <a:endParaRPr lang="nl-NL"/>
          </a:p>
        </p:txBody>
      </p:sp>
      <p:sp>
        <p:nvSpPr>
          <p:cNvPr id="3" name="Freeform 3">
            <a:extLst>
              <a:ext uri="{FF2B5EF4-FFF2-40B4-BE49-F238E27FC236}">
                <a16:creationId xmlns:a16="http://schemas.microsoft.com/office/drawing/2014/main" id="{167C2B5F-70C3-2D83-0A76-C6C647A7817E}"/>
              </a:ext>
            </a:extLst>
          </p:cNvPr>
          <p:cNvSpPr/>
          <p:nvPr/>
        </p:nvSpPr>
        <p:spPr>
          <a:xfrm>
            <a:off x="17343093" y="-1033900"/>
            <a:ext cx="5590799" cy="3762142"/>
          </a:xfrm>
          <a:custGeom>
            <a:avLst/>
            <a:gdLst/>
            <a:ahLst/>
            <a:cxnLst/>
            <a:rect l="l" t="t" r="r" b="b"/>
            <a:pathLst>
              <a:path w="5590799" h="3762142">
                <a:moveTo>
                  <a:pt x="0" y="0"/>
                </a:moveTo>
                <a:lnTo>
                  <a:pt x="5590800" y="0"/>
                </a:lnTo>
                <a:lnTo>
                  <a:pt x="5590800" y="3762143"/>
                </a:lnTo>
                <a:lnTo>
                  <a:pt x="0" y="3762143"/>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nl-NL"/>
          </a:p>
        </p:txBody>
      </p:sp>
      <p:sp>
        <p:nvSpPr>
          <p:cNvPr id="9" name="Tekstvak 8">
            <a:extLst>
              <a:ext uri="{FF2B5EF4-FFF2-40B4-BE49-F238E27FC236}">
                <a16:creationId xmlns:a16="http://schemas.microsoft.com/office/drawing/2014/main" id="{4D81FD46-F83D-6872-0CCB-2F77B9556510}"/>
              </a:ext>
            </a:extLst>
          </p:cNvPr>
          <p:cNvSpPr txBox="1"/>
          <p:nvPr/>
        </p:nvSpPr>
        <p:spPr>
          <a:xfrm>
            <a:off x="627843" y="235481"/>
            <a:ext cx="18135600" cy="2202462"/>
          </a:xfrm>
          <a:prstGeom prst="rect">
            <a:avLst/>
          </a:prstGeom>
          <a:noFill/>
        </p:spPr>
        <p:txBody>
          <a:bodyPr wrap="square">
            <a:spAutoFit/>
          </a:bodyPr>
          <a:lstStyle/>
          <a:p>
            <a:pPr>
              <a:lnSpc>
                <a:spcPct val="150000"/>
              </a:lnSpc>
              <a:spcBef>
                <a:spcPct val="0"/>
              </a:spcBef>
            </a:pPr>
            <a:r>
              <a:rPr lang="nl-NL" sz="4800" b="1">
                <a:solidFill>
                  <a:srgbClr val="C00000"/>
                </a:solidFill>
                <a:latin typeface="Trade Gothic"/>
                <a:ea typeface="Trade Gothic"/>
                <a:cs typeface="Trade Gothic"/>
                <a:sym typeface="Trade Gothic"/>
              </a:rPr>
              <a:t>WIE VAN JULLIE DOET EEN PLOEGSPORT OF ZIT IN DE JEUGDBEWEGING?</a:t>
            </a:r>
          </a:p>
        </p:txBody>
      </p:sp>
      <p:pic>
        <p:nvPicPr>
          <p:cNvPr id="12" name="Picture 6">
            <a:extLst>
              <a:ext uri="{FF2B5EF4-FFF2-40B4-BE49-F238E27FC236}">
                <a16:creationId xmlns:a16="http://schemas.microsoft.com/office/drawing/2014/main" id="{24D5CAD2-0DBF-DBA6-2CFB-636FF0D88B8A}"/>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305100" y="3836837"/>
            <a:ext cx="4727558" cy="672034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20974413-294E-FBC1-1D73-40F8EA5C018D}"/>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5377907" y="3836837"/>
            <a:ext cx="4447573" cy="6720341"/>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descr="Afbeelding met kleding, persoon, buitenshuis, vrouw&#10;&#10;Door AI gegenereerde inhoud is mogelijk onjuist.">
            <a:extLst>
              <a:ext uri="{FF2B5EF4-FFF2-40B4-BE49-F238E27FC236}">
                <a16:creationId xmlns:a16="http://schemas.microsoft.com/office/drawing/2014/main" id="{8D90491A-4889-3088-8E78-D53EAC1C43E5}"/>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116560" y="2542230"/>
            <a:ext cx="9018180" cy="6010322"/>
          </a:xfrm>
          <a:prstGeom prst="rect">
            <a:avLst/>
          </a:prstGeom>
        </p:spPr>
      </p:pic>
      <p:pic>
        <p:nvPicPr>
          <p:cNvPr id="17" name="Afbeelding 16" descr="Afbeelding met kleding, persoon, buitenshuis, vrouw&#10;&#10;Door AI gegenereerde inhoud is mogelijk onjuist.">
            <a:extLst>
              <a:ext uri="{FF2B5EF4-FFF2-40B4-BE49-F238E27FC236}">
                <a16:creationId xmlns:a16="http://schemas.microsoft.com/office/drawing/2014/main" id="{982328E4-8304-AC57-DCCB-D9854B5D1524}"/>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831752" y="7399786"/>
            <a:ext cx="9008849" cy="6784473"/>
          </a:xfrm>
          <a:prstGeom prst="rect">
            <a:avLst/>
          </a:prstGeom>
        </p:spPr>
      </p:pic>
      <p:sp>
        <p:nvSpPr>
          <p:cNvPr id="6" name="Tekstvak 5">
            <a:extLst>
              <a:ext uri="{FF2B5EF4-FFF2-40B4-BE49-F238E27FC236}">
                <a16:creationId xmlns:a16="http://schemas.microsoft.com/office/drawing/2014/main" id="{0257A46F-05DD-03D2-3832-9DDAA7C69DCA}"/>
              </a:ext>
            </a:extLst>
          </p:cNvPr>
          <p:cNvSpPr txBox="1"/>
          <p:nvPr/>
        </p:nvSpPr>
        <p:spPr>
          <a:xfrm>
            <a:off x="14393268" y="2438266"/>
            <a:ext cx="3979226" cy="1015663"/>
          </a:xfrm>
          <a:prstGeom prst="rect">
            <a:avLst/>
          </a:prstGeom>
          <a:noFill/>
        </p:spPr>
        <p:txBody>
          <a:bodyPr wrap="square" rtlCol="0">
            <a:spAutoFit/>
          </a:bodyPr>
          <a:lstStyle/>
          <a:p>
            <a:r>
              <a:rPr lang="nl-NL" sz="6000" b="1">
                <a:latin typeface="Trade Gothic Next" panose="020B0503040303020004" pitchFamily="34" charset="0"/>
              </a:rPr>
              <a:t>Talenten:</a:t>
            </a:r>
          </a:p>
        </p:txBody>
      </p:sp>
    </p:spTree>
    <p:extLst>
      <p:ext uri="{BB962C8B-B14F-4D97-AF65-F5344CB8AC3E}">
        <p14:creationId xmlns:p14="http://schemas.microsoft.com/office/powerpoint/2010/main" val="525701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2CE"/>
        </a:solidFill>
        <a:effectLst/>
      </p:bgPr>
    </p:bg>
    <p:spTree>
      <p:nvGrpSpPr>
        <p:cNvPr id="1" name="">
          <a:extLst>
            <a:ext uri="{FF2B5EF4-FFF2-40B4-BE49-F238E27FC236}">
              <a16:creationId xmlns:a16="http://schemas.microsoft.com/office/drawing/2014/main" id="{AD6E2E68-EEA3-B44F-5F2D-2FC98A812D6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78DF522-9367-F33C-C266-2FF1614463A3}"/>
              </a:ext>
            </a:extLst>
          </p:cNvPr>
          <p:cNvSpPr/>
          <p:nvPr/>
        </p:nvSpPr>
        <p:spPr>
          <a:xfrm>
            <a:off x="649927" y="11710215"/>
            <a:ext cx="4247853" cy="3002016"/>
          </a:xfrm>
          <a:custGeom>
            <a:avLst/>
            <a:gdLst/>
            <a:ahLst/>
            <a:cxnLst/>
            <a:rect l="l" t="t" r="r" b="b"/>
            <a:pathLst>
              <a:path w="4247853" h="3002016">
                <a:moveTo>
                  <a:pt x="0" y="0"/>
                </a:moveTo>
                <a:lnTo>
                  <a:pt x="4247853" y="0"/>
                </a:lnTo>
                <a:lnTo>
                  <a:pt x="4247853" y="3002016"/>
                </a:lnTo>
                <a:lnTo>
                  <a:pt x="0" y="3002016"/>
                </a:lnTo>
                <a:lnTo>
                  <a:pt x="0" y="0"/>
                </a:lnTo>
                <a:close/>
              </a:path>
            </a:pathLst>
          </a:custGeom>
          <a:blipFill>
            <a:blip r:embed="rId3"/>
            <a:stretch>
              <a:fillRect/>
            </a:stretch>
          </a:blipFill>
        </p:spPr>
        <p:txBody>
          <a:bodyPr/>
          <a:lstStyle/>
          <a:p>
            <a:endParaRPr lang="nl-NL"/>
          </a:p>
        </p:txBody>
      </p:sp>
      <p:sp>
        <p:nvSpPr>
          <p:cNvPr id="3" name="Freeform 3">
            <a:extLst>
              <a:ext uri="{FF2B5EF4-FFF2-40B4-BE49-F238E27FC236}">
                <a16:creationId xmlns:a16="http://schemas.microsoft.com/office/drawing/2014/main" id="{573E653F-5057-BD29-D86C-4D949F8FACD8}"/>
              </a:ext>
            </a:extLst>
          </p:cNvPr>
          <p:cNvSpPr/>
          <p:nvPr/>
        </p:nvSpPr>
        <p:spPr>
          <a:xfrm rot="-250854">
            <a:off x="17168881" y="-2834782"/>
            <a:ext cx="7573827" cy="11126050"/>
          </a:xfrm>
          <a:custGeom>
            <a:avLst/>
            <a:gdLst/>
            <a:ahLst/>
            <a:cxnLst/>
            <a:rect l="l" t="t" r="r" b="b"/>
            <a:pathLst>
              <a:path w="7573827" h="11126050">
                <a:moveTo>
                  <a:pt x="0" y="0"/>
                </a:moveTo>
                <a:lnTo>
                  <a:pt x="7573827" y="0"/>
                </a:lnTo>
                <a:lnTo>
                  <a:pt x="7573827" y="11126049"/>
                </a:lnTo>
                <a:lnTo>
                  <a:pt x="0" y="11126049"/>
                </a:lnTo>
                <a:lnTo>
                  <a:pt x="0" y="0"/>
                </a:lnTo>
                <a:close/>
              </a:path>
            </a:pathLst>
          </a:custGeom>
          <a:blipFill>
            <a:blip r:embed="rId4"/>
            <a:stretch>
              <a:fillRect/>
            </a:stretch>
          </a:blipFill>
        </p:spPr>
        <p:txBody>
          <a:bodyPr/>
          <a:lstStyle/>
          <a:p>
            <a:endParaRPr lang="nl-NL"/>
          </a:p>
        </p:txBody>
      </p:sp>
      <p:sp>
        <p:nvSpPr>
          <p:cNvPr id="4" name="Freeform 4">
            <a:extLst>
              <a:ext uri="{FF2B5EF4-FFF2-40B4-BE49-F238E27FC236}">
                <a16:creationId xmlns:a16="http://schemas.microsoft.com/office/drawing/2014/main" id="{934E6E7B-EA16-4E63-A7BE-27C5D4D3D064}"/>
              </a:ext>
            </a:extLst>
          </p:cNvPr>
          <p:cNvSpPr/>
          <p:nvPr/>
        </p:nvSpPr>
        <p:spPr>
          <a:xfrm>
            <a:off x="17343093" y="-1033900"/>
            <a:ext cx="5590799" cy="3762142"/>
          </a:xfrm>
          <a:custGeom>
            <a:avLst/>
            <a:gdLst/>
            <a:ahLst/>
            <a:cxnLst/>
            <a:rect l="l" t="t" r="r" b="b"/>
            <a:pathLst>
              <a:path w="5590799" h="3762142">
                <a:moveTo>
                  <a:pt x="0" y="0"/>
                </a:moveTo>
                <a:lnTo>
                  <a:pt x="5590800" y="0"/>
                </a:lnTo>
                <a:lnTo>
                  <a:pt x="5590800" y="3762143"/>
                </a:lnTo>
                <a:lnTo>
                  <a:pt x="0" y="3762143"/>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nl-NL"/>
          </a:p>
        </p:txBody>
      </p:sp>
      <p:sp>
        <p:nvSpPr>
          <p:cNvPr id="7" name="TextBox 7">
            <a:extLst>
              <a:ext uri="{FF2B5EF4-FFF2-40B4-BE49-F238E27FC236}">
                <a16:creationId xmlns:a16="http://schemas.microsoft.com/office/drawing/2014/main" id="{1D7C11B6-2AA0-6398-E8F8-36A23439A07F}"/>
              </a:ext>
            </a:extLst>
          </p:cNvPr>
          <p:cNvSpPr txBox="1"/>
          <p:nvPr/>
        </p:nvSpPr>
        <p:spPr>
          <a:xfrm>
            <a:off x="215568" y="411047"/>
            <a:ext cx="17710482" cy="1631729"/>
          </a:xfrm>
          <a:prstGeom prst="rect">
            <a:avLst/>
          </a:prstGeom>
        </p:spPr>
        <p:txBody>
          <a:bodyPr wrap="square" lIns="0" tIns="0" rIns="0" bIns="0" rtlCol="0" anchor="t">
            <a:spAutoFit/>
          </a:bodyPr>
          <a:lstStyle/>
          <a:p>
            <a:pPr algn="ctr">
              <a:lnSpc>
                <a:spcPts val="13999"/>
              </a:lnSpc>
              <a:spcBef>
                <a:spcPct val="0"/>
              </a:spcBef>
            </a:pPr>
            <a:r>
              <a:rPr lang="nl-NL" sz="7200" b="1">
                <a:solidFill>
                  <a:srgbClr val="C00000"/>
                </a:solidFill>
                <a:latin typeface="Trade Gothic"/>
                <a:ea typeface="Trade Gothic"/>
                <a:cs typeface="Trade Gothic"/>
                <a:sym typeface="Trade Gothic"/>
              </a:rPr>
              <a:t>HOE KAN JE </a:t>
            </a:r>
            <a:r>
              <a:rPr lang="nl-NL" sz="7200" b="1">
                <a:solidFill>
                  <a:schemeClr val="accent4"/>
                </a:solidFill>
                <a:latin typeface="Trade Gothic"/>
                <a:ea typeface="Trade Gothic"/>
                <a:cs typeface="Trade Gothic"/>
                <a:sym typeface="Trade Gothic"/>
              </a:rPr>
              <a:t>TALENTEN</a:t>
            </a:r>
            <a:r>
              <a:rPr lang="nl-NL" sz="7200" b="1">
                <a:solidFill>
                  <a:schemeClr val="accent6"/>
                </a:solidFill>
                <a:latin typeface="Trade Gothic"/>
                <a:ea typeface="Trade Gothic"/>
                <a:cs typeface="Trade Gothic"/>
                <a:sym typeface="Trade Gothic"/>
              </a:rPr>
              <a:t> </a:t>
            </a:r>
            <a:r>
              <a:rPr lang="nl-NL" sz="7200" b="1">
                <a:solidFill>
                  <a:srgbClr val="C00000"/>
                </a:solidFill>
                <a:latin typeface="Trade Gothic"/>
                <a:ea typeface="Trade Gothic"/>
                <a:cs typeface="Trade Gothic"/>
                <a:sym typeface="Trade Gothic"/>
              </a:rPr>
              <a:t>ONTDEKKEN?</a:t>
            </a:r>
          </a:p>
        </p:txBody>
      </p:sp>
      <p:sp>
        <p:nvSpPr>
          <p:cNvPr id="16" name="Tekstvak 15">
            <a:extLst>
              <a:ext uri="{FF2B5EF4-FFF2-40B4-BE49-F238E27FC236}">
                <a16:creationId xmlns:a16="http://schemas.microsoft.com/office/drawing/2014/main" id="{DAC1D353-3F48-7F88-5E64-D221E5CF2A66}"/>
              </a:ext>
            </a:extLst>
          </p:cNvPr>
          <p:cNvSpPr txBox="1"/>
          <p:nvPr/>
        </p:nvSpPr>
        <p:spPr>
          <a:xfrm>
            <a:off x="7246608" y="2697587"/>
            <a:ext cx="6934567" cy="4524315"/>
          </a:xfrm>
          <a:prstGeom prst="rect">
            <a:avLst/>
          </a:prstGeom>
          <a:noFill/>
        </p:spPr>
        <p:txBody>
          <a:bodyPr wrap="square" rtlCol="0">
            <a:spAutoFit/>
          </a:bodyPr>
          <a:lstStyle/>
          <a:p>
            <a:pPr algn="ctr"/>
            <a:r>
              <a:rPr lang="nl-NL" sz="7200" b="1">
                <a:latin typeface="Trade Gothic Next" panose="020B0503040303020004" pitchFamily="34" charset="0"/>
              </a:rPr>
              <a:t>Door te praten met mensen die jou goed kennen.</a:t>
            </a:r>
          </a:p>
        </p:txBody>
      </p:sp>
      <p:sp>
        <p:nvSpPr>
          <p:cNvPr id="5" name="Tekstvak 4">
            <a:extLst>
              <a:ext uri="{FF2B5EF4-FFF2-40B4-BE49-F238E27FC236}">
                <a16:creationId xmlns:a16="http://schemas.microsoft.com/office/drawing/2014/main" id="{7BE4B33C-8C0E-3E43-AB65-96B5515C77E0}"/>
              </a:ext>
            </a:extLst>
          </p:cNvPr>
          <p:cNvSpPr txBox="1"/>
          <p:nvPr/>
        </p:nvSpPr>
        <p:spPr>
          <a:xfrm>
            <a:off x="5409706" y="13479237"/>
            <a:ext cx="10820400" cy="923330"/>
          </a:xfrm>
          <a:prstGeom prst="rect">
            <a:avLst/>
          </a:prstGeom>
          <a:noFill/>
        </p:spPr>
        <p:txBody>
          <a:bodyPr wrap="square" rtlCol="0">
            <a:spAutoFit/>
          </a:bodyPr>
          <a:lstStyle/>
          <a:p>
            <a:r>
              <a:rPr lang="nl-NL" sz="5400" b="1">
                <a:latin typeface="Trade Gothic Next" panose="020B0503040303020004" pitchFamily="34" charset="0"/>
              </a:rPr>
              <a:t>WIE KENT JOU ALLEMAAL GOED?</a:t>
            </a:r>
          </a:p>
        </p:txBody>
      </p:sp>
      <p:pic>
        <p:nvPicPr>
          <p:cNvPr id="13" name="Afbeelding 12" descr="Afbeelding met kleding, jongen, persoon, fiets&#10;&#10;Door AI gegenereerde inhoud is mogelijk onjuist.">
            <a:extLst>
              <a:ext uri="{FF2B5EF4-FFF2-40B4-BE49-F238E27FC236}">
                <a16:creationId xmlns:a16="http://schemas.microsoft.com/office/drawing/2014/main" id="{07F7FC37-5E0E-E9B2-C933-9D1974F100FC}"/>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249311" y="3487723"/>
            <a:ext cx="5997297" cy="3617092"/>
          </a:xfrm>
          <a:prstGeom prst="rect">
            <a:avLst/>
          </a:prstGeom>
        </p:spPr>
      </p:pic>
      <p:sp>
        <p:nvSpPr>
          <p:cNvPr id="6" name="Freeform 7">
            <a:extLst>
              <a:ext uri="{FF2B5EF4-FFF2-40B4-BE49-F238E27FC236}">
                <a16:creationId xmlns:a16="http://schemas.microsoft.com/office/drawing/2014/main" id="{E375CD76-9399-3D4F-87AE-D6DC207C446D}"/>
              </a:ext>
            </a:extLst>
          </p:cNvPr>
          <p:cNvSpPr/>
          <p:nvPr/>
        </p:nvSpPr>
        <p:spPr>
          <a:xfrm>
            <a:off x="14715347" y="2935115"/>
            <a:ext cx="5779000" cy="4316160"/>
          </a:xfrm>
          <a:custGeom>
            <a:avLst/>
            <a:gdLst/>
            <a:ahLst/>
            <a:cxnLst/>
            <a:rect l="l" t="t" r="r" b="b"/>
            <a:pathLst>
              <a:path w="8013028" h="5338680">
                <a:moveTo>
                  <a:pt x="0" y="0"/>
                </a:moveTo>
                <a:lnTo>
                  <a:pt x="8013027" y="0"/>
                </a:lnTo>
                <a:lnTo>
                  <a:pt x="8013027" y="5338679"/>
                </a:lnTo>
                <a:lnTo>
                  <a:pt x="0" y="5338679"/>
                </a:lnTo>
                <a:lnTo>
                  <a:pt x="0" y="0"/>
                </a:lnTo>
                <a:close/>
              </a:path>
            </a:pathLst>
          </a:custGeom>
          <a:blipFill>
            <a:blip r:embed="rId7" cstate="screen">
              <a:extLst>
                <a:ext uri="{28A0092B-C50C-407E-A947-70E740481C1C}">
                  <a14:useLocalDpi xmlns:a14="http://schemas.microsoft.com/office/drawing/2010/main"/>
                </a:ext>
              </a:extLst>
            </a:blip>
            <a:stretch>
              <a:fillRect/>
            </a:stretch>
          </a:blipFill>
        </p:spPr>
        <p:txBody>
          <a:bodyPr/>
          <a:lstStyle/>
          <a:p>
            <a:endParaRPr lang="nl-BE"/>
          </a:p>
        </p:txBody>
      </p:sp>
      <p:sp>
        <p:nvSpPr>
          <p:cNvPr id="8" name="Freeform 9">
            <a:extLst>
              <a:ext uri="{FF2B5EF4-FFF2-40B4-BE49-F238E27FC236}">
                <a16:creationId xmlns:a16="http://schemas.microsoft.com/office/drawing/2014/main" id="{8FF604F3-9C90-9A6A-CD22-079C0476D662}"/>
              </a:ext>
            </a:extLst>
          </p:cNvPr>
          <p:cNvSpPr/>
          <p:nvPr/>
        </p:nvSpPr>
        <p:spPr>
          <a:xfrm>
            <a:off x="950599" y="8126949"/>
            <a:ext cx="6615176" cy="3954753"/>
          </a:xfrm>
          <a:custGeom>
            <a:avLst/>
            <a:gdLst/>
            <a:ahLst/>
            <a:cxnLst/>
            <a:rect l="l" t="t" r="r" b="b"/>
            <a:pathLst>
              <a:path w="8568005" h="5708433">
                <a:moveTo>
                  <a:pt x="0" y="0"/>
                </a:moveTo>
                <a:lnTo>
                  <a:pt x="8568005" y="0"/>
                </a:lnTo>
                <a:lnTo>
                  <a:pt x="8568005" y="5708433"/>
                </a:lnTo>
                <a:lnTo>
                  <a:pt x="0" y="5708433"/>
                </a:lnTo>
                <a:lnTo>
                  <a:pt x="0" y="0"/>
                </a:lnTo>
                <a:close/>
              </a:path>
            </a:pathLst>
          </a:custGeom>
          <a:blipFill>
            <a:blip r:embed="rId8" cstate="screen">
              <a:extLst>
                <a:ext uri="{28A0092B-C50C-407E-A947-70E740481C1C}">
                  <a14:useLocalDpi xmlns:a14="http://schemas.microsoft.com/office/drawing/2010/main"/>
                </a:ext>
              </a:extLst>
            </a:blip>
            <a:stretch>
              <a:fillRect/>
            </a:stretch>
          </a:blipFill>
        </p:spPr>
        <p:txBody>
          <a:bodyPr/>
          <a:lstStyle/>
          <a:p>
            <a:endParaRPr lang="nl-BE"/>
          </a:p>
        </p:txBody>
      </p:sp>
      <p:sp>
        <p:nvSpPr>
          <p:cNvPr id="9" name="Freeform 6">
            <a:extLst>
              <a:ext uri="{FF2B5EF4-FFF2-40B4-BE49-F238E27FC236}">
                <a16:creationId xmlns:a16="http://schemas.microsoft.com/office/drawing/2014/main" id="{4E717BC7-BA05-148F-A95C-0505E2EFA058}"/>
              </a:ext>
            </a:extLst>
          </p:cNvPr>
          <p:cNvSpPr/>
          <p:nvPr/>
        </p:nvSpPr>
        <p:spPr>
          <a:xfrm>
            <a:off x="15428598" y="7606788"/>
            <a:ext cx="4994903" cy="5516936"/>
          </a:xfrm>
          <a:custGeom>
            <a:avLst/>
            <a:gdLst/>
            <a:ahLst/>
            <a:cxnLst/>
            <a:rect l="l" t="t" r="r" b="b"/>
            <a:pathLst>
              <a:path w="3237724" h="3456018">
                <a:moveTo>
                  <a:pt x="0" y="0"/>
                </a:moveTo>
                <a:lnTo>
                  <a:pt x="3237724" y="0"/>
                </a:lnTo>
                <a:lnTo>
                  <a:pt x="3237724" y="3456018"/>
                </a:lnTo>
                <a:lnTo>
                  <a:pt x="0" y="3456018"/>
                </a:lnTo>
                <a:lnTo>
                  <a:pt x="0" y="0"/>
                </a:lnTo>
                <a:close/>
              </a:path>
            </a:pathLst>
          </a:custGeom>
          <a:blipFill>
            <a:blip r:embed="rId9" cstate="screen">
              <a:extLst>
                <a:ext uri="{28A0092B-C50C-407E-A947-70E740481C1C}">
                  <a14:useLocalDpi xmlns:a14="http://schemas.microsoft.com/office/drawing/2010/main"/>
                </a:ext>
              </a:extLst>
            </a:blip>
            <a:stretch>
              <a:fillRect/>
            </a:stretch>
          </a:blipFill>
        </p:spPr>
        <p:txBody>
          <a:bodyPr/>
          <a:lstStyle/>
          <a:p>
            <a:endParaRPr lang="nl-BE"/>
          </a:p>
        </p:txBody>
      </p:sp>
      <p:sp>
        <p:nvSpPr>
          <p:cNvPr id="10" name="Freeform 2">
            <a:extLst>
              <a:ext uri="{FF2B5EF4-FFF2-40B4-BE49-F238E27FC236}">
                <a16:creationId xmlns:a16="http://schemas.microsoft.com/office/drawing/2014/main" id="{CE5628AB-F16D-851C-6151-A43CA39A1816}"/>
              </a:ext>
            </a:extLst>
          </p:cNvPr>
          <p:cNvSpPr/>
          <p:nvPr/>
        </p:nvSpPr>
        <p:spPr>
          <a:xfrm>
            <a:off x="8100172" y="7458148"/>
            <a:ext cx="6615175" cy="4316160"/>
          </a:xfrm>
          <a:custGeom>
            <a:avLst/>
            <a:gdLst/>
            <a:ahLst/>
            <a:cxnLst/>
            <a:rect l="l" t="t" r="r" b="b"/>
            <a:pathLst>
              <a:path w="4032142" h="2676335">
                <a:moveTo>
                  <a:pt x="0" y="0"/>
                </a:moveTo>
                <a:lnTo>
                  <a:pt x="4032142" y="0"/>
                </a:lnTo>
                <a:lnTo>
                  <a:pt x="4032142" y="2676335"/>
                </a:lnTo>
                <a:lnTo>
                  <a:pt x="0" y="2676335"/>
                </a:lnTo>
                <a:lnTo>
                  <a:pt x="0" y="0"/>
                </a:lnTo>
                <a:close/>
              </a:path>
            </a:pathLst>
          </a:custGeom>
          <a:blipFill>
            <a:blip r:embed="rId10" cstate="screen">
              <a:extLst>
                <a:ext uri="{28A0092B-C50C-407E-A947-70E740481C1C}">
                  <a14:useLocalDpi xmlns:a14="http://schemas.microsoft.com/office/drawing/2010/main"/>
                </a:ext>
              </a:extLst>
            </a:blip>
            <a:stretch>
              <a:fillRect/>
            </a:stretch>
          </a:blipFill>
        </p:spPr>
        <p:txBody>
          <a:bodyPr/>
          <a:lstStyle/>
          <a:p>
            <a:endParaRPr lang="nl-BE"/>
          </a:p>
        </p:txBody>
      </p:sp>
    </p:spTree>
    <p:extLst>
      <p:ext uri="{BB962C8B-B14F-4D97-AF65-F5344CB8AC3E}">
        <p14:creationId xmlns:p14="http://schemas.microsoft.com/office/powerpoint/2010/main" val="2371896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animBg="1"/>
      <p:bldP spid="9" grpId="0" animBg="1"/>
      <p:bldP spid="10" grpId="0" animBg="1"/>
    </p:bldLst>
  </p:timing>
</p:sld>
</file>

<file path=ppt/theme/theme1.xml><?xml version="1.0" encoding="utf-8"?>
<a:theme xmlns:a="http://schemas.openxmlformats.org/drawingml/2006/main" name="Office 2013 - 2022 Thema">
  <a:themeElements>
    <a:clrScheme name="Office 2013 - 2022 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CEA18B64E81A446BF78749D1D8FAB3F" ma:contentTypeVersion="20" ma:contentTypeDescription="Een nieuw document maken." ma:contentTypeScope="" ma:versionID="b3df65ff75d0fd16955d5a39495bb80e">
  <xsd:schema xmlns:xsd="http://www.w3.org/2001/XMLSchema" xmlns:xs="http://www.w3.org/2001/XMLSchema" xmlns:p="http://schemas.microsoft.com/office/2006/metadata/properties" xmlns:ns2="655de596-8213-4173-9aaf-ccdfa0dd7c70" xmlns:ns3="14ec6e39-9b76-4aff-9e8a-51768922d7ee" targetNamespace="http://schemas.microsoft.com/office/2006/metadata/properties" ma:root="true" ma:fieldsID="3ac9b0cd608bf430b952e6a7a8fdd2b6" ns2:_="" ns3:_="">
    <xsd:import namespace="655de596-8213-4173-9aaf-ccdfa0dd7c70"/>
    <xsd:import namespace="14ec6e39-9b76-4aff-9e8a-51768922d7e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Instruc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5de596-8213-4173-9aaf-ccdfa0dd7c7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Afbeeldingtags" ma:readOnly="false" ma:fieldId="{5cf76f15-5ced-4ddc-b409-7134ff3c332f}" ma:taxonomyMulti="true" ma:sspId="e4ac5ed6-02ff-458b-bf35-cdaef7a741a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Instructies" ma:index="25" nillable="true" ma:displayName="Instructies" ma:default="Kopiëren!" ma:description="Kopiëren!" ma:format="Dropdown" ma:internalName="Instructies">
      <xsd:simpleType>
        <xsd:restriction base="dms:Text">
          <xsd:maxLength value="255"/>
        </xsd:restriction>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4ec6e39-9b76-4aff-9e8a-51768922d7ee" elementFormDefault="qualified">
    <xsd:import namespace="http://schemas.microsoft.com/office/2006/documentManagement/types"/>
    <xsd:import namespace="http://schemas.microsoft.com/office/infopath/2007/PartnerControls"/>
    <xsd:element name="SharedWithUsers" ma:index="15"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Gedeeld met details" ma:internalName="SharedWithDetails" ma:readOnly="true">
      <xsd:simpleType>
        <xsd:restriction base="dms:Note">
          <xsd:maxLength value="255"/>
        </xsd:restriction>
      </xsd:simpleType>
    </xsd:element>
    <xsd:element name="TaxCatchAll" ma:index="22" nillable="true" ma:displayName="Taxonomy Catch All Column" ma:hidden="true" ma:list="{b4a5971b-134d-404d-b212-7d1d57d4bb59}" ma:internalName="TaxCatchAll" ma:showField="CatchAllData" ma:web="14ec6e39-9b76-4aff-9e8a-51768922d7e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Instructies xmlns="655de596-8213-4173-9aaf-ccdfa0dd7c70">Kopiëren!</Instructies>
    <lcf76f155ced4ddcb4097134ff3c332f xmlns="655de596-8213-4173-9aaf-ccdfa0dd7c70">
      <Terms xmlns="http://schemas.microsoft.com/office/infopath/2007/PartnerControls"/>
    </lcf76f155ced4ddcb4097134ff3c332f>
    <TaxCatchAll xmlns="14ec6e39-9b76-4aff-9e8a-51768922d7e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256D759-81E7-47FB-B310-330FF9D2E241}">
  <ds:schemaRefs>
    <ds:schemaRef ds:uri="14ec6e39-9b76-4aff-9e8a-51768922d7ee"/>
    <ds:schemaRef ds:uri="655de596-8213-4173-9aaf-ccdfa0dd7c7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F8D851C-D7F9-471D-A00E-E4B719C5ABFA}">
  <ds:schemaRefs>
    <ds:schemaRef ds:uri="http://purl.org/dc/terms/"/>
    <ds:schemaRef ds:uri="http://schemas.microsoft.com/office/2006/documentManagement/types"/>
    <ds:schemaRef ds:uri="http://purl.org/dc/dcmitype/"/>
    <ds:schemaRef ds:uri="http://schemas.microsoft.com/office/2006/metadata/properties"/>
    <ds:schemaRef ds:uri="http://schemas.microsoft.com/office/infopath/2007/PartnerControls"/>
    <ds:schemaRef ds:uri="http://schemas.openxmlformats.org/package/2006/metadata/core-properties"/>
    <ds:schemaRef ds:uri="655de596-8213-4173-9aaf-ccdfa0dd7c70"/>
    <ds:schemaRef ds:uri="http://purl.org/dc/elements/1.1/"/>
    <ds:schemaRef ds:uri="http://www.w3.org/XML/1998/namespace"/>
    <ds:schemaRef ds:uri="14ec6e39-9b76-4aff-9e8a-51768922d7ee"/>
  </ds:schemaRefs>
</ds:datastoreItem>
</file>

<file path=customXml/itemProps3.xml><?xml version="1.0" encoding="utf-8"?>
<ds:datastoreItem xmlns:ds="http://schemas.openxmlformats.org/officeDocument/2006/customXml" ds:itemID="{2142845A-0D26-48A0-B6B2-7692E942028B}">
  <ds:schemaRefs>
    <ds:schemaRef ds:uri="http://schemas.microsoft.com/sharepoint/v3/contenttype/forms"/>
  </ds:schemaRefs>
</ds:datastoreItem>
</file>

<file path=docMetadata/LabelInfo.xml><?xml version="1.0" encoding="utf-8"?>
<clbl:labelList xmlns:clbl="http://schemas.microsoft.com/office/2020/mipLabelMetadata">
  <clbl:label id="{b02a9fad-dc08-4a78-bcc3-27526efdd1b1}" enabled="0" method="" siteId="{b02a9fad-dc08-4a78-bcc3-27526efdd1b1}" removed="1"/>
</clbl:labelList>
</file>

<file path=docProps/app.xml><?xml version="1.0" encoding="utf-8"?>
<Properties xmlns="http://schemas.openxmlformats.org/officeDocument/2006/extended-properties" xmlns:vt="http://schemas.openxmlformats.org/officeDocument/2006/docPropsVTypes">
  <Template>Office 2013 - 2022 Theme</Template>
  <TotalTime>4</TotalTime>
  <Words>7103</Words>
  <Application>Microsoft Macintosh PowerPoint</Application>
  <PresentationFormat>Aangepast</PresentationFormat>
  <Paragraphs>700</Paragraphs>
  <Slides>70</Slides>
  <Notes>60</Notes>
  <HiddenSlides>0</HiddenSlides>
  <MMClips>0</MMClips>
  <ScaleCrop>false</ScaleCrop>
  <HeadingPairs>
    <vt:vector size="6" baseType="variant">
      <vt:variant>
        <vt:lpstr>Gebruikte lettertypen</vt:lpstr>
      </vt:variant>
      <vt:variant>
        <vt:i4>12</vt:i4>
      </vt:variant>
      <vt:variant>
        <vt:lpstr>Thema</vt:lpstr>
      </vt:variant>
      <vt:variant>
        <vt:i4>2</vt:i4>
      </vt:variant>
      <vt:variant>
        <vt:lpstr>Diatitels</vt:lpstr>
      </vt:variant>
      <vt:variant>
        <vt:i4>70</vt:i4>
      </vt:variant>
    </vt:vector>
  </HeadingPairs>
  <TitlesOfParts>
    <vt:vector size="84" baseType="lpstr">
      <vt:lpstr>Trade Gothic</vt:lpstr>
      <vt:lpstr>Aptos</vt:lpstr>
      <vt:lpstr>Trade Gothic Bold</vt:lpstr>
      <vt:lpstr>Arial</vt:lpstr>
      <vt:lpstr>Open Sans</vt:lpstr>
      <vt:lpstr>Segoe UI</vt:lpstr>
      <vt:lpstr>Verdana</vt:lpstr>
      <vt:lpstr>Trade Gothic Next</vt:lpstr>
      <vt:lpstr>Symbol</vt:lpstr>
      <vt:lpstr>Calibri Light</vt:lpstr>
      <vt:lpstr>Calibri</vt:lpstr>
      <vt:lpstr>Wingdings</vt:lpstr>
      <vt:lpstr>Office 2013 - 2022 Thema</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Sjabloon_presentatie</dc:title>
  <dc:creator>Yentl Dhomme</dc:creator>
  <cp:lastModifiedBy>David</cp:lastModifiedBy>
  <cp:revision>1</cp:revision>
  <dcterms:created xsi:type="dcterms:W3CDTF">2006-08-16T00:00:00Z</dcterms:created>
  <dcterms:modified xsi:type="dcterms:W3CDTF">2025-08-29T11:34:28Z</dcterms:modified>
  <dc:identifier>DAGLAGpziN8</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0x0101004CEA18B64E81A446BF78749D1D8FAB3F</vt:lpwstr>
  </property>
  <property fmtid="{D5CDD505-2E9C-101B-9397-08002B2CF9AE}" pid="3" name="MediaServiceImageTags">
    <vt:lpwstr/>
  </property>
</Properties>
</file>